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5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8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9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10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1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12.xml" ContentType="application/vnd.openxmlformats-officedocument.theme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13.xml" ContentType="application/vnd.openxmlformats-officedocument.theme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4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7" r:id="rId2"/>
    <p:sldMasterId id="2147483665" r:id="rId3"/>
    <p:sldMasterId id="2147483648" r:id="rId4"/>
    <p:sldMasterId id="2147483651" r:id="rId5"/>
    <p:sldMasterId id="2147483653" r:id="rId6"/>
    <p:sldMasterId id="2147483655" r:id="rId7"/>
    <p:sldMasterId id="2147483657" r:id="rId8"/>
    <p:sldMasterId id="2147483659" r:id="rId9"/>
    <p:sldMasterId id="2147483661" r:id="rId10"/>
    <p:sldMasterId id="2147484625" r:id="rId11"/>
    <p:sldMasterId id="2147486110" r:id="rId12"/>
    <p:sldMasterId id="2147486126" r:id="rId13"/>
    <p:sldMasterId id="2147486141" r:id="rId14"/>
    <p:sldMasterId id="2147486156" r:id="rId15"/>
  </p:sldMasterIdLst>
  <p:notesMasterIdLst>
    <p:notesMasterId r:id="rId79"/>
  </p:notesMasterIdLst>
  <p:handoutMasterIdLst>
    <p:handoutMasterId r:id="rId80"/>
  </p:handoutMasterIdLst>
  <p:sldIdLst>
    <p:sldId id="490" r:id="rId16"/>
    <p:sldId id="866" r:id="rId17"/>
    <p:sldId id="862" r:id="rId18"/>
    <p:sldId id="863" r:id="rId19"/>
    <p:sldId id="864" r:id="rId20"/>
    <p:sldId id="867" r:id="rId21"/>
    <p:sldId id="868" r:id="rId22"/>
    <p:sldId id="865" r:id="rId23"/>
    <p:sldId id="869" r:id="rId24"/>
    <p:sldId id="870" r:id="rId25"/>
    <p:sldId id="738" r:id="rId26"/>
    <p:sldId id="872" r:id="rId27"/>
    <p:sldId id="902" r:id="rId28"/>
    <p:sldId id="903" r:id="rId29"/>
    <p:sldId id="904" r:id="rId30"/>
    <p:sldId id="905" r:id="rId31"/>
    <p:sldId id="906" r:id="rId32"/>
    <p:sldId id="908" r:id="rId33"/>
    <p:sldId id="913" r:id="rId34"/>
    <p:sldId id="914" r:id="rId35"/>
    <p:sldId id="907" r:id="rId36"/>
    <p:sldId id="915" r:id="rId37"/>
    <p:sldId id="916" r:id="rId38"/>
    <p:sldId id="917" r:id="rId39"/>
    <p:sldId id="925" r:id="rId40"/>
    <p:sldId id="921" r:id="rId41"/>
    <p:sldId id="928" r:id="rId42"/>
    <p:sldId id="938" r:id="rId43"/>
    <p:sldId id="942" r:id="rId44"/>
    <p:sldId id="943" r:id="rId45"/>
    <p:sldId id="944" r:id="rId46"/>
    <p:sldId id="945" r:id="rId47"/>
    <p:sldId id="922" r:id="rId48"/>
    <p:sldId id="948" r:id="rId49"/>
    <p:sldId id="949" r:id="rId50"/>
    <p:sldId id="950" r:id="rId51"/>
    <p:sldId id="951" r:id="rId52"/>
    <p:sldId id="935" r:id="rId53"/>
    <p:sldId id="952" r:id="rId54"/>
    <p:sldId id="953" r:id="rId55"/>
    <p:sldId id="956" r:id="rId56"/>
    <p:sldId id="957" r:id="rId57"/>
    <p:sldId id="958" r:id="rId58"/>
    <p:sldId id="924" r:id="rId59"/>
    <p:sldId id="975" r:id="rId60"/>
    <p:sldId id="980" r:id="rId61"/>
    <p:sldId id="977" r:id="rId62"/>
    <p:sldId id="978" r:id="rId63"/>
    <p:sldId id="986" r:id="rId64"/>
    <p:sldId id="959" r:id="rId65"/>
    <p:sldId id="961" r:id="rId66"/>
    <p:sldId id="962" r:id="rId67"/>
    <p:sldId id="963" r:id="rId68"/>
    <p:sldId id="969" r:id="rId69"/>
    <p:sldId id="971" r:id="rId70"/>
    <p:sldId id="972" r:id="rId71"/>
    <p:sldId id="973" r:id="rId72"/>
    <p:sldId id="974" r:id="rId73"/>
    <p:sldId id="960" r:id="rId74"/>
    <p:sldId id="909" r:id="rId75"/>
    <p:sldId id="912" r:id="rId76"/>
    <p:sldId id="920" r:id="rId77"/>
    <p:sldId id="858" r:id="rId78"/>
  </p:sldIdLst>
  <p:sldSz cx="9144000" cy="6858000" type="screen4x3"/>
  <p:notesSz cx="9929813" cy="6789738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13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25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39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51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5649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2780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199908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039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enoît Combemale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EC9514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84" autoAdjust="0"/>
    <p:restoredTop sz="91260" autoAdjust="0"/>
  </p:normalViewPr>
  <p:slideViewPr>
    <p:cSldViewPr snapToObjects="1" showGuides="1">
      <p:cViewPr>
        <p:scale>
          <a:sx n="98" d="100"/>
          <a:sy n="98" d="100"/>
        </p:scale>
        <p:origin x="792" y="4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0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5" d="100"/>
        <a:sy n="65" d="100"/>
      </p:scale>
      <p:origin x="0" y="63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4" Type="http://schemas.openxmlformats.org/officeDocument/2006/relationships/slideMaster" Target="slideMasters/slideMaster14.xml"/><Relationship Id="rId15" Type="http://schemas.openxmlformats.org/officeDocument/2006/relationships/slideMaster" Target="slideMasters/slideMaster15.xml"/><Relationship Id="rId16" Type="http://schemas.openxmlformats.org/officeDocument/2006/relationships/slide" Target="slides/slide1.xml"/><Relationship Id="rId17" Type="http://schemas.openxmlformats.org/officeDocument/2006/relationships/slide" Target="slides/slide2.xml"/><Relationship Id="rId18" Type="http://schemas.openxmlformats.org/officeDocument/2006/relationships/slide" Target="slides/slide3.xml"/><Relationship Id="rId19" Type="http://schemas.openxmlformats.org/officeDocument/2006/relationships/slide" Target="slides/slide4.xml"/><Relationship Id="rId63" Type="http://schemas.openxmlformats.org/officeDocument/2006/relationships/slide" Target="slides/slide48.xml"/><Relationship Id="rId64" Type="http://schemas.openxmlformats.org/officeDocument/2006/relationships/slide" Target="slides/slide49.xml"/><Relationship Id="rId65" Type="http://schemas.openxmlformats.org/officeDocument/2006/relationships/slide" Target="slides/slide50.xml"/><Relationship Id="rId66" Type="http://schemas.openxmlformats.org/officeDocument/2006/relationships/slide" Target="slides/slide51.xml"/><Relationship Id="rId67" Type="http://schemas.openxmlformats.org/officeDocument/2006/relationships/slide" Target="slides/slide52.xml"/><Relationship Id="rId68" Type="http://schemas.openxmlformats.org/officeDocument/2006/relationships/slide" Target="slides/slide53.xml"/><Relationship Id="rId69" Type="http://schemas.openxmlformats.org/officeDocument/2006/relationships/slide" Target="slides/slide54.xml"/><Relationship Id="rId50" Type="http://schemas.openxmlformats.org/officeDocument/2006/relationships/slide" Target="slides/slide35.xml"/><Relationship Id="rId51" Type="http://schemas.openxmlformats.org/officeDocument/2006/relationships/slide" Target="slides/slide36.xml"/><Relationship Id="rId52" Type="http://schemas.openxmlformats.org/officeDocument/2006/relationships/slide" Target="slides/slide37.xml"/><Relationship Id="rId53" Type="http://schemas.openxmlformats.org/officeDocument/2006/relationships/slide" Target="slides/slide38.xml"/><Relationship Id="rId54" Type="http://schemas.openxmlformats.org/officeDocument/2006/relationships/slide" Target="slides/slide39.xml"/><Relationship Id="rId55" Type="http://schemas.openxmlformats.org/officeDocument/2006/relationships/slide" Target="slides/slide40.xml"/><Relationship Id="rId56" Type="http://schemas.openxmlformats.org/officeDocument/2006/relationships/slide" Target="slides/slide41.xml"/><Relationship Id="rId57" Type="http://schemas.openxmlformats.org/officeDocument/2006/relationships/slide" Target="slides/slide42.xml"/><Relationship Id="rId58" Type="http://schemas.openxmlformats.org/officeDocument/2006/relationships/slide" Target="slides/slide43.xml"/><Relationship Id="rId59" Type="http://schemas.openxmlformats.org/officeDocument/2006/relationships/slide" Target="slides/slide44.xml"/><Relationship Id="rId40" Type="http://schemas.openxmlformats.org/officeDocument/2006/relationships/slide" Target="slides/slide25.xml"/><Relationship Id="rId41" Type="http://schemas.openxmlformats.org/officeDocument/2006/relationships/slide" Target="slides/slide26.xml"/><Relationship Id="rId42" Type="http://schemas.openxmlformats.org/officeDocument/2006/relationships/slide" Target="slides/slide27.xml"/><Relationship Id="rId43" Type="http://schemas.openxmlformats.org/officeDocument/2006/relationships/slide" Target="slides/slide28.xml"/><Relationship Id="rId44" Type="http://schemas.openxmlformats.org/officeDocument/2006/relationships/slide" Target="slides/slide29.xml"/><Relationship Id="rId45" Type="http://schemas.openxmlformats.org/officeDocument/2006/relationships/slide" Target="slides/slide30.xml"/><Relationship Id="rId46" Type="http://schemas.openxmlformats.org/officeDocument/2006/relationships/slide" Target="slides/slide31.xml"/><Relationship Id="rId47" Type="http://schemas.openxmlformats.org/officeDocument/2006/relationships/slide" Target="slides/slide32.xml"/><Relationship Id="rId48" Type="http://schemas.openxmlformats.org/officeDocument/2006/relationships/slide" Target="slides/slide33.xml"/><Relationship Id="rId49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30" Type="http://schemas.openxmlformats.org/officeDocument/2006/relationships/slide" Target="slides/slide15.xml"/><Relationship Id="rId31" Type="http://schemas.openxmlformats.org/officeDocument/2006/relationships/slide" Target="slides/slide16.xml"/><Relationship Id="rId32" Type="http://schemas.openxmlformats.org/officeDocument/2006/relationships/slide" Target="slides/slide17.xml"/><Relationship Id="rId33" Type="http://schemas.openxmlformats.org/officeDocument/2006/relationships/slide" Target="slides/slide18.xml"/><Relationship Id="rId34" Type="http://schemas.openxmlformats.org/officeDocument/2006/relationships/slide" Target="slides/slide19.xml"/><Relationship Id="rId35" Type="http://schemas.openxmlformats.org/officeDocument/2006/relationships/slide" Target="slides/slide20.xml"/><Relationship Id="rId36" Type="http://schemas.openxmlformats.org/officeDocument/2006/relationships/slide" Target="slides/slide21.xml"/><Relationship Id="rId37" Type="http://schemas.openxmlformats.org/officeDocument/2006/relationships/slide" Target="slides/slide22.xml"/><Relationship Id="rId38" Type="http://schemas.openxmlformats.org/officeDocument/2006/relationships/slide" Target="slides/slide23.xml"/><Relationship Id="rId39" Type="http://schemas.openxmlformats.org/officeDocument/2006/relationships/slide" Target="slides/slide24.xml"/><Relationship Id="rId80" Type="http://schemas.openxmlformats.org/officeDocument/2006/relationships/handoutMaster" Target="handoutMasters/handoutMaster1.xml"/><Relationship Id="rId81" Type="http://schemas.openxmlformats.org/officeDocument/2006/relationships/commentAuthors" Target="commentAuthors.xml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55.xml"/><Relationship Id="rId71" Type="http://schemas.openxmlformats.org/officeDocument/2006/relationships/slide" Target="slides/slide56.xml"/><Relationship Id="rId72" Type="http://schemas.openxmlformats.org/officeDocument/2006/relationships/slide" Target="slides/slide57.xml"/><Relationship Id="rId20" Type="http://schemas.openxmlformats.org/officeDocument/2006/relationships/slide" Target="slides/slide5.xml"/><Relationship Id="rId21" Type="http://schemas.openxmlformats.org/officeDocument/2006/relationships/slide" Target="slides/slide6.xml"/><Relationship Id="rId22" Type="http://schemas.openxmlformats.org/officeDocument/2006/relationships/slide" Target="slides/slide7.xml"/><Relationship Id="rId23" Type="http://schemas.openxmlformats.org/officeDocument/2006/relationships/slide" Target="slides/slide8.xml"/><Relationship Id="rId24" Type="http://schemas.openxmlformats.org/officeDocument/2006/relationships/slide" Target="slides/slide9.xml"/><Relationship Id="rId25" Type="http://schemas.openxmlformats.org/officeDocument/2006/relationships/slide" Target="slides/slide10.xml"/><Relationship Id="rId26" Type="http://schemas.openxmlformats.org/officeDocument/2006/relationships/slide" Target="slides/slide11.xml"/><Relationship Id="rId27" Type="http://schemas.openxmlformats.org/officeDocument/2006/relationships/slide" Target="slides/slide12.xml"/><Relationship Id="rId28" Type="http://schemas.openxmlformats.org/officeDocument/2006/relationships/slide" Target="slides/slide13.xml"/><Relationship Id="rId29" Type="http://schemas.openxmlformats.org/officeDocument/2006/relationships/slide" Target="slides/slide14.xml"/><Relationship Id="rId73" Type="http://schemas.openxmlformats.org/officeDocument/2006/relationships/slide" Target="slides/slide58.xml"/><Relationship Id="rId74" Type="http://schemas.openxmlformats.org/officeDocument/2006/relationships/slide" Target="slides/slide59.xml"/><Relationship Id="rId75" Type="http://schemas.openxmlformats.org/officeDocument/2006/relationships/slide" Target="slides/slide60.xml"/><Relationship Id="rId76" Type="http://schemas.openxmlformats.org/officeDocument/2006/relationships/slide" Target="slides/slide61.xml"/><Relationship Id="rId77" Type="http://schemas.openxmlformats.org/officeDocument/2006/relationships/slide" Target="slides/slide62.xml"/><Relationship Id="rId78" Type="http://schemas.openxmlformats.org/officeDocument/2006/relationships/slide" Target="slides/slide63.xml"/><Relationship Id="rId79" Type="http://schemas.openxmlformats.org/officeDocument/2006/relationships/notesMaster" Target="notesMasters/notesMaster1.xml"/><Relationship Id="rId60" Type="http://schemas.openxmlformats.org/officeDocument/2006/relationships/slide" Target="slides/slide45.xml"/><Relationship Id="rId61" Type="http://schemas.openxmlformats.org/officeDocument/2006/relationships/slide" Target="slides/slide46.xml"/><Relationship Id="rId62" Type="http://schemas.openxmlformats.org/officeDocument/2006/relationships/slide" Target="slides/slide47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EBB446-E7B8-5F40-B8CE-22584519F4D6}" type="doc">
      <dgm:prSet loTypeId="urn:microsoft.com/office/officeart/2009/3/layout/CircleRelationship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24EBBB9-ADE7-1C4A-9775-E989D41113A5}">
      <dgm:prSet custT="1"/>
      <dgm:spPr/>
      <dgm:t>
        <a:bodyPr/>
        <a:lstStyle/>
        <a:p>
          <a:pPr rtl="0"/>
          <a:r>
            <a:rPr lang="en-US" sz="2200" b="1" i="0" dirty="0" smtClean="0">
              <a:solidFill>
                <a:schemeClr val="tx1"/>
              </a:solidFill>
              <a:latin typeface="Avenir Roman"/>
              <a:cs typeface="Avenir Roman"/>
            </a:rPr>
            <a:t>Multiple</a:t>
          </a:r>
        </a:p>
        <a:p>
          <a:pPr rtl="0"/>
          <a:r>
            <a:rPr lang="en-US" sz="2200" b="1" i="0" dirty="0" smtClean="0">
              <a:solidFill>
                <a:schemeClr val="tx1"/>
              </a:solidFill>
              <a:latin typeface="Avenir Roman"/>
              <a:cs typeface="Avenir Roman"/>
            </a:rPr>
            <a:t>Concerns</a:t>
          </a:r>
          <a:endParaRPr lang="en-US" sz="2200" b="1" i="0" dirty="0">
            <a:solidFill>
              <a:schemeClr val="tx1"/>
            </a:solidFill>
            <a:latin typeface="Avenir Roman"/>
            <a:cs typeface="Avenir Roman"/>
          </a:endParaRPr>
        </a:p>
      </dgm:t>
    </dgm:pt>
    <dgm:pt modelId="{2088D347-7B31-B947-B989-FE08A22F7A31}" type="parTrans" cxnId="{1B681D3D-1234-1C4D-B175-656E6BD6486C}">
      <dgm:prSet/>
      <dgm:spPr/>
      <dgm:t>
        <a:bodyPr/>
        <a:lstStyle/>
        <a:p>
          <a:endParaRPr lang="fr-FR"/>
        </a:p>
      </dgm:t>
    </dgm:pt>
    <dgm:pt modelId="{732F2F4D-C534-6943-9EB3-81A58F97EF9B}" type="sibTrans" cxnId="{1B681D3D-1234-1C4D-B175-656E6BD6486C}">
      <dgm:prSet/>
      <dgm:spPr/>
      <dgm:t>
        <a:bodyPr/>
        <a:lstStyle/>
        <a:p>
          <a:endParaRPr lang="fr-FR"/>
        </a:p>
      </dgm:t>
    </dgm:pt>
    <dgm:pt modelId="{EBCDF5C2-1460-8245-BB43-161B7E066277}" type="pres">
      <dgm:prSet presAssocID="{D8EBB446-E7B8-5F40-B8CE-22584519F4D6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fr-FR"/>
        </a:p>
      </dgm:t>
    </dgm:pt>
    <dgm:pt modelId="{755E187B-CD4E-9A4C-BC66-AE1A5981608C}" type="pres">
      <dgm:prSet presAssocID="{B24EBBB9-ADE7-1C4A-9775-E989D41113A5}" presName="Parent" presStyleLbl="node0" presStyleIdx="0" presStyleCnt="1" custScaleX="108234">
        <dgm:presLayoutVars>
          <dgm:chMax val="5"/>
          <dgm:chPref val="5"/>
        </dgm:presLayoutVars>
      </dgm:prSet>
      <dgm:spPr/>
      <dgm:t>
        <a:bodyPr/>
        <a:lstStyle/>
        <a:p>
          <a:endParaRPr lang="fr-FR"/>
        </a:p>
      </dgm:t>
    </dgm:pt>
    <dgm:pt modelId="{BBB571C7-244D-ED42-AC76-D606D1489EC2}" type="pres">
      <dgm:prSet presAssocID="{B24EBBB9-ADE7-1C4A-9775-E989D41113A5}" presName="Accent1" presStyleLbl="node1" presStyleIdx="0" presStyleCnt="6"/>
      <dgm:spPr/>
    </dgm:pt>
    <dgm:pt modelId="{8CEB0E52-6ED4-D44A-9E7B-71EAB3537B07}" type="pres">
      <dgm:prSet presAssocID="{B24EBBB9-ADE7-1C4A-9775-E989D41113A5}" presName="Accent2" presStyleLbl="node1" presStyleIdx="1" presStyleCnt="6"/>
      <dgm:spPr/>
    </dgm:pt>
    <dgm:pt modelId="{0A800CB3-EECF-6B44-8F66-11CB59CCB006}" type="pres">
      <dgm:prSet presAssocID="{B24EBBB9-ADE7-1C4A-9775-E989D41113A5}" presName="Accent3" presStyleLbl="node1" presStyleIdx="2" presStyleCnt="6"/>
      <dgm:spPr/>
    </dgm:pt>
    <dgm:pt modelId="{8FC4AE95-7B53-9F4F-B5B3-A30C235D3540}" type="pres">
      <dgm:prSet presAssocID="{B24EBBB9-ADE7-1C4A-9775-E989D41113A5}" presName="Accent4" presStyleLbl="node1" presStyleIdx="3" presStyleCnt="6"/>
      <dgm:spPr/>
    </dgm:pt>
    <dgm:pt modelId="{0D8E3D26-7E83-8741-BE41-BC263BEFA0FC}" type="pres">
      <dgm:prSet presAssocID="{B24EBBB9-ADE7-1C4A-9775-E989D41113A5}" presName="Accent5" presStyleLbl="node1" presStyleIdx="4" presStyleCnt="6"/>
      <dgm:spPr/>
    </dgm:pt>
    <dgm:pt modelId="{7FCF1765-E864-A94B-A63C-17B3AE8B6C2F}" type="pres">
      <dgm:prSet presAssocID="{B24EBBB9-ADE7-1C4A-9775-E989D41113A5}" presName="Accent6" presStyleLbl="node1" presStyleIdx="5" presStyleCnt="6"/>
      <dgm:spPr/>
    </dgm:pt>
  </dgm:ptLst>
  <dgm:cxnLst>
    <dgm:cxn modelId="{476DCAC6-D83A-C84F-B095-A1DEC3650AA3}" type="presOf" srcId="{D8EBB446-E7B8-5F40-B8CE-22584519F4D6}" destId="{EBCDF5C2-1460-8245-BB43-161B7E066277}" srcOrd="0" destOrd="0" presId="urn:microsoft.com/office/officeart/2009/3/layout/CircleRelationship"/>
    <dgm:cxn modelId="{CE650676-DAAE-7F4B-9F15-A9DA209745E5}" type="presOf" srcId="{B24EBBB9-ADE7-1C4A-9775-E989D41113A5}" destId="{755E187B-CD4E-9A4C-BC66-AE1A5981608C}" srcOrd="0" destOrd="0" presId="urn:microsoft.com/office/officeart/2009/3/layout/CircleRelationship"/>
    <dgm:cxn modelId="{1B681D3D-1234-1C4D-B175-656E6BD6486C}" srcId="{D8EBB446-E7B8-5F40-B8CE-22584519F4D6}" destId="{B24EBBB9-ADE7-1C4A-9775-E989D41113A5}" srcOrd="0" destOrd="0" parTransId="{2088D347-7B31-B947-B989-FE08A22F7A31}" sibTransId="{732F2F4D-C534-6943-9EB3-81A58F97EF9B}"/>
    <dgm:cxn modelId="{74228116-90CC-1640-92F7-FB466EF2BCCD}" type="presParOf" srcId="{EBCDF5C2-1460-8245-BB43-161B7E066277}" destId="{755E187B-CD4E-9A4C-BC66-AE1A5981608C}" srcOrd="0" destOrd="0" presId="urn:microsoft.com/office/officeart/2009/3/layout/CircleRelationship"/>
    <dgm:cxn modelId="{20BD62AA-F0C8-3E41-94D0-DE0201F396D7}" type="presParOf" srcId="{EBCDF5C2-1460-8245-BB43-161B7E066277}" destId="{BBB571C7-244D-ED42-AC76-D606D1489EC2}" srcOrd="1" destOrd="0" presId="urn:microsoft.com/office/officeart/2009/3/layout/CircleRelationship"/>
    <dgm:cxn modelId="{D8E38050-0B56-6344-8BD2-ACC67421D10F}" type="presParOf" srcId="{EBCDF5C2-1460-8245-BB43-161B7E066277}" destId="{8CEB0E52-6ED4-D44A-9E7B-71EAB3537B07}" srcOrd="2" destOrd="0" presId="urn:microsoft.com/office/officeart/2009/3/layout/CircleRelationship"/>
    <dgm:cxn modelId="{7C4E5E80-520D-2446-A1CA-F3E137FE2041}" type="presParOf" srcId="{EBCDF5C2-1460-8245-BB43-161B7E066277}" destId="{0A800CB3-EECF-6B44-8F66-11CB59CCB006}" srcOrd="3" destOrd="0" presId="urn:microsoft.com/office/officeart/2009/3/layout/CircleRelationship"/>
    <dgm:cxn modelId="{3ADCF1D9-EB4D-DC4B-834D-B49BC18D5F9A}" type="presParOf" srcId="{EBCDF5C2-1460-8245-BB43-161B7E066277}" destId="{8FC4AE95-7B53-9F4F-B5B3-A30C235D3540}" srcOrd="4" destOrd="0" presId="urn:microsoft.com/office/officeart/2009/3/layout/CircleRelationship"/>
    <dgm:cxn modelId="{8C71B4B4-920A-3C44-A68A-E6D02B200AA1}" type="presParOf" srcId="{EBCDF5C2-1460-8245-BB43-161B7E066277}" destId="{0D8E3D26-7E83-8741-BE41-BC263BEFA0FC}" srcOrd="5" destOrd="0" presId="urn:microsoft.com/office/officeart/2009/3/layout/CircleRelationship"/>
    <dgm:cxn modelId="{411D94C4-18E6-D449-A136-F397784D6DBE}" type="presParOf" srcId="{EBCDF5C2-1460-8245-BB43-161B7E066277}" destId="{7FCF1765-E864-A94B-A63C-17B3AE8B6C2F}" srcOrd="6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EBB446-E7B8-5F40-B8CE-22584519F4D6}" type="doc">
      <dgm:prSet loTypeId="urn:microsoft.com/office/officeart/2009/3/layout/CircleRelationship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24EBBB9-ADE7-1C4A-9775-E989D41113A5}">
      <dgm:prSet custT="1"/>
      <dgm:spPr/>
      <dgm:t>
        <a:bodyPr lIns="0" rIns="0"/>
        <a:lstStyle/>
        <a:p>
          <a:pPr rtl="0"/>
          <a:r>
            <a:rPr lang="en-US" sz="2200" b="1" i="0" dirty="0" smtClean="0">
              <a:solidFill>
                <a:schemeClr val="tx1"/>
              </a:solidFill>
              <a:latin typeface="Avenir Roman"/>
              <a:cs typeface="Avenir Roman"/>
            </a:rPr>
            <a:t>Heterogeneous Modeling</a:t>
          </a:r>
          <a:endParaRPr lang="en-US" sz="2200" b="1" i="0" dirty="0">
            <a:solidFill>
              <a:schemeClr val="tx1"/>
            </a:solidFill>
            <a:latin typeface="Avenir Roman"/>
            <a:cs typeface="Avenir Roman"/>
          </a:endParaRPr>
        </a:p>
      </dgm:t>
    </dgm:pt>
    <dgm:pt modelId="{2088D347-7B31-B947-B989-FE08A22F7A31}" type="parTrans" cxnId="{1B681D3D-1234-1C4D-B175-656E6BD6486C}">
      <dgm:prSet/>
      <dgm:spPr/>
      <dgm:t>
        <a:bodyPr/>
        <a:lstStyle/>
        <a:p>
          <a:endParaRPr lang="fr-FR"/>
        </a:p>
      </dgm:t>
    </dgm:pt>
    <dgm:pt modelId="{732F2F4D-C534-6943-9EB3-81A58F97EF9B}" type="sibTrans" cxnId="{1B681D3D-1234-1C4D-B175-656E6BD6486C}">
      <dgm:prSet/>
      <dgm:spPr/>
      <dgm:t>
        <a:bodyPr/>
        <a:lstStyle/>
        <a:p>
          <a:endParaRPr lang="fr-FR"/>
        </a:p>
      </dgm:t>
    </dgm:pt>
    <dgm:pt modelId="{EBCDF5C2-1460-8245-BB43-161B7E066277}" type="pres">
      <dgm:prSet presAssocID="{D8EBB446-E7B8-5F40-B8CE-22584519F4D6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fr-FR"/>
        </a:p>
      </dgm:t>
    </dgm:pt>
    <dgm:pt modelId="{755E187B-CD4E-9A4C-BC66-AE1A5981608C}" type="pres">
      <dgm:prSet presAssocID="{B24EBBB9-ADE7-1C4A-9775-E989D41113A5}" presName="Parent" presStyleLbl="node0" presStyleIdx="0" presStyleCnt="1" custScaleX="109171">
        <dgm:presLayoutVars>
          <dgm:chMax val="5"/>
          <dgm:chPref val="5"/>
        </dgm:presLayoutVars>
      </dgm:prSet>
      <dgm:spPr/>
      <dgm:t>
        <a:bodyPr/>
        <a:lstStyle/>
        <a:p>
          <a:endParaRPr lang="fr-FR"/>
        </a:p>
      </dgm:t>
    </dgm:pt>
    <dgm:pt modelId="{BBB571C7-244D-ED42-AC76-D606D1489EC2}" type="pres">
      <dgm:prSet presAssocID="{B24EBBB9-ADE7-1C4A-9775-E989D41113A5}" presName="Accent1" presStyleLbl="node1" presStyleIdx="0" presStyleCnt="6"/>
      <dgm:spPr/>
    </dgm:pt>
    <dgm:pt modelId="{8CEB0E52-6ED4-D44A-9E7B-71EAB3537B07}" type="pres">
      <dgm:prSet presAssocID="{B24EBBB9-ADE7-1C4A-9775-E989D41113A5}" presName="Accent2" presStyleLbl="node1" presStyleIdx="1" presStyleCnt="6"/>
      <dgm:spPr/>
    </dgm:pt>
    <dgm:pt modelId="{0A800CB3-EECF-6B44-8F66-11CB59CCB006}" type="pres">
      <dgm:prSet presAssocID="{B24EBBB9-ADE7-1C4A-9775-E989D41113A5}" presName="Accent3" presStyleLbl="node1" presStyleIdx="2" presStyleCnt="6"/>
      <dgm:spPr/>
    </dgm:pt>
    <dgm:pt modelId="{8FC4AE95-7B53-9F4F-B5B3-A30C235D3540}" type="pres">
      <dgm:prSet presAssocID="{B24EBBB9-ADE7-1C4A-9775-E989D41113A5}" presName="Accent4" presStyleLbl="node1" presStyleIdx="3" presStyleCnt="6"/>
      <dgm:spPr/>
    </dgm:pt>
    <dgm:pt modelId="{0D8E3D26-7E83-8741-BE41-BC263BEFA0FC}" type="pres">
      <dgm:prSet presAssocID="{B24EBBB9-ADE7-1C4A-9775-E989D41113A5}" presName="Accent5" presStyleLbl="node1" presStyleIdx="4" presStyleCnt="6"/>
      <dgm:spPr/>
    </dgm:pt>
    <dgm:pt modelId="{7FCF1765-E864-A94B-A63C-17B3AE8B6C2F}" type="pres">
      <dgm:prSet presAssocID="{B24EBBB9-ADE7-1C4A-9775-E989D41113A5}" presName="Accent6" presStyleLbl="node1" presStyleIdx="5" presStyleCnt="6"/>
      <dgm:spPr/>
    </dgm:pt>
  </dgm:ptLst>
  <dgm:cxnLst>
    <dgm:cxn modelId="{4CD6F1AB-0093-0243-8E8E-029386803160}" type="presOf" srcId="{D8EBB446-E7B8-5F40-B8CE-22584519F4D6}" destId="{EBCDF5C2-1460-8245-BB43-161B7E066277}" srcOrd="0" destOrd="0" presId="urn:microsoft.com/office/officeart/2009/3/layout/CircleRelationship"/>
    <dgm:cxn modelId="{2DA62ECE-15F6-BA4F-AE76-969C10DF5D39}" type="presOf" srcId="{B24EBBB9-ADE7-1C4A-9775-E989D41113A5}" destId="{755E187B-CD4E-9A4C-BC66-AE1A5981608C}" srcOrd="0" destOrd="0" presId="urn:microsoft.com/office/officeart/2009/3/layout/CircleRelationship"/>
    <dgm:cxn modelId="{1B681D3D-1234-1C4D-B175-656E6BD6486C}" srcId="{D8EBB446-E7B8-5F40-B8CE-22584519F4D6}" destId="{B24EBBB9-ADE7-1C4A-9775-E989D41113A5}" srcOrd="0" destOrd="0" parTransId="{2088D347-7B31-B947-B989-FE08A22F7A31}" sibTransId="{732F2F4D-C534-6943-9EB3-81A58F97EF9B}"/>
    <dgm:cxn modelId="{26240192-F250-194F-84A6-E086E4949147}" type="presParOf" srcId="{EBCDF5C2-1460-8245-BB43-161B7E066277}" destId="{755E187B-CD4E-9A4C-BC66-AE1A5981608C}" srcOrd="0" destOrd="0" presId="urn:microsoft.com/office/officeart/2009/3/layout/CircleRelationship"/>
    <dgm:cxn modelId="{F8B8E979-8ADC-A54C-B08D-16214769E75D}" type="presParOf" srcId="{EBCDF5C2-1460-8245-BB43-161B7E066277}" destId="{BBB571C7-244D-ED42-AC76-D606D1489EC2}" srcOrd="1" destOrd="0" presId="urn:microsoft.com/office/officeart/2009/3/layout/CircleRelationship"/>
    <dgm:cxn modelId="{9ACD6832-126B-E148-ADCD-212167A6D4BF}" type="presParOf" srcId="{EBCDF5C2-1460-8245-BB43-161B7E066277}" destId="{8CEB0E52-6ED4-D44A-9E7B-71EAB3537B07}" srcOrd="2" destOrd="0" presId="urn:microsoft.com/office/officeart/2009/3/layout/CircleRelationship"/>
    <dgm:cxn modelId="{A396A615-890D-A143-B1F5-D52582C88768}" type="presParOf" srcId="{EBCDF5C2-1460-8245-BB43-161B7E066277}" destId="{0A800CB3-EECF-6B44-8F66-11CB59CCB006}" srcOrd="3" destOrd="0" presId="urn:microsoft.com/office/officeart/2009/3/layout/CircleRelationship"/>
    <dgm:cxn modelId="{35DA1E5B-F23C-8D4C-BA6A-E71FBD2DD43D}" type="presParOf" srcId="{EBCDF5C2-1460-8245-BB43-161B7E066277}" destId="{8FC4AE95-7B53-9F4F-B5B3-A30C235D3540}" srcOrd="4" destOrd="0" presId="urn:microsoft.com/office/officeart/2009/3/layout/CircleRelationship"/>
    <dgm:cxn modelId="{EE069CD9-2FA3-3F43-BBC6-C1B0084B46F8}" type="presParOf" srcId="{EBCDF5C2-1460-8245-BB43-161B7E066277}" destId="{0D8E3D26-7E83-8741-BE41-BC263BEFA0FC}" srcOrd="5" destOrd="0" presId="urn:microsoft.com/office/officeart/2009/3/layout/CircleRelationship"/>
    <dgm:cxn modelId="{9A29AF16-4E6B-C145-8534-D48C26C38A8A}" type="presParOf" srcId="{EBCDF5C2-1460-8245-BB43-161B7E066277}" destId="{7FCF1765-E864-A94B-A63C-17B3AE8B6C2F}" srcOrd="6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5E187B-CD4E-9A4C-BC66-AE1A5981608C}">
      <dsp:nvSpPr>
        <dsp:cNvPr id="0" name=""/>
        <dsp:cNvSpPr/>
      </dsp:nvSpPr>
      <dsp:spPr>
        <a:xfrm>
          <a:off x="279480" y="124399"/>
          <a:ext cx="2954995" cy="273040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i="0" kern="1200" dirty="0" smtClean="0">
              <a:solidFill>
                <a:schemeClr val="tx1"/>
              </a:solidFill>
              <a:latin typeface="Avenir Roman"/>
              <a:cs typeface="Avenir Roman"/>
            </a:rPr>
            <a:t>Multiple</a:t>
          </a:r>
        </a:p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i="0" kern="1200" dirty="0" smtClean="0">
              <a:solidFill>
                <a:schemeClr val="tx1"/>
              </a:solidFill>
              <a:latin typeface="Avenir Roman"/>
              <a:cs typeface="Avenir Roman"/>
            </a:rPr>
            <a:t>Concerns</a:t>
          </a:r>
          <a:endParaRPr lang="en-US" sz="2200" b="1" i="0" kern="1200" dirty="0">
            <a:solidFill>
              <a:schemeClr val="tx1"/>
            </a:solidFill>
            <a:latin typeface="Avenir Roman"/>
            <a:cs typeface="Avenir Roman"/>
          </a:endParaRPr>
        </a:p>
      </dsp:txBody>
      <dsp:txXfrm>
        <a:off x="712229" y="524258"/>
        <a:ext cx="2089497" cy="1930690"/>
      </dsp:txXfrm>
    </dsp:sp>
    <dsp:sp modelId="{BBB571C7-244D-ED42-AC76-D606D1489EC2}">
      <dsp:nvSpPr>
        <dsp:cNvPr id="0" name=""/>
        <dsp:cNvSpPr/>
      </dsp:nvSpPr>
      <dsp:spPr>
        <a:xfrm>
          <a:off x="1949847" y="0"/>
          <a:ext cx="303840" cy="30366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EB0E52-6ED4-D44A-9E7B-71EAB3537B07}">
      <dsp:nvSpPr>
        <dsp:cNvPr id="0" name=""/>
        <dsp:cNvSpPr/>
      </dsp:nvSpPr>
      <dsp:spPr>
        <a:xfrm>
          <a:off x="1230883" y="2651940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800CB3-EECF-6B44-8F66-11CB59CCB006}">
      <dsp:nvSpPr>
        <dsp:cNvPr id="0" name=""/>
        <dsp:cNvSpPr/>
      </dsp:nvSpPr>
      <dsp:spPr>
        <a:xfrm>
          <a:off x="3297750" y="1232511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C4AE95-7B53-9F4F-B5B3-A30C235D3540}">
      <dsp:nvSpPr>
        <dsp:cNvPr id="0" name=""/>
        <dsp:cNvSpPr/>
      </dsp:nvSpPr>
      <dsp:spPr>
        <a:xfrm>
          <a:off x="2245873" y="2886066"/>
          <a:ext cx="303840" cy="30366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8E3D26-7E83-8741-BE41-BC263BEFA0FC}">
      <dsp:nvSpPr>
        <dsp:cNvPr id="0" name=""/>
        <dsp:cNvSpPr/>
      </dsp:nvSpPr>
      <dsp:spPr>
        <a:xfrm>
          <a:off x="1293089" y="431570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FCF1765-E864-A94B-A63C-17B3AE8B6C2F}">
      <dsp:nvSpPr>
        <dsp:cNvPr id="0" name=""/>
        <dsp:cNvSpPr/>
      </dsp:nvSpPr>
      <dsp:spPr>
        <a:xfrm>
          <a:off x="600069" y="1690556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5E187B-CD4E-9A4C-BC66-AE1A5981608C}">
      <dsp:nvSpPr>
        <dsp:cNvPr id="0" name=""/>
        <dsp:cNvSpPr/>
      </dsp:nvSpPr>
      <dsp:spPr>
        <a:xfrm>
          <a:off x="273084" y="124399"/>
          <a:ext cx="2980576" cy="273040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83820" rIns="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i="0" kern="1200" dirty="0" smtClean="0">
              <a:solidFill>
                <a:schemeClr val="tx1"/>
              </a:solidFill>
              <a:latin typeface="Avenir Roman"/>
              <a:cs typeface="Avenir Roman"/>
            </a:rPr>
            <a:t>Heterogeneous Modeling</a:t>
          </a:r>
          <a:endParaRPr lang="en-US" sz="2200" b="1" i="0" kern="1200" dirty="0">
            <a:solidFill>
              <a:schemeClr val="tx1"/>
            </a:solidFill>
            <a:latin typeface="Avenir Roman"/>
            <a:cs typeface="Avenir Roman"/>
          </a:endParaRPr>
        </a:p>
      </dsp:txBody>
      <dsp:txXfrm>
        <a:off x="709579" y="524258"/>
        <a:ext cx="2107586" cy="1930690"/>
      </dsp:txXfrm>
    </dsp:sp>
    <dsp:sp modelId="{BBB571C7-244D-ED42-AC76-D606D1489EC2}">
      <dsp:nvSpPr>
        <dsp:cNvPr id="0" name=""/>
        <dsp:cNvSpPr/>
      </dsp:nvSpPr>
      <dsp:spPr>
        <a:xfrm>
          <a:off x="1956243" y="0"/>
          <a:ext cx="303840" cy="30366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EB0E52-6ED4-D44A-9E7B-71EAB3537B07}">
      <dsp:nvSpPr>
        <dsp:cNvPr id="0" name=""/>
        <dsp:cNvSpPr/>
      </dsp:nvSpPr>
      <dsp:spPr>
        <a:xfrm>
          <a:off x="1237278" y="2651940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800CB3-EECF-6B44-8F66-11CB59CCB006}">
      <dsp:nvSpPr>
        <dsp:cNvPr id="0" name=""/>
        <dsp:cNvSpPr/>
      </dsp:nvSpPr>
      <dsp:spPr>
        <a:xfrm>
          <a:off x="3304146" y="1232511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C4AE95-7B53-9F4F-B5B3-A30C235D3540}">
      <dsp:nvSpPr>
        <dsp:cNvPr id="0" name=""/>
        <dsp:cNvSpPr/>
      </dsp:nvSpPr>
      <dsp:spPr>
        <a:xfrm>
          <a:off x="2252269" y="2886066"/>
          <a:ext cx="303840" cy="30366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8E3D26-7E83-8741-BE41-BC263BEFA0FC}">
      <dsp:nvSpPr>
        <dsp:cNvPr id="0" name=""/>
        <dsp:cNvSpPr/>
      </dsp:nvSpPr>
      <dsp:spPr>
        <a:xfrm>
          <a:off x="1299484" y="431570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FCF1765-E864-A94B-A63C-17B3AE8B6C2F}">
      <dsp:nvSpPr>
        <dsp:cNvPr id="0" name=""/>
        <dsp:cNvSpPr/>
      </dsp:nvSpPr>
      <dsp:spPr>
        <a:xfrm>
          <a:off x="606464" y="1690556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068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5625425" y="0"/>
            <a:ext cx="4302067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737C5-011F-2244-9DA2-5996F0AA2ED0}" type="datetimeFigureOut">
              <a:rPr lang="fr-FR" smtClean="0"/>
              <a:t>28/03/2017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6448895"/>
            <a:ext cx="4302068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5625425" y="6448895"/>
            <a:ext cx="4302067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8968D-54FA-2F48-B58D-78510E0A945F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76179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068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625425" y="0"/>
            <a:ext cx="4302067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5D00D-C52A-4727-8CCB-0F665808AFF6}" type="datetimeFigureOut">
              <a:rPr lang="fr-FR" smtClean="0"/>
              <a:t>28/03/2017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395663" cy="254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993678" y="3224990"/>
            <a:ext cx="7942458" cy="305565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6448895"/>
            <a:ext cx="4302068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625425" y="6448895"/>
            <a:ext cx="4302067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306D47-C2F9-4FC2-AAA7-63ADC8F2A558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1925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5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9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1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06D47-C2F9-4FC2-AAA7-63ADC8F2A55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0947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2813" y="744538"/>
            <a:ext cx="4964112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This piece of complex</a:t>
            </a:r>
            <a:r>
              <a:rPr lang="en-US" baseline="0" dirty="0" smtClean="0"/>
              <a:t> </a:t>
            </a:r>
            <a:r>
              <a:rPr lang="en-US" dirty="0" smtClean="0"/>
              <a:t>software integrates different perspectives from these stakeholders</a:t>
            </a:r>
          </a:p>
          <a:p>
            <a:endParaRPr lang="en-US" dirty="0" smtClean="0"/>
          </a:p>
          <a:p>
            <a:r>
              <a:rPr lang="en-US" dirty="0" smtClean="0"/>
              <a:t>Physics, communications, Pilots -&gt; HCI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8D6D6C-7C51-EF4C-A178-17CB94EE23FE}" type="slidenum">
              <a:rPr lang="fr-FR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4</a:t>
            </a:fld>
            <a:endParaRPr lang="fr-FR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8589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2813" y="744538"/>
            <a:ext cx="4964112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Parler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ici</a:t>
            </a:r>
            <a:r>
              <a:rPr lang="en-US" baseline="0" dirty="0" smtClean="0"/>
              <a:t> du </a:t>
            </a:r>
            <a:r>
              <a:rPr lang="en-US" baseline="0" dirty="0" err="1" smtClean="0"/>
              <a:t>positionnement</a:t>
            </a:r>
            <a:r>
              <a:rPr lang="en-US" baseline="0" dirty="0" smtClean="0"/>
              <a:t> avec la co-simulation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8D6D6C-7C51-EF4C-A178-17CB94EE23FE}" type="slidenum">
              <a:rPr lang="fr-FR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5</a:t>
            </a:fld>
            <a:endParaRPr lang="fr-FR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4115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06D47-C2F9-4FC2-AAA7-63ADC8F2A55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316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06D47-C2F9-4FC2-AAA7-63ADC8F2A55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0134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06D47-C2F9-4FC2-AAA7-63ADC8F2A55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8672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06D47-C2F9-4FC2-AAA7-63ADC8F2A558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875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0.jpeg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8.jpeg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0.png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10.png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0.png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0.png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jpe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0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2.jpe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4.jpe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6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8.jpeg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fond_couv_1"/>
          <p:cNvPicPr>
            <a:picLocks noChangeAspect="1" noChangeArrowheads="1"/>
          </p:cNvPicPr>
          <p:nvPr/>
        </p:nvPicPr>
        <p:blipFill>
          <a:blip r:embed="rId2" cstate="screen"/>
          <a:stretch>
            <a:fillRect/>
          </a:stretch>
        </p:blipFill>
        <p:spPr bwMode="auto">
          <a:xfrm>
            <a:off x="2032" y="0"/>
            <a:ext cx="913993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006475" y="2924175"/>
            <a:ext cx="7626350" cy="1976438"/>
          </a:xfrm>
        </p:spPr>
        <p:txBody>
          <a:bodyPr anchor="b"/>
          <a:lstStyle>
            <a:lvl1pPr>
              <a:lnSpc>
                <a:spcPct val="90000"/>
              </a:lnSpc>
              <a:defRPr sz="3800"/>
            </a:lvl1pPr>
          </a:lstStyle>
          <a:p>
            <a:pPr lvl="0"/>
            <a:r>
              <a:rPr lang="fr-FR" noProof="0" smtClean="0"/>
              <a:t>Modifiez le style du titre</a:t>
            </a:r>
          </a:p>
        </p:txBody>
      </p:sp>
      <p:sp>
        <p:nvSpPr>
          <p:cNvPr id="4813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006475" y="4965700"/>
            <a:ext cx="7626350" cy="1435100"/>
          </a:xfrm>
        </p:spPr>
        <p:txBody>
          <a:bodyPr/>
          <a:lstStyle>
            <a:lvl1pPr>
              <a:lnSpc>
                <a:spcPct val="100000"/>
              </a:lnSpc>
              <a:defRPr sz="2300" b="1"/>
            </a:lvl1pPr>
          </a:lstStyle>
          <a:p>
            <a:pPr lvl="0"/>
            <a:r>
              <a:rPr lang="fr-FR" noProof="0" smtClean="0"/>
              <a:t>Modifiez le style des sous-titres du masque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66F860D-294A-4CE7-BE1D-B7CBC03ABED9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904ACD3-799D-4BE6-9F31-948BE2D12F24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CCF3D89-96BD-44C0-B099-9A47086BB2E5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10EFCE8-B2FB-4E4B-96C4-119BB80E853F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8630" y="335991"/>
            <a:ext cx="5347904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orange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5D89659B-47F0-4051-B8C2-F34B6A3C1395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CC93B46-292B-42F7-951C-C479D70CC244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2B384D3-89DE-4328-9A16-5300D4DCD93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C12ACA8-31EF-4CA5-AA57-95821EAAB283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93B2AED-3A07-4029-8615-1A158CE863D7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88138" y="2158412"/>
            <a:ext cx="4083862" cy="42508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0" y="2190307"/>
            <a:ext cx="3955312" cy="422954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759C1DB-1F66-4272-8F5A-629A0D58AFE6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474664"/>
            <a:ext cx="1884362" cy="5983287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349376" y="474664"/>
            <a:ext cx="5503863" cy="5983287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E55A44E-46FB-483C-9632-6FF41985DE24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50F47B8-3F38-47B3-98FC-4F7AF3F1379F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333C5B7-3750-4A54-8586-C78723FAA0A7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AB48E4F-37F9-4F79-BBB9-0125FEC456F5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0580F09-B1EC-472E-AC88-3CFABA1BEBF2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852996F-463E-4774-935B-A3E0BE0F44F0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kaki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 typeface="Arial" pitchFamily="34" charset="0"/>
              <a:buNone/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rgbClr val="808080"/>
                </a:solidFill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rgbClr val="808080"/>
                </a:solidFill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6FC597C9-1F54-46B0-9695-3555D471BDB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BBE4E4C-D542-484A-BF16-90EBB42224C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buFont typeface="Arial" pitchFamily="34" charset="0"/>
              <a:buChar char="•"/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F799CCB-3FB7-49AF-883F-7B14B9F1542F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8367D39-FA3B-4CAF-9F36-39342E1BD5B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rgbClr val="DD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6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006475" y="2925766"/>
            <a:ext cx="7626350" cy="1976437"/>
          </a:xfrm>
        </p:spPr>
        <p:txBody>
          <a:bodyPr anchor="b"/>
          <a:lstStyle>
            <a:lvl1pPr>
              <a:lnSpc>
                <a:spcPct val="90000"/>
              </a:lnSpc>
              <a:defRPr sz="38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du titre</a:t>
            </a:r>
          </a:p>
        </p:txBody>
      </p:sp>
      <p:sp>
        <p:nvSpPr>
          <p:cNvPr id="156677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006475" y="4965700"/>
            <a:ext cx="7626350" cy="1436688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100000"/>
              </a:lnSpc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grpSp>
        <p:nvGrpSpPr>
          <p:cNvPr id="6" name="Groupe 5"/>
          <p:cNvGrpSpPr/>
          <p:nvPr userDrawn="1"/>
        </p:nvGrpSpPr>
        <p:grpSpPr>
          <a:xfrm>
            <a:off x="0" y="0"/>
            <a:ext cx="4318000" cy="3238500"/>
            <a:chOff x="0" y="0"/>
            <a:chExt cx="4318000" cy="3238500"/>
          </a:xfrm>
        </p:grpSpPr>
        <p:pic>
          <p:nvPicPr>
            <p:cNvPr id="4" name="Picture 8" descr="logo_couv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0" y="0"/>
              <a:ext cx="4318000" cy="3238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Image 4" descr="tab pour visuel-sc-en.bmp"/>
            <p:cNvPicPr>
              <a:picLocks noChangeAspect="1"/>
            </p:cNvPicPr>
            <p:nvPr userDrawn="1"/>
          </p:nvPicPr>
          <p:blipFill>
            <a:blip r:embed="rId3" cstate="screen"/>
            <a:stretch>
              <a:fillRect/>
            </a:stretch>
          </p:blipFill>
          <p:spPr>
            <a:xfrm>
              <a:off x="1151620" y="1594709"/>
              <a:ext cx="2475610" cy="1183446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E3CCCAB-CDF9-4B87-B3AA-B07CAC788D87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77506" y="2158409"/>
            <a:ext cx="4094495" cy="4250808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748029" y="2083981"/>
            <a:ext cx="4151423" cy="4325236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477A6C7-62D4-4FEE-9368-D20D98FEBD55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D35C9E3-8D6E-4060-98BD-E38DA679094F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AE16350-F62D-4F36-A614-6E2FB6BD3C6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buFont typeface="Arial" pitchFamily="34" charset="0"/>
              <a:buChar char="•"/>
              <a:defRPr sz="2400"/>
            </a:lvl1pPr>
            <a:lvl2pPr marL="444431" indent="455543"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814264" indent="526969">
              <a:buFont typeface="Arial" pitchFamily="34" charset="0"/>
              <a:buChar char="•"/>
              <a:defRPr sz="2000"/>
            </a:lvl3pPr>
            <a:lvl4pPr marL="1076160" indent="353959">
              <a:defRPr sz="1800"/>
            </a:lvl4pPr>
            <a:lvl5pPr marL="1347581" indent="450781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444431" lvl="1" indent="45554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72D17F6-14A7-4F5E-930D-799867F89D2D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E524A20-76BC-447B-9B68-CDCB716F689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buFont typeface="Arial" pitchFamily="34" charset="0"/>
              <a:buChar char="•"/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8542203-7A2F-4F00-8C9C-B877E9137DCA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buFont typeface="Arial" pitchFamily="34" charset="0"/>
              <a:buChar char="•"/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808080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808080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rgbClr val="808080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srgbClr val="808080"/>
                </a:solidFill>
                <a:cs typeface="Arial"/>
              </a:rPr>
              <a:t>- </a:t>
            </a:r>
            <a:fld id="{04CD2330-D827-4275-B56B-3C2F2C7D8156}" type="slidenum">
              <a:rPr lang="fr-FR">
                <a:solidFill>
                  <a:srgbClr val="808080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808080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D1692B77-2069-4621-B853-841C1BA9A1D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ste à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 marL="361893" indent="352371">
              <a:defRPr/>
            </a:lvl2pPr>
            <a:lvl3pPr marL="1076160" indent="361893">
              <a:defRPr sz="2000"/>
            </a:lvl3pPr>
            <a:lvl4pPr marL="1438055" indent="371418">
              <a:defRPr sz="1800"/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2FEFE3E-5266-48F6-9D02-A7873B043BC0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509B585-7D53-430F-9A38-89F42C58FA25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F3041399-0EDF-4ABD-9D0D-CF334CF34D2A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E1002F39-67E2-462D-B2E2-885EF809330C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A185EBDD-F33F-4741-8A5B-CA72F64F1F56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B1C3CE58-3CC9-4F2B-AF61-4E01516572B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472992F6-FB1B-42F3-8783-AE79FF7B9E8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25BCC863-D291-4416-86C8-3AB93950E01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395995B-0AAA-46A3-A614-79EF27B4C3F2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23D8292-8682-455E-BC7D-AE3CBE3F4500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F336532-6694-4016-A042-AA972B4C230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15B99BE-6035-43F0-BAA9-A49E7E3DCE59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808080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808080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rgbClr val="808080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srgbClr val="808080"/>
                </a:solidFill>
                <a:cs typeface="Arial"/>
              </a:rPr>
              <a:t>- </a:t>
            </a:r>
            <a:fld id="{04CD2330-D827-4275-B56B-3C2F2C7D8156}" type="slidenum">
              <a:rPr lang="fr-FR">
                <a:solidFill>
                  <a:srgbClr val="808080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808080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D1692B77-2069-4621-B853-841C1BA9A1D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509B585-7D53-430F-9A38-89F42C58FA25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F3041399-0EDF-4ABD-9D0D-CF334CF34D2A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E1002F39-67E2-462D-B2E2-885EF809330C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A185EBDD-F33F-4741-8A5B-CA72F64F1F56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B1C3CE58-3CC9-4F2B-AF61-4E01516572B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472992F6-FB1B-42F3-8783-AE79FF7B9E8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25BCC863-D291-4416-86C8-3AB93950E01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2D9AD59-0221-400E-A868-F33C0BCA50B0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9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395995B-0AAA-46A3-A614-79EF27B4C3F2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23D8292-8682-455E-BC7D-AE3CBE3F4500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F336532-6694-4016-A042-AA972B4C230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808080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808080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rgbClr val="808080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srgbClr val="808080"/>
                </a:solidFill>
                <a:cs typeface="Arial"/>
              </a:rPr>
              <a:t>- </a:t>
            </a:r>
            <a:fld id="{04CD2330-D827-4275-B56B-3C2F2C7D8156}" type="slidenum">
              <a:rPr lang="fr-FR">
                <a:solidFill>
                  <a:srgbClr val="808080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808080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D1692B77-2069-4621-B853-841C1BA9A1D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509B585-7D53-430F-9A38-89F42C58FA25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F3041399-0EDF-4ABD-9D0D-CF334CF34D2A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E1002F39-67E2-462D-B2E2-885EF809330C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A185EBDD-F33F-4741-8A5B-CA72F64F1F56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17E0F9F-BD46-4E55-AF91-DF6BF8BEA411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3"/>
          </p:nvPr>
        </p:nvSpPr>
        <p:spPr>
          <a:xfrm>
            <a:off x="445608" y="1641327"/>
            <a:ext cx="412639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0" y="1641327"/>
            <a:ext cx="4008474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B1C3CE58-3CC9-4F2B-AF61-4E01516572B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472992F6-FB1B-42F3-8783-AE79FF7B9E8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25BCC863-D291-4416-86C8-3AB93950E01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395995B-0AAA-46A3-A614-79EF27B4C3F2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23D8292-8682-455E-BC7D-AE3CBE3F4500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F336532-6694-4016-A042-AA972B4C230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808080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808080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rgbClr val="808080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srgbClr val="808080"/>
                </a:solidFill>
                <a:cs typeface="Arial"/>
              </a:rPr>
              <a:t>- </a:t>
            </a:r>
            <a:fld id="{04CD2330-D827-4275-B56B-3C2F2C7D8156}" type="slidenum">
              <a:rPr lang="fr-FR">
                <a:solidFill>
                  <a:srgbClr val="808080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808080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D1692B77-2069-4621-B853-841C1BA9A1D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509B585-7D53-430F-9A38-89F42C58FA25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B9D243D-F9C0-4E0C-B003-1556338B5CE0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F3041399-0EDF-4ABD-9D0D-CF334CF34D2A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E1002F39-67E2-462D-B2E2-885EF809330C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A185EBDD-F33F-4741-8A5B-CA72F64F1F56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B1C3CE58-3CC9-4F2B-AF61-4E01516572B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472992F6-FB1B-42F3-8783-AE79FF7B9E8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25BCC863-D291-4416-86C8-3AB93950E01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395995B-0AAA-46A3-A614-79EF27B4C3F2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23D8292-8682-455E-BC7D-AE3CBE3F4500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F336532-6694-4016-A042-AA972B4C230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D68F26B-E493-43B4-A0D1-A7C7B876D2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 marL="444431" indent="455543">
              <a:defRPr sz="2200"/>
            </a:lvl2pPr>
            <a:lvl3pPr marL="814264" indent="526969">
              <a:defRPr sz="2000"/>
            </a:lvl3pPr>
            <a:lvl4pPr marL="1076160" indent="353959">
              <a:defRPr sz="1800"/>
            </a:lvl4pPr>
            <a:lvl5pPr marL="1347581" indent="450781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85B404F-82AA-4656-B7BB-2C42C12A43F0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322A8F9-4C25-4794-AD0F-214AA33FDF3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9CDB2FD-9F06-45BF-B617-B7F63325469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vert="eaVert" lIns="91425" tIns="45713" rIns="91425" bIns="45713"/>
          <a:lstStyle>
            <a:lvl1pPr>
              <a:buClr>
                <a:srgbClr val="FF0000"/>
              </a:buClr>
              <a:defRPr/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265A9D1-E72B-4781-A089-9CFF8FA4332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474663"/>
            <a:ext cx="1884362" cy="59166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349376" y="474663"/>
            <a:ext cx="5503863" cy="5916612"/>
          </a:xfrm>
          <a:prstGeom prst="rect">
            <a:avLst/>
          </a:prstGeom>
        </p:spPr>
        <p:txBody>
          <a:bodyPr vert="eaVert" lIns="91425" tIns="45713" rIns="91425" bIns="45713"/>
          <a:lstStyle>
            <a:lvl1pPr>
              <a:buClr>
                <a:srgbClr val="FF0000"/>
              </a:buClr>
              <a:defRPr/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4856DA4-6962-4A2C-ACDA-737F7D272E26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ouv_2"/>
          <p:cNvPicPr>
            <a:picLocks noChangeAspect="1" noChangeArrowheads="1"/>
          </p:cNvPicPr>
          <p:nvPr/>
        </p:nvPicPr>
        <p:blipFill>
          <a:blip r:embed="rId2" cstate="screen"/>
          <a:stretch>
            <a:fillRect/>
          </a:stretch>
        </p:blipFill>
        <p:spPr bwMode="auto">
          <a:xfrm>
            <a:off x="0" y="3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3" name="Rectangle 3"/>
          <p:cNvSpPr>
            <a:spLocks noGrp="1" noChangeArrowheads="1"/>
          </p:cNvSpPr>
          <p:nvPr>
            <p:ph type="ctrTitle"/>
          </p:nvPr>
        </p:nvSpPr>
        <p:spPr bwMode="white">
          <a:xfrm>
            <a:off x="1006475" y="2924175"/>
            <a:ext cx="7626350" cy="1976438"/>
          </a:xfrm>
        </p:spPr>
        <p:txBody>
          <a:bodyPr anchor="b"/>
          <a:lstStyle>
            <a:lvl1pPr algn="l">
              <a:lnSpc>
                <a:spcPct val="90000"/>
              </a:lnSpc>
              <a:defRPr sz="3800"/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66564" name="Rectangle 4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006475" y="4965700"/>
            <a:ext cx="7626350" cy="844550"/>
          </a:xfrm>
        </p:spPr>
        <p:txBody>
          <a:bodyPr anchor="t"/>
          <a:lstStyle>
            <a:lvl1pPr>
              <a:lnSpc>
                <a:spcPct val="100000"/>
              </a:lnSpc>
              <a:defRPr sz="2300"/>
            </a:lvl1pPr>
          </a:lstStyle>
          <a:p>
            <a:pPr lvl="0"/>
            <a:r>
              <a:rPr lang="fr-FR" noProof="0" smtClean="0"/>
              <a:t>Cliquez pour modifier le style des sous-titres du masque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0" y="4187826"/>
            <a:ext cx="2082800" cy="2155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807200" y="4187826"/>
            <a:ext cx="2082800" cy="2155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789A5F8-C5AD-40C5-9F24-D2B3F53877F9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731000" y="2924178"/>
            <a:ext cx="2159000" cy="341947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54000" y="2924178"/>
            <a:ext cx="6324600" cy="341947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fond_chapitre_rouge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9369D450-F000-4554-8F34-040645730B51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6A70191-DF56-47E7-AB56-1D430D80D799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2C7F398-9265-4D1D-BFF9-86DBF8CBB213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441CF9B-F9C7-4F13-A187-070B8341B96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844676"/>
            <a:ext cx="3694113" cy="4613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95888" y="1844676"/>
            <a:ext cx="3694112" cy="4613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110FDAA-0935-476E-BE17-36976A8636A6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B9C11B5-B8CD-4D0C-AEC7-7712CE04AF74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9668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04CD2330-D827-4275-B56B-3C2F2C7D8156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1692B77-2069-4621-B853-841C1BA9A1D4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509B585-7D53-430F-9A38-89F42C58FA25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3041399-0EDF-4ABD-9D0D-CF334CF34D2A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E1002F39-67E2-462D-B2E2-885EF809330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185EBDD-F33F-4741-8A5B-CA72F64F1F56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1C3CE58-3CC9-4F2B-AF61-4E01516572BD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6B0E3C2-28EB-4C05-AA7E-D051F78F3630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MontiArc</a:t>
            </a:r>
            <a:r>
              <a:rPr lang="en-US" dirty="0" smtClean="0"/>
              <a:t> Overview</a:t>
            </a:r>
            <a:endParaRPr lang="en-US" sz="1000" i="1" dirty="0" smtClean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72992F6-FB1B-42F3-8783-AE79FF7B9E8D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MontiArc</a:t>
            </a:r>
            <a:r>
              <a:rPr lang="en-US" dirty="0" smtClean="0"/>
              <a:t> Overview</a:t>
            </a:r>
            <a:endParaRPr lang="en-US" sz="1000" i="1" dirty="0" smtClean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5BCC863-D291-4416-86C8-3AB93950E014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395995B-0AAA-46A3-A614-79EF27B4C3F2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23D8292-8682-455E-BC7D-AE3CBE3F4500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F336532-6694-4016-A042-AA972B4C2304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vert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0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2867630B-45CD-4371-BE7D-96EB431F5EF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B65A69A-B4DF-4D1B-B014-1C81CC60D0DF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5A845E5-A98D-4A8C-8898-6C04E63ADC4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8B35FB2-9C45-4128-B4AF-273CBDABD342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C4F24F7-7432-4DF5-855C-CF9759C96BAF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1458685-9415-4316-82A3-F8BB7C6A7302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4" name="Espace réservé du contenu 2"/>
          <p:cNvSpPr>
            <a:spLocks noGrp="1"/>
          </p:cNvSpPr>
          <p:nvPr>
            <p:ph sz="half" idx="13"/>
          </p:nvPr>
        </p:nvSpPr>
        <p:spPr>
          <a:xfrm>
            <a:off x="466872" y="1683859"/>
            <a:ext cx="4105128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5" name="Espace réservé du contenu 2"/>
          <p:cNvSpPr>
            <a:spLocks noGrp="1"/>
          </p:cNvSpPr>
          <p:nvPr>
            <p:ph sz="half" idx="14"/>
          </p:nvPr>
        </p:nvSpPr>
        <p:spPr>
          <a:xfrm>
            <a:off x="4720859" y="1673225"/>
            <a:ext cx="4104057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FFC5AE1-ABDC-431E-8985-305A2FE16F4A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F626A2F-08A5-426C-B241-01F384EDB34D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E20AB34-DA58-4810-9087-9DAB4840E1B3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 marL="444431" indent="455543"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814264" indent="526969">
              <a:buFont typeface="Arial" pitchFamily="34" charset="0"/>
              <a:buChar char="•"/>
              <a:defRPr sz="2000"/>
            </a:lvl3pPr>
            <a:lvl4pPr marL="1076160" indent="353959">
              <a:defRPr sz="1800"/>
            </a:lvl4pPr>
            <a:lvl5pPr marL="1347581" indent="450781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444431" lvl="1" indent="45554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2B4CAFA-C7E2-4551-9D7E-826ABD079AFD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746B3DC-3E7E-4BC7-AA48-32A5E27B17F9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EB15086-A8F5-4B0C-94A9-4E8652B22CA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violet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8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58F51B24-FE56-46AB-A3F4-8E087E3E0EE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F10DE90-BC0B-4B81-B29C-9917A0F4E27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1D1F8CC-9598-43CE-A4AB-B8D36B8CB36D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EE788A7-F2E0-41A0-8D13-FA6E3463B3F4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F81611A-CB2B-465A-AE04-B3108DC73973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6"/>
            <a:ext cx="3694113" cy="466378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6"/>
            <a:ext cx="3694113" cy="466378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D410E95-6D95-4E1F-AFCA-146414EE478F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45608" y="1641327"/>
            <a:ext cx="412639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769294" y="1641327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45747E1-EE9D-4614-B0AF-74FE972C5AF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5B73C56-2B26-4C2B-9573-3B25E79C247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D974F28-DE1B-4AA1-9D36-426F413850C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21E8BA3-4716-4C86-BAC1-A8F486E7663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5AD3805-7C73-41ED-8889-9F34E8E21844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A504CC1-6CDA-4542-988C-3CAEAB0C99A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gris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596A5885-A02B-4BE5-9341-AACB85DD4DBF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DE9B9BC-FBFA-44C8-A126-10528C19641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BA5ABCA-6361-4CA6-80C5-B9DDA5CD756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D2817EF-C219-4DDD-B1C6-4BED5AA9F56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BBC3F19-3A8D-4359-8018-6028B2EFEBC2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6"/>
            <a:ext cx="3694113" cy="466378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4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6"/>
            <a:ext cx="3694113" cy="466378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3956742-25C2-41AF-B500-A39C2F65EAB1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45608" y="1694490"/>
            <a:ext cx="4126393" cy="4610617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0" y="1711844"/>
            <a:ext cx="4178596" cy="460389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B0E4F27-0EBC-4CE8-8ACB-88FE866AD802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210E379-445D-4D2E-93B8-A9BE5659FBD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881072A-E65A-42B2-8A9F-655353B9ECE3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 marL="444431" indent="455543"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814264" indent="526969">
              <a:buFont typeface="Arial" pitchFamily="34" charset="0"/>
              <a:buChar char="•"/>
              <a:defRPr sz="2000"/>
            </a:lvl3pPr>
            <a:lvl4pPr marL="1076160" indent="353959">
              <a:defRPr sz="1800"/>
            </a:lvl4pPr>
            <a:lvl5pPr marL="1347581" indent="450781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444431" lvl="1" indent="45554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CD52ED7-E3B0-4FBB-ABBC-EA4899ABCD53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97BA2B2-1AAC-4179-BDF0-FE097F272041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r>
              <a:rPr lang="fr-FR" noProof="0" smtClean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37062F7-CB9E-492B-9FEE-CE5F7FD4E366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408AE31-3B36-4264-82F4-DDAE5927E079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9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kaki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88183FA9-A32E-4BE2-A235-AFB901322D06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CF176FA-7579-4FAD-93EE-FE4CC762E780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E1206D5-4F53-4226-A6DF-522A5ECE7E60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56E8741-B263-4DF1-A4B3-F92A89568462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A1D0AC6-4B56-4881-82C9-E1C786FED1CE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56243" y="2105247"/>
            <a:ext cx="4253983" cy="4167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890979" y="2137144"/>
            <a:ext cx="3933936" cy="4282706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0D65655-DFF4-4582-A39B-92EBC7723995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C28BF0B-9B5F-4221-8855-72E4D0C970C5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A33EBB4-3945-42AF-A5B8-B8A169A61719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4.xml"/><Relationship Id="rId13" Type="http://schemas.openxmlformats.org/officeDocument/2006/relationships/theme" Target="../theme/theme10.xml"/><Relationship Id="rId14" Type="http://schemas.openxmlformats.org/officeDocument/2006/relationships/image" Target="../media/image19.jpeg"/><Relationship Id="rId1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09.xml"/><Relationship Id="rId8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2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26.xml"/><Relationship Id="rId13" Type="http://schemas.openxmlformats.org/officeDocument/2006/relationships/theme" Target="../theme/theme11.xml"/><Relationship Id="rId14" Type="http://schemas.openxmlformats.org/officeDocument/2006/relationships/image" Target="../media/image17.jpeg"/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1.xml"/><Relationship Id="rId8" Type="http://schemas.openxmlformats.org/officeDocument/2006/relationships/slideLayout" Target="../slideLayouts/slideLayout122.xml"/><Relationship Id="rId9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24.xml"/></Relationships>
</file>

<file path=ppt/slideMasters/_rels/slideMaster1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39.xml"/><Relationship Id="rId14" Type="http://schemas.openxmlformats.org/officeDocument/2006/relationships/theme" Target="../theme/theme12.xml"/><Relationship Id="rId15" Type="http://schemas.openxmlformats.org/officeDocument/2006/relationships/image" Target="../media/image9.png"/><Relationship Id="rId1" Type="http://schemas.openxmlformats.org/officeDocument/2006/relationships/slideLayout" Target="../slideLayouts/slideLayout127.xml"/><Relationship Id="rId2" Type="http://schemas.openxmlformats.org/officeDocument/2006/relationships/slideLayout" Target="../slideLayouts/slideLayout128.xml"/><Relationship Id="rId3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2.xml"/><Relationship Id="rId7" Type="http://schemas.openxmlformats.org/officeDocument/2006/relationships/slideLayout" Target="../slideLayouts/slideLayout133.xml"/><Relationship Id="rId8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5.xml"/><Relationship Id="rId10" Type="http://schemas.openxmlformats.org/officeDocument/2006/relationships/slideLayout" Target="../slideLayouts/slideLayout136.xml"/></Relationships>
</file>

<file path=ppt/slideMasters/_rels/slideMaster1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51.xml"/><Relationship Id="rId13" Type="http://schemas.openxmlformats.org/officeDocument/2006/relationships/slideLayout" Target="../slideLayouts/slideLayout152.xml"/><Relationship Id="rId14" Type="http://schemas.openxmlformats.org/officeDocument/2006/relationships/theme" Target="../theme/theme13.xml"/><Relationship Id="rId15" Type="http://schemas.openxmlformats.org/officeDocument/2006/relationships/image" Target="../media/image9.png"/><Relationship Id="rId1" Type="http://schemas.openxmlformats.org/officeDocument/2006/relationships/slideLayout" Target="../slideLayouts/slideLayout140.xml"/><Relationship Id="rId2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146.xml"/><Relationship Id="rId8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49.xml"/></Relationships>
</file>

<file path=ppt/slideMasters/_rels/slideMaster1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slideLayout" Target="../slideLayouts/slideLayout165.xml"/><Relationship Id="rId14" Type="http://schemas.openxmlformats.org/officeDocument/2006/relationships/theme" Target="../theme/theme14.xml"/><Relationship Id="rId15" Type="http://schemas.openxmlformats.org/officeDocument/2006/relationships/image" Target="../media/image9.png"/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/Relationships>
</file>

<file path=ppt/slideMasters/_rels/slideMaster1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76.xml"/><Relationship Id="rId12" Type="http://schemas.openxmlformats.org/officeDocument/2006/relationships/slideLayout" Target="../slideLayouts/slideLayout177.xml"/><Relationship Id="rId13" Type="http://schemas.openxmlformats.org/officeDocument/2006/relationships/slideLayout" Target="../slideLayouts/slideLayout178.xml"/><Relationship Id="rId14" Type="http://schemas.openxmlformats.org/officeDocument/2006/relationships/theme" Target="../theme/theme15.xml"/><Relationship Id="rId15" Type="http://schemas.openxmlformats.org/officeDocument/2006/relationships/image" Target="../media/image9.png"/><Relationship Id="rId1" Type="http://schemas.openxmlformats.org/officeDocument/2006/relationships/slideLayout" Target="../slideLayouts/slideLayout166.xml"/><Relationship Id="rId2" Type="http://schemas.openxmlformats.org/officeDocument/2006/relationships/slideLayout" Target="../slideLayouts/slideLayout167.xml"/><Relationship Id="rId3" Type="http://schemas.openxmlformats.org/officeDocument/2006/relationships/slideLayout" Target="../slideLayouts/slideLayout168.xml"/><Relationship Id="rId4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70.xml"/><Relationship Id="rId6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2.xml"/><Relationship Id="rId8" Type="http://schemas.openxmlformats.org/officeDocument/2006/relationships/slideLayout" Target="../slideLayouts/slideLayout173.xml"/><Relationship Id="rId9" Type="http://schemas.openxmlformats.org/officeDocument/2006/relationships/slideLayout" Target="../slideLayouts/slideLayout174.xml"/><Relationship Id="rId10" Type="http://schemas.openxmlformats.org/officeDocument/2006/relationships/slideLayout" Target="../slideLayouts/slideLayout175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6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theme" Target="../theme/theme4.xml"/><Relationship Id="rId10" Type="http://schemas.openxmlformats.org/officeDocument/2006/relationships/image" Target="../media/image3.jpeg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4.xml"/><Relationship Id="rId14" Type="http://schemas.openxmlformats.org/officeDocument/2006/relationships/theme" Target="../theme/theme5.xml"/><Relationship Id="rId15" Type="http://schemas.openxmlformats.org/officeDocument/2006/relationships/image" Target="../media/image9.png"/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1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66.xml"/><Relationship Id="rId13" Type="http://schemas.openxmlformats.org/officeDocument/2006/relationships/theme" Target="../theme/theme6.xml"/><Relationship Id="rId14" Type="http://schemas.openxmlformats.org/officeDocument/2006/relationships/image" Target="../media/image11.jpeg"/><Relationship Id="rId1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78.xml"/><Relationship Id="rId13" Type="http://schemas.openxmlformats.org/officeDocument/2006/relationships/theme" Target="../theme/theme7.xml"/><Relationship Id="rId14" Type="http://schemas.openxmlformats.org/officeDocument/2006/relationships/image" Target="../media/image13.jpeg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0.xml"/><Relationship Id="rId13" Type="http://schemas.openxmlformats.org/officeDocument/2006/relationships/theme" Target="../theme/theme8.xml"/><Relationship Id="rId14" Type="http://schemas.openxmlformats.org/officeDocument/2006/relationships/image" Target="../media/image15.jpeg"/><Relationship Id="rId1" Type="http://schemas.openxmlformats.org/officeDocument/2006/relationships/slideLayout" Target="../slideLayouts/slideLayout79.xml"/><Relationship Id="rId2" Type="http://schemas.openxmlformats.org/officeDocument/2006/relationships/slideLayout" Target="../slideLayouts/slideLayout80.xml"/><Relationship Id="rId3" Type="http://schemas.openxmlformats.org/officeDocument/2006/relationships/slideLayout" Target="../slideLayouts/slideLayout81.xml"/><Relationship Id="rId4" Type="http://schemas.openxmlformats.org/officeDocument/2006/relationships/slideLayout" Target="../slideLayouts/slideLayout82.xml"/><Relationship Id="rId5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5.xml"/><Relationship Id="rId8" Type="http://schemas.openxmlformats.org/officeDocument/2006/relationships/slideLayout" Target="../slideLayouts/slideLayout86.xml"/><Relationship Id="rId9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88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2.xml"/><Relationship Id="rId13" Type="http://schemas.openxmlformats.org/officeDocument/2006/relationships/theme" Target="../theme/theme9.xml"/><Relationship Id="rId14" Type="http://schemas.openxmlformats.org/officeDocument/2006/relationships/image" Target="../media/image17.jpeg"/><Relationship Id="rId1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8.xml"/><Relationship Id="rId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ntroduction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474663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1349375" y="1844676"/>
            <a:ext cx="7540625" cy="461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7013" y="6489700"/>
            <a:ext cx="2012950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711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7114" name="Rectangle 10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A9710F7A-C13D-48E1-A362-5248A290959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6" r:id="rId1"/>
    <p:sldLayoutId id="2147485954" r:id="rId2"/>
    <p:sldLayoutId id="2147485955" r:id="rId3"/>
    <p:sldLayoutId id="2147485956" r:id="rId4"/>
    <p:sldLayoutId id="2147485957" r:id="rId5"/>
    <p:sldLayoutId id="2147485958" r:id="rId6"/>
    <p:sldLayoutId id="2147485959" r:id="rId7"/>
    <p:sldLayoutId id="2147485960" r:id="rId8"/>
    <p:sldLayoutId id="2147485961" r:id="rId9"/>
    <p:sldLayoutId id="2147485962" r:id="rId10"/>
    <p:sldLayoutId id="2147485963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5pPr>
      <a:lvl6pPr marL="457130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6pPr>
      <a:lvl7pPr marL="914259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7pPr>
      <a:lvl8pPr marL="1371390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8pPr>
      <a:lvl9pPr marL="1828519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har char="•"/>
        <a:defRPr sz="1600">
          <a:solidFill>
            <a:schemeClr val="bg1"/>
          </a:solidFill>
          <a:latin typeface="+mn-lt"/>
          <a:ea typeface="+mn-ea"/>
          <a:cs typeface="+mn-cs"/>
        </a:defRPr>
      </a:lvl1pPr>
      <a:lvl2pPr marL="220630" indent="-219041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bg1"/>
        </a:buClr>
        <a:buChar char="•"/>
        <a:defRPr sz="1600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har char="–"/>
        <a:defRPr sz="1400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har char="»"/>
        <a:defRPr sz="1200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5pPr>
      <a:lvl6pPr marL="1014257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200">
          <a:solidFill>
            <a:schemeClr val="bg1"/>
          </a:solidFill>
          <a:latin typeface="+mn-lt"/>
          <a:ea typeface="Arial" charset="0"/>
          <a:cs typeface="+mn-cs"/>
        </a:defRPr>
      </a:lvl6pPr>
      <a:lvl7pPr marL="1471387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200">
          <a:solidFill>
            <a:schemeClr val="bg1"/>
          </a:solidFill>
          <a:latin typeface="+mn-lt"/>
          <a:ea typeface="Arial" charset="0"/>
          <a:cs typeface="+mn-cs"/>
        </a:defRPr>
      </a:lvl7pPr>
      <a:lvl8pPr marL="1928516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200">
          <a:solidFill>
            <a:schemeClr val="bg1"/>
          </a:solidFill>
          <a:latin typeface="+mn-lt"/>
          <a:ea typeface="Arial" charset="0"/>
          <a:cs typeface="+mn-cs"/>
        </a:defRPr>
      </a:lvl8pPr>
      <a:lvl9pPr marL="2385647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200">
          <a:solidFill>
            <a:schemeClr val="bg1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7" descr="bandeau_texte_orange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2150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2151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18ABE201-8388-4065-8723-685811BC0442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5" r:id="rId1"/>
    <p:sldLayoutId id="2147486083" r:id="rId2"/>
    <p:sldLayoutId id="2147486046" r:id="rId3"/>
    <p:sldLayoutId id="2147486047" r:id="rId4"/>
    <p:sldLayoutId id="2147486048" r:id="rId5"/>
    <p:sldLayoutId id="2147486049" r:id="rId6"/>
    <p:sldLayoutId id="2147486050" r:id="rId7"/>
    <p:sldLayoutId id="2147486051" r:id="rId8"/>
    <p:sldLayoutId id="2147486052" r:id="rId9"/>
    <p:sldLayoutId id="2147486053" r:id="rId10"/>
    <p:sldLayoutId id="2147486054" r:id="rId11"/>
    <p:sldLayoutId id="2147486055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7" descr="bandeau_texte_kaki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FFFFF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rgbClr val="FFFFFF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9464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rgbClr val="FFFFFF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5B93C5D5-3220-4143-9347-D52F744E7877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6" r:id="rId1"/>
    <p:sldLayoutId id="2147486067" r:id="rId2"/>
    <p:sldLayoutId id="2147486068" r:id="rId3"/>
    <p:sldLayoutId id="2147486084" r:id="rId4"/>
    <p:sldLayoutId id="2147486069" r:id="rId5"/>
    <p:sldLayoutId id="2147486070" r:id="rId6"/>
    <p:sldLayoutId id="2147486071" r:id="rId7"/>
    <p:sldLayoutId id="2147486072" r:id="rId8"/>
    <p:sldLayoutId id="2147486073" r:id="rId9"/>
    <p:sldLayoutId id="2147486074" r:id="rId10"/>
    <p:sldLayoutId id="2147486075" r:id="rId11"/>
    <p:sldLayoutId id="2147486076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600">
          <a:solidFill>
            <a:schemeClr val="tx2"/>
          </a:solidFill>
          <a:latin typeface="+mn-lt"/>
          <a:ea typeface="ＭＳ Ｐゴシック" charset="0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Arial" charset="0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Arial" charset="0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400">
          <a:solidFill>
            <a:schemeClr val="tx2"/>
          </a:solidFill>
          <a:latin typeface="+mn-lt"/>
          <a:ea typeface="Arial" charset="0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8E9F12E1-2E0E-47E5-BCF6-58A4EEBCD6E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11" r:id="rId1"/>
    <p:sldLayoutId id="2147486112" r:id="rId2"/>
    <p:sldLayoutId id="2147486113" r:id="rId3"/>
    <p:sldLayoutId id="2147486114" r:id="rId4"/>
    <p:sldLayoutId id="2147486115" r:id="rId5"/>
    <p:sldLayoutId id="2147486116" r:id="rId6"/>
    <p:sldLayoutId id="2147486117" r:id="rId7"/>
    <p:sldLayoutId id="2147486118" r:id="rId8"/>
    <p:sldLayoutId id="2147486119" r:id="rId9"/>
    <p:sldLayoutId id="2147486120" r:id="rId10"/>
    <p:sldLayoutId id="2147486121" r:id="rId11"/>
    <p:sldLayoutId id="2147486122" r:id="rId12"/>
    <p:sldLayoutId id="2147486123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8E9F12E1-2E0E-47E5-BCF6-58A4EEBCD6E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27" r:id="rId1"/>
    <p:sldLayoutId id="2147486128" r:id="rId2"/>
    <p:sldLayoutId id="2147486129" r:id="rId3"/>
    <p:sldLayoutId id="2147486130" r:id="rId4"/>
    <p:sldLayoutId id="2147486131" r:id="rId5"/>
    <p:sldLayoutId id="2147486132" r:id="rId6"/>
    <p:sldLayoutId id="2147486133" r:id="rId7"/>
    <p:sldLayoutId id="2147486134" r:id="rId8"/>
    <p:sldLayoutId id="2147486135" r:id="rId9"/>
    <p:sldLayoutId id="2147486136" r:id="rId10"/>
    <p:sldLayoutId id="2147486137" r:id="rId11"/>
    <p:sldLayoutId id="2147486138" r:id="rId12"/>
    <p:sldLayoutId id="2147486139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8E9F12E1-2E0E-47E5-BCF6-58A4EEBCD6E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42" r:id="rId1"/>
    <p:sldLayoutId id="2147486143" r:id="rId2"/>
    <p:sldLayoutId id="2147486144" r:id="rId3"/>
    <p:sldLayoutId id="2147486145" r:id="rId4"/>
    <p:sldLayoutId id="2147486146" r:id="rId5"/>
    <p:sldLayoutId id="2147486147" r:id="rId6"/>
    <p:sldLayoutId id="2147486148" r:id="rId7"/>
    <p:sldLayoutId id="2147486149" r:id="rId8"/>
    <p:sldLayoutId id="2147486150" r:id="rId9"/>
    <p:sldLayoutId id="2147486151" r:id="rId10"/>
    <p:sldLayoutId id="2147486152" r:id="rId11"/>
    <p:sldLayoutId id="2147486153" r:id="rId12"/>
    <p:sldLayoutId id="2147486154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8E9F12E1-2E0E-47E5-BCF6-58A4EEBCD6E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57" r:id="rId1"/>
    <p:sldLayoutId id="2147486158" r:id="rId2"/>
    <p:sldLayoutId id="2147486159" r:id="rId3"/>
    <p:sldLayoutId id="2147486160" r:id="rId4"/>
    <p:sldLayoutId id="2147486161" r:id="rId5"/>
    <p:sldLayoutId id="2147486162" r:id="rId6"/>
    <p:sldLayoutId id="2147486163" r:id="rId7"/>
    <p:sldLayoutId id="2147486164" r:id="rId8"/>
    <p:sldLayoutId id="2147486165" r:id="rId9"/>
    <p:sldLayoutId id="2147486166" r:id="rId10"/>
    <p:sldLayoutId id="2147486167" r:id="rId11"/>
    <p:sldLayoutId id="2147486168" r:id="rId12"/>
    <p:sldLayoutId id="2147486169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andeau_texte_rouge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474663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55653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55654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55656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981E926C-E072-4863-8B66-44E1071E4491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7" r:id="rId1"/>
    <p:sldLayoutId id="2147485964" r:id="rId2"/>
    <p:sldLayoutId id="2147485965" r:id="rId3"/>
    <p:sldLayoutId id="2147485966" r:id="rId4"/>
    <p:sldLayoutId id="2147485967" r:id="rId5"/>
    <p:sldLayoutId id="2147485968" r:id="rId6"/>
    <p:sldLayoutId id="2147485969" r:id="rId7"/>
    <p:sldLayoutId id="2147485970" r:id="rId8"/>
    <p:sldLayoutId id="2147485971" r:id="rId9"/>
    <p:sldLayoutId id="2147485972" r:id="rId10"/>
    <p:sldLayoutId id="2147485973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Char char="•"/>
        <a:defRPr sz="2200">
          <a:solidFill>
            <a:schemeClr val="tx2"/>
          </a:solidFill>
          <a:latin typeface="+mn-lt"/>
          <a:ea typeface="+mn-ea"/>
          <a:cs typeface="+mn-cs"/>
        </a:defRPr>
      </a:lvl1pPr>
      <a:lvl2pPr marL="1588" indent="455543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Clr>
          <a:schemeClr val="bg2"/>
        </a:buClr>
        <a:buChar char="–"/>
        <a:defRPr sz="2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3174" indent="911085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Font typeface="Arial" charset="0"/>
        <a:buChar char="•"/>
        <a:defRPr sz="2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4763" indent="1366628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Char char="–"/>
        <a:defRPr sz="2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6350" indent="1822169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Char char="»"/>
        <a:defRPr sz="2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463479" algn="l" defTabSz="199995" rtl="0" fontAlgn="base">
        <a:lnSpc>
          <a:spcPct val="17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n-lt"/>
          <a:ea typeface="Arial" charset="0"/>
          <a:cs typeface="+mn-cs"/>
        </a:defRPr>
      </a:lvl6pPr>
      <a:lvl7pPr marL="920609" algn="l" defTabSz="199995" rtl="0" fontAlgn="base">
        <a:lnSpc>
          <a:spcPct val="17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n-lt"/>
          <a:ea typeface="Arial" charset="0"/>
          <a:cs typeface="+mn-cs"/>
        </a:defRPr>
      </a:lvl7pPr>
      <a:lvl8pPr marL="1377739" algn="l" defTabSz="199995" rtl="0" fontAlgn="base">
        <a:lnSpc>
          <a:spcPct val="17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n-lt"/>
          <a:ea typeface="Arial" charset="0"/>
          <a:cs typeface="+mn-cs"/>
        </a:defRPr>
      </a:lvl8pPr>
      <a:lvl9pPr marL="1834868" algn="l" defTabSz="199995" rtl="0" fontAlgn="base">
        <a:lnSpc>
          <a:spcPct val="17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fond_derniere"/>
          <p:cNvPicPr>
            <a:picLocks noChangeAspect="1" noChangeArrowheads="1"/>
          </p:cNvPicPr>
          <p:nvPr/>
        </p:nvPicPr>
        <p:blipFill>
          <a:blip r:embed="rId13" cstate="screen"/>
          <a:stretch>
            <a:fillRect/>
          </a:stretch>
        </p:blipFill>
        <p:spPr bwMode="auto">
          <a:xfrm>
            <a:off x="0" y="3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254001" y="2924175"/>
            <a:ext cx="8636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4572000" y="4187826"/>
            <a:ext cx="4318000" cy="215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8" r:id="rId1"/>
    <p:sldLayoutId id="2147485974" r:id="rId2"/>
    <p:sldLayoutId id="2147485975" r:id="rId3"/>
    <p:sldLayoutId id="2147485976" r:id="rId4"/>
    <p:sldLayoutId id="2147485977" r:id="rId5"/>
    <p:sldLayoutId id="2147485978" r:id="rId6"/>
    <p:sldLayoutId id="2147485979" r:id="rId7"/>
    <p:sldLayoutId id="2147485980" r:id="rId8"/>
    <p:sldLayoutId id="2147485981" r:id="rId9"/>
    <p:sldLayoutId id="2147485982" r:id="rId10"/>
    <p:sldLayoutId id="2147485983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5pPr>
      <a:lvl6pPr marL="457130" algn="ctr" rtl="0" fontAlgn="base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6pPr>
      <a:lvl7pPr marL="914259" algn="ctr" rtl="0" fontAlgn="base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7pPr>
      <a:lvl8pPr marL="1371390" algn="ctr" rtl="0" fontAlgn="base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8pPr>
      <a:lvl9pPr marL="1828519" algn="ctr" rtl="0" fontAlgn="base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6350" indent="-6350" algn="l" rtl="0" eaLnBrk="0" fontAlgn="base" hangingPunct="0">
        <a:lnSpc>
          <a:spcPct val="115000"/>
        </a:lnSpc>
        <a:spcBef>
          <a:spcPct val="0"/>
        </a:spcBef>
        <a:spcAft>
          <a:spcPct val="0"/>
        </a:spcAft>
        <a:buNone/>
        <a:defRPr sz="2400" b="1">
          <a:solidFill>
            <a:schemeClr val="bg1"/>
          </a:solidFill>
          <a:latin typeface="+mn-lt"/>
          <a:ea typeface="+mn-ea"/>
          <a:cs typeface="+mn-cs"/>
        </a:defRPr>
      </a:lvl1pPr>
      <a:lvl2pPr marL="6350" indent="-6350" algn="l" rtl="0" eaLnBrk="0" fontAlgn="base" hangingPunct="0">
        <a:spcBef>
          <a:spcPct val="0"/>
        </a:spcBef>
        <a:spcAft>
          <a:spcPct val="0"/>
        </a:spcAft>
        <a:buClr>
          <a:schemeClr val="bg1"/>
        </a:buClr>
        <a:buNone/>
        <a:defRPr sz="1400" b="1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2pPr>
      <a:lvl3pPr marL="6350" indent="-6350" algn="l" rtl="0" eaLnBrk="0" fontAlgn="base" hangingPunct="0">
        <a:spcBef>
          <a:spcPct val="0"/>
        </a:spcBef>
        <a:spcAft>
          <a:spcPct val="0"/>
        </a:spcAft>
        <a:buFont typeface="Arial" charset="0"/>
        <a:buNone/>
        <a:defRPr sz="1400" b="1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3pPr>
      <a:lvl4pPr marL="6350" indent="-6350" algn="l" rtl="0" eaLnBrk="0" fontAlgn="base" hangingPunct="0">
        <a:spcBef>
          <a:spcPct val="0"/>
        </a:spcBef>
        <a:spcAft>
          <a:spcPct val="0"/>
        </a:spcAft>
        <a:buNone/>
        <a:defRPr sz="1400" b="1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4pPr>
      <a:lvl5pPr marL="6350" indent="-6350" algn="l" rtl="0" eaLnBrk="0" fontAlgn="base" hangingPunct="0">
        <a:spcBef>
          <a:spcPct val="0"/>
        </a:spcBef>
        <a:spcAft>
          <a:spcPct val="0"/>
        </a:spcAft>
        <a:buNone/>
        <a:defRPr sz="1400" b="1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5pPr>
      <a:lvl6pPr marL="463479" algn="l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n-lt"/>
          <a:ea typeface="Arial" charset="0"/>
          <a:cs typeface="+mn-cs"/>
        </a:defRPr>
      </a:lvl6pPr>
      <a:lvl7pPr marL="920609" algn="l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n-lt"/>
          <a:ea typeface="Arial" charset="0"/>
          <a:cs typeface="+mn-cs"/>
        </a:defRPr>
      </a:lvl7pPr>
      <a:lvl8pPr marL="1377739" algn="l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n-lt"/>
          <a:ea typeface="Arial" charset="0"/>
          <a:cs typeface="+mn-cs"/>
        </a:defRPr>
      </a:lvl8pPr>
      <a:lvl9pPr marL="1834868" algn="l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8" descr="bandeau_texte_rouge"/>
          <p:cNvPicPr>
            <a:picLocks noChangeAspect="1" noChangeArrowheads="1"/>
          </p:cNvPicPr>
          <p:nvPr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4B2E0D1C-B86F-46E2-8541-355641B2F28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9" r:id="rId1"/>
    <p:sldLayoutId id="2147485984" r:id="rId2"/>
    <p:sldLayoutId id="2147486077" r:id="rId3"/>
    <p:sldLayoutId id="2147485985" r:id="rId4"/>
    <p:sldLayoutId id="2147485986" r:id="rId5"/>
    <p:sldLayoutId id="2147485988" r:id="rId6"/>
    <p:sldLayoutId id="2147485989" r:id="rId7"/>
    <p:sldLayoutId id="2147486173" r:id="rId8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8E9F12E1-2E0E-47E5-BCF6-58A4EEBCD6ED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0" r:id="rId1"/>
    <p:sldLayoutId id="2147486078" r:id="rId2"/>
    <p:sldLayoutId id="2147485994" r:id="rId3"/>
    <p:sldLayoutId id="2147485995" r:id="rId4"/>
    <p:sldLayoutId id="2147485996" r:id="rId5"/>
    <p:sldLayoutId id="2147485997" r:id="rId6"/>
    <p:sldLayoutId id="2147485998" r:id="rId7"/>
    <p:sldLayoutId id="2147485999" r:id="rId8"/>
    <p:sldLayoutId id="2147486000" r:id="rId9"/>
    <p:sldLayoutId id="2147486001" r:id="rId10"/>
    <p:sldLayoutId id="2147486002" r:id="rId11"/>
    <p:sldLayoutId id="2147486003" r:id="rId12"/>
    <p:sldLayoutId id="2147486004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7" descr="bandeau_texte_vert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3320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DB3D3C34-5B49-4363-AD4A-7E904AF94733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79" r:id="rId1"/>
    <p:sldLayoutId id="2147486061" r:id="rId2"/>
    <p:sldLayoutId id="2147486005" r:id="rId3"/>
    <p:sldLayoutId id="2147486006" r:id="rId4"/>
    <p:sldLayoutId id="2147486007" r:id="rId5"/>
    <p:sldLayoutId id="2147486008" r:id="rId6"/>
    <p:sldLayoutId id="2147486009" r:id="rId7"/>
    <p:sldLayoutId id="2147486010" r:id="rId8"/>
    <p:sldLayoutId id="2147486011" r:id="rId9"/>
    <p:sldLayoutId id="2147486012" r:id="rId10"/>
    <p:sldLayoutId id="2147486013" r:id="rId11"/>
    <p:sldLayoutId id="2147486014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7" descr="bandeau_texte_violet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1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5368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C1C9E7D0-88B9-48AB-B495-713AA66D62EA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2" r:id="rId1"/>
    <p:sldLayoutId id="2147486081" r:id="rId2"/>
    <p:sldLayoutId id="2147486015" r:id="rId3"/>
    <p:sldLayoutId id="2147486016" r:id="rId4"/>
    <p:sldLayoutId id="2147486017" r:id="rId5"/>
    <p:sldLayoutId id="2147486018" r:id="rId6"/>
    <p:sldLayoutId id="2147486019" r:id="rId7"/>
    <p:sldLayoutId id="2147486020" r:id="rId8"/>
    <p:sldLayoutId id="2147486021" r:id="rId9"/>
    <p:sldLayoutId id="2147486022" r:id="rId10"/>
    <p:sldLayoutId id="2147486023" r:id="rId11"/>
    <p:sldLayoutId id="2147486024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7" descr="bandeau_texte_gris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5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1F446F4D-52F0-4DA9-9948-2A2ADA9CBA11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3" r:id="rId1"/>
    <p:sldLayoutId id="2147486080" r:id="rId2"/>
    <p:sldLayoutId id="2147486025" r:id="rId3"/>
    <p:sldLayoutId id="2147486026" r:id="rId4"/>
    <p:sldLayoutId id="2147486027" r:id="rId5"/>
    <p:sldLayoutId id="2147486028" r:id="rId6"/>
    <p:sldLayoutId id="2147486029" r:id="rId7"/>
    <p:sldLayoutId id="2147486030" r:id="rId8"/>
    <p:sldLayoutId id="2147486031" r:id="rId9"/>
    <p:sldLayoutId id="2147486032" r:id="rId10"/>
    <p:sldLayoutId id="2147486033" r:id="rId11"/>
    <p:sldLayoutId id="2147486034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7" descr="bandeau_texte_kaki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9464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89B2ADE1-4AFA-42C4-8316-8D144CBECBD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4" r:id="rId1"/>
    <p:sldLayoutId id="2147486036" r:id="rId2"/>
    <p:sldLayoutId id="2147486082" r:id="rId3"/>
    <p:sldLayoutId id="2147486037" r:id="rId4"/>
    <p:sldLayoutId id="2147486038" r:id="rId5"/>
    <p:sldLayoutId id="2147486039" r:id="rId6"/>
    <p:sldLayoutId id="2147486040" r:id="rId7"/>
    <p:sldLayoutId id="2147486041" r:id="rId8"/>
    <p:sldLayoutId id="2147486042" r:id="rId9"/>
    <p:sldLayoutId id="2147486043" r:id="rId10"/>
    <p:sldLayoutId id="2147486044" r:id="rId11"/>
    <p:sldLayoutId id="2147486045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9.png"/><Relationship Id="rId12" Type="http://schemas.openxmlformats.org/officeDocument/2006/relationships/image" Target="../media/image70.png"/><Relationship Id="rId13" Type="http://schemas.openxmlformats.org/officeDocument/2006/relationships/image" Target="../media/image71.png"/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60.jpeg"/><Relationship Id="rId3" Type="http://schemas.openxmlformats.org/officeDocument/2006/relationships/image" Target="../media/image61.jpeg"/><Relationship Id="rId4" Type="http://schemas.openxmlformats.org/officeDocument/2006/relationships/image" Target="../media/image62.jpeg"/><Relationship Id="rId5" Type="http://schemas.openxmlformats.org/officeDocument/2006/relationships/image" Target="../media/image63.jpe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4" Type="http://schemas.openxmlformats.org/officeDocument/2006/relationships/image" Target="../media/image74.jpg"/><Relationship Id="rId5" Type="http://schemas.openxmlformats.org/officeDocument/2006/relationships/image" Target="../media/image75.png"/><Relationship Id="rId6" Type="http://schemas.openxmlformats.org/officeDocument/2006/relationships/image" Target="../media/image76.jpe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jpeg"/><Relationship Id="rId10" Type="http://schemas.openxmlformats.org/officeDocument/2006/relationships/image" Target="../media/image80.jpeg"/><Relationship Id="rId11" Type="http://schemas.openxmlformats.org/officeDocument/2006/relationships/image" Target="../media/image81.png"/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4" Type="http://schemas.openxmlformats.org/officeDocument/2006/relationships/image" Target="../media/image84.jpeg"/><Relationship Id="rId5" Type="http://schemas.openxmlformats.org/officeDocument/2006/relationships/image" Target="../media/image85.jpg"/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86.jpeg"/><Relationship Id="rId3" Type="http://schemas.openxmlformats.org/officeDocument/2006/relationships/image" Target="../media/image8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5" Type="http://schemas.openxmlformats.org/officeDocument/2006/relationships/image" Target="../media/image28.jpg"/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2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gif"/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8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94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95.png"/><Relationship Id="rId3" Type="http://schemas.openxmlformats.org/officeDocument/2006/relationships/image" Target="../media/image94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9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10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9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9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Relationship Id="rId17" Type="http://schemas.openxmlformats.org/officeDocument/2006/relationships/image" Target="../media/image38.png"/><Relationship Id="rId18" Type="http://schemas.openxmlformats.org/officeDocument/2006/relationships/image" Target="../media/image39.png"/><Relationship Id="rId19" Type="http://schemas.openxmlformats.org/officeDocument/2006/relationships/image" Target="../media/image40.png"/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9" Type="http://schemas.openxmlformats.org/officeDocument/2006/relationships/image" Target="../media/image30.png"/><Relationship Id="rId10" Type="http://schemas.openxmlformats.org/officeDocument/2006/relationships/image" Target="../media/image3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9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9.jp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4" Type="http://schemas.openxmlformats.org/officeDocument/2006/relationships/image" Target="../media/image51.png"/><Relationship Id="rId15" Type="http://schemas.openxmlformats.org/officeDocument/2006/relationships/diagramData" Target="../diagrams/data2.xml"/><Relationship Id="rId16" Type="http://schemas.openxmlformats.org/officeDocument/2006/relationships/diagramLayout" Target="../diagrams/layout2.xml"/><Relationship Id="rId17" Type="http://schemas.openxmlformats.org/officeDocument/2006/relationships/diagramQuickStyle" Target="../diagrams/quickStyle2.xml"/><Relationship Id="rId18" Type="http://schemas.openxmlformats.org/officeDocument/2006/relationships/diagramColors" Target="../diagrams/colors2.xml"/><Relationship Id="rId19" Type="http://schemas.microsoft.com/office/2007/relationships/diagramDrawing" Target="../diagrams/drawing2.xml"/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9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10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11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9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52.png"/><Relationship Id="rId3" Type="http://schemas.openxmlformats.org/officeDocument/2006/relationships/image" Target="../media/image53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tiff"/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58.png"/><Relationship Id="rId3" Type="http://schemas.openxmlformats.org/officeDocument/2006/relationships/image" Target="../media/image5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49375" y="4149080"/>
            <a:ext cx="7486650" cy="1152128"/>
          </a:xfrm>
        </p:spPr>
        <p:txBody>
          <a:bodyPr/>
          <a:lstStyle/>
          <a:p>
            <a:r>
              <a:rPr lang="en-US" sz="1600" dirty="0" err="1" smtClean="0"/>
              <a:t>Barais</a:t>
            </a:r>
            <a:r>
              <a:rPr lang="en-US" sz="1600" dirty="0" smtClean="0"/>
              <a:t>, </a:t>
            </a:r>
            <a:r>
              <a:rPr lang="en-US" sz="1600" dirty="0" err="1" smtClean="0"/>
              <a:t>Combemale</a:t>
            </a:r>
            <a:r>
              <a:rPr lang="en-US" sz="1600" dirty="0" smtClean="0"/>
              <a:t>, </a:t>
            </a:r>
            <a:r>
              <a:rPr lang="en-US" sz="1600" u="sng" kern="1200" dirty="0" err="1" smtClean="0"/>
              <a:t>Vojtisek</a:t>
            </a:r>
            <a:r>
              <a:rPr lang="en-US" sz="1600" kern="1200" dirty="0" smtClean="0"/>
              <a:t>, </a:t>
            </a:r>
            <a:r>
              <a:rPr lang="en-US" sz="1600" u="sng" dirty="0" err="1" smtClean="0"/>
              <a:t>Wortmann</a:t>
            </a:r>
            <a:endParaRPr lang="en-US" sz="1600" u="sng" dirty="0" smtClean="0"/>
          </a:p>
          <a:p>
            <a:r>
              <a:rPr lang="en-US" sz="1600" dirty="0" err="1" smtClean="0"/>
              <a:t>Inria</a:t>
            </a:r>
            <a:r>
              <a:rPr lang="en-US" sz="1600" dirty="0" smtClean="0"/>
              <a:t> &amp; Univ. Rennes 1</a:t>
            </a:r>
          </a:p>
          <a:p>
            <a:r>
              <a:rPr lang="en-US" sz="1200" i="1" dirty="0" smtClean="0"/>
              <a:t>http://</a:t>
            </a:r>
            <a:r>
              <a:rPr lang="en-US" sz="1200" i="1" dirty="0" err="1" smtClean="0"/>
              <a:t>diverse.irisa.fr</a:t>
            </a:r>
            <a:r>
              <a:rPr lang="en-US" sz="1200" i="1" dirty="0" smtClean="0"/>
              <a:t>/ </a:t>
            </a:r>
            <a:br>
              <a:rPr lang="en-US" sz="1200" i="1" dirty="0" smtClean="0"/>
            </a:br>
            <a:endParaRPr lang="en-US" sz="1200" i="1" dirty="0"/>
          </a:p>
        </p:txBody>
      </p:sp>
      <p:sp>
        <p:nvSpPr>
          <p:cNvPr id="10" name="Titre 1"/>
          <p:cNvSpPr txBox="1">
            <a:spLocks/>
          </p:cNvSpPr>
          <p:nvPr/>
        </p:nvSpPr>
        <p:spPr bwMode="white">
          <a:xfrm>
            <a:off x="1349377" y="1844824"/>
            <a:ext cx="7794623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9pPr>
          </a:lstStyle>
          <a:p>
            <a:r>
              <a:rPr lang="en-US" sz="4800" dirty="0" smtClean="0"/>
              <a:t>GEMOC Studio Tutorial</a:t>
            </a:r>
          </a:p>
          <a:p>
            <a:r>
              <a:rPr lang="en-US" sz="2800" dirty="0" smtClean="0"/>
              <a:t>ICSA Conference</a:t>
            </a:r>
            <a:r>
              <a:rPr lang="en-US" sz="2800" i="1" dirty="0" smtClean="0"/>
              <a:t>, April, 2017</a:t>
            </a:r>
            <a:endParaRPr lang="en-US" sz="1600" i="1" dirty="0" smtClean="0"/>
          </a:p>
          <a:p>
            <a:endParaRPr lang="en-US" sz="1600" i="1" dirty="0" smtClean="0"/>
          </a:p>
        </p:txBody>
      </p:sp>
      <p:pic>
        <p:nvPicPr>
          <p:cNvPr id="13" name="Picture 2" descr="C:\Users\gbecan\Documents\presentations\ASE2014\figures\logo_universit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52" y="6453337"/>
            <a:ext cx="1166372" cy="39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gbecan\Documents\presentations\ASE2014\figures\logo-irisa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91" y="6486098"/>
            <a:ext cx="1469837" cy="34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C:\Users\gbecan\Documents\presentations\ASE2014\figures\logo-inri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6453336"/>
            <a:ext cx="1116124" cy="40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106" y="6466770"/>
            <a:ext cx="831725" cy="38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8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You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learn</a:t>
            </a:r>
            <a:r>
              <a:rPr lang="fr-FR" dirty="0" smtClean="0"/>
              <a:t> how to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10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Espace réservé du contenu 4"/>
          <p:cNvSpPr txBox="1">
            <a:spLocks/>
          </p:cNvSpPr>
          <p:nvPr/>
        </p:nvSpPr>
        <p:spPr>
          <a:xfrm>
            <a:off x="467544" y="1196752"/>
            <a:ext cx="8424936" cy="4680520"/>
          </a:xfrm>
          <a:prstGeom prst="rect">
            <a:avLst/>
          </a:prstGeom>
        </p:spPr>
        <p:txBody>
          <a:bodyPr lIns="91425" tIns="45713" rIns="91425" bIns="45713">
            <a:noAutofit/>
          </a:bodyPr>
          <a:lstStyle>
            <a:lvl1pPr marL="342900" indent="-342900" algn="l" defTabSz="20002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50" indent="35242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325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75" indent="37147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700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4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6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8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60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800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Automatically translate </a:t>
            </a:r>
            <a:r>
              <a:rPr lang="en-US" sz="18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abstract design models to executable code, test cases and documentation</a:t>
            </a:r>
          </a:p>
          <a:p>
            <a:pPr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800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Automatically manipulate </a:t>
            </a:r>
            <a:r>
              <a:rPr lang="en-US" sz="18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your model/code to analyze and refactor it </a:t>
            </a:r>
          </a:p>
          <a:p>
            <a:pPr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800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Build or customize your own abstractions</a:t>
            </a:r>
            <a:r>
              <a:rPr lang="en-US" sz="18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, or even </a:t>
            </a:r>
            <a:r>
              <a:rPr lang="en-US" sz="1800" b="1" kern="0" dirty="0" smtClean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software languages </a:t>
            </a:r>
            <a:r>
              <a:rPr lang="en-US" sz="1800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and development environments</a:t>
            </a:r>
            <a:r>
              <a:rPr lang="en-US" sz="18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, to build complex, domain-specific, software-intensive systems</a:t>
            </a:r>
          </a:p>
          <a:p>
            <a:pPr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8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Eventually </a:t>
            </a:r>
            <a:r>
              <a:rPr lang="en-US" sz="1800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limit the accidental complexity </a:t>
            </a:r>
            <a:r>
              <a:rPr lang="en-US" sz="18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of industrial processes developments</a:t>
            </a:r>
          </a:p>
          <a:p>
            <a:pPr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800" b="1" kern="0" dirty="0" smtClean="0">
                <a:solidFill>
                  <a:srgbClr val="808080"/>
                </a:solidFill>
              </a:rPr>
              <a:t>Apply language </a:t>
            </a:r>
            <a:r>
              <a:rPr lang="en-US" sz="1800" b="1" kern="0" dirty="0">
                <a:solidFill>
                  <a:srgbClr val="808080"/>
                </a:solidFill>
              </a:rPr>
              <a:t>formalisms</a:t>
            </a:r>
            <a:r>
              <a:rPr lang="en-US" sz="1800" kern="0" dirty="0">
                <a:solidFill>
                  <a:srgbClr val="808080"/>
                </a:solidFill>
              </a:rPr>
              <a:t>, paradigms and principles (Grammar vs 'Meta'-models</a:t>
            </a:r>
            <a:r>
              <a:rPr lang="en-US" sz="1800" kern="0" dirty="0" smtClean="0">
                <a:solidFill>
                  <a:srgbClr val="808080"/>
                </a:solidFill>
              </a:rPr>
              <a:t>)</a:t>
            </a:r>
            <a:endParaRPr lang="en-US" sz="1800" kern="0" dirty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800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Manage the industrial complexity </a:t>
            </a:r>
            <a:r>
              <a:rPr lang="en-US" sz="1800" kern="0" dirty="0">
                <a:solidFill>
                  <a:srgbClr val="808080"/>
                </a:solidFill>
              </a:rPr>
              <a:t>of developments and associated toolchains</a:t>
            </a:r>
          </a:p>
          <a:p>
            <a:pPr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endParaRPr lang="en-US" sz="1800" kern="0" dirty="0" smtClean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667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program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1196752"/>
            <a:ext cx="8424936" cy="4506886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/>
              <a:t>14:00	Presentation: </a:t>
            </a:r>
            <a:r>
              <a:rPr lang="en-US" dirty="0" smtClean="0"/>
              <a:t>Opening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14:15</a:t>
            </a:r>
            <a:r>
              <a:rPr lang="en-US" dirty="0"/>
              <a:t>	Presentation: GEMOC Initiative and </a:t>
            </a:r>
            <a:r>
              <a:rPr lang="en-US" dirty="0" smtClean="0"/>
              <a:t>Studio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14:45</a:t>
            </a:r>
            <a:r>
              <a:rPr lang="en-US" dirty="0"/>
              <a:t>	Presentation: Model </a:t>
            </a:r>
            <a:r>
              <a:rPr lang="en-US" dirty="0" smtClean="0"/>
              <a:t>Execution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15:00</a:t>
            </a:r>
            <a:r>
              <a:rPr lang="en-US" dirty="0"/>
              <a:t>	Hands-On: Setup and Model </a:t>
            </a:r>
            <a:r>
              <a:rPr lang="en-US" dirty="0" smtClean="0"/>
              <a:t>Execution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15:10</a:t>
            </a:r>
            <a:r>
              <a:rPr lang="en-US" dirty="0"/>
              <a:t>	Presentation: </a:t>
            </a:r>
            <a:r>
              <a:rPr lang="en-US" dirty="0" smtClean="0"/>
              <a:t>Metamodeling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15:30</a:t>
            </a:r>
            <a:r>
              <a:rPr lang="en-US" dirty="0"/>
              <a:t>	Coffee </a:t>
            </a:r>
            <a:r>
              <a:rPr lang="en-US" dirty="0" smtClean="0"/>
              <a:t>Break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16:00</a:t>
            </a:r>
            <a:r>
              <a:rPr lang="en-US" dirty="0"/>
              <a:t>	Presentation: Concrete </a:t>
            </a:r>
            <a:r>
              <a:rPr lang="en-US" dirty="0" smtClean="0"/>
              <a:t>Syntax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16:15</a:t>
            </a:r>
            <a:r>
              <a:rPr lang="en-US" dirty="0"/>
              <a:t>	Hands-On: Create Graphical Representation </a:t>
            </a:r>
            <a:endParaRPr lang="en-US" dirty="0" smtClean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16:35</a:t>
            </a:r>
            <a:r>
              <a:rPr lang="en-US" dirty="0"/>
              <a:t>	Presentation: </a:t>
            </a:r>
            <a:r>
              <a:rPr lang="en-US" dirty="0" err="1"/>
              <a:t>MontiArc</a:t>
            </a:r>
            <a:r>
              <a:rPr lang="en-US" dirty="0"/>
              <a:t> and Language </a:t>
            </a:r>
            <a:r>
              <a:rPr lang="en-US" dirty="0" smtClean="0"/>
              <a:t>Composition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16:50</a:t>
            </a:r>
            <a:r>
              <a:rPr lang="en-US" dirty="0"/>
              <a:t>	Hands-On: Composing FSM and </a:t>
            </a:r>
            <a:r>
              <a:rPr lang="en-US" dirty="0" err="1" smtClean="0"/>
              <a:t>MontiArc</a:t>
            </a:r>
            <a:endParaRPr lang="en-US" dirty="0" smtClean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17:15</a:t>
            </a:r>
            <a:r>
              <a:rPr lang="en-US" dirty="0"/>
              <a:t>	Summary, Discussion</a:t>
            </a:r>
          </a:p>
        </p:txBody>
      </p:sp>
    </p:spTree>
    <p:extLst>
      <p:ext uri="{BB962C8B-B14F-4D97-AF65-F5344CB8AC3E}">
        <p14:creationId xmlns:p14="http://schemas.microsoft.com/office/powerpoint/2010/main" val="1495783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LANGUAGE ENGINEERING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PART 2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13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language?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2000" dirty="0" smtClean="0"/>
              <a:t>“A system of signs, symbols, gestures, or rules used in </a:t>
            </a:r>
            <a:r>
              <a:rPr lang="en-US" sz="2000" b="1" dirty="0" smtClean="0"/>
              <a:t>communication</a:t>
            </a:r>
            <a:r>
              <a:rPr lang="en-US" sz="2000" dirty="0" smtClean="0"/>
              <a:t>”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2000" dirty="0" smtClean="0"/>
              <a:t>The </a:t>
            </a:r>
            <a:r>
              <a:rPr lang="en-US" sz="2000" b="1" dirty="0" smtClean="0"/>
              <a:t>special</a:t>
            </a:r>
            <a:r>
              <a:rPr lang="en-US" sz="2000" dirty="0" smtClean="0"/>
              <a:t> vocabulary and usages of a scientific, professional, or other group”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2000" dirty="0" smtClean="0"/>
              <a:t>“A system of symbols and rules used for communication with or between computers”</a:t>
            </a:r>
            <a:endParaRPr lang="en-US" sz="2000" dirty="0"/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2000" dirty="0" smtClean="0"/>
              <a:t>“The </a:t>
            </a:r>
            <a:r>
              <a:rPr lang="en-US" sz="2000" dirty="0"/>
              <a:t>words, their pronunciation, and the methods of combining them used and understood by a </a:t>
            </a:r>
            <a:r>
              <a:rPr lang="en-US" sz="2000" dirty="0" smtClean="0"/>
              <a:t>community”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30137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Languages in various domains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grpSp>
        <p:nvGrpSpPr>
          <p:cNvPr id="9" name="Gruppierung 8"/>
          <p:cNvGrpSpPr/>
          <p:nvPr/>
        </p:nvGrpSpPr>
        <p:grpSpPr>
          <a:xfrm>
            <a:off x="5724128" y="1052736"/>
            <a:ext cx="2520280" cy="1988699"/>
            <a:chOff x="323528" y="1340769"/>
            <a:chExt cx="3337831" cy="2633810"/>
          </a:xfrm>
        </p:grpSpPr>
        <p:pic>
          <p:nvPicPr>
            <p:cNvPr id="8" name="Picture 3" descr="C:\Users\useradm\Dropbox\docencia\miage\pictures\plano2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2634632"/>
              <a:ext cx="2545880" cy="1317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C:\Users\useradm\Dropbox\docencia\miage\pictures\plano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1340769"/>
              <a:ext cx="2562119" cy="1656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5" descr="Illustration of doric order styl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0014" y="2483701"/>
              <a:ext cx="831345" cy="1490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uppierung 11"/>
          <p:cNvGrpSpPr/>
          <p:nvPr/>
        </p:nvGrpSpPr>
        <p:grpSpPr>
          <a:xfrm>
            <a:off x="343609" y="1078050"/>
            <a:ext cx="4852569" cy="2061840"/>
            <a:chOff x="273022" y="1205544"/>
            <a:chExt cx="6775283" cy="3447591"/>
          </a:xfrm>
        </p:grpSpPr>
        <p:pic>
          <p:nvPicPr>
            <p:cNvPr id="10" name="Picture 2" descr="C:\Users\useradm\Dropbox\docencia\miage\pictures\cartography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616" y="1205544"/>
              <a:ext cx="6694689" cy="3447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C:\Users\useradm\Dropbox\docencia\miage\pictures\map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022" y="1414529"/>
              <a:ext cx="3029620" cy="3029620"/>
            </a:xfrm>
            <a:prstGeom prst="rect">
              <a:avLst/>
            </a:prstGeom>
            <a:noFill/>
            <a:effectLst>
              <a:softEdge rad="127000"/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uppierung 12"/>
          <p:cNvGrpSpPr/>
          <p:nvPr/>
        </p:nvGrpSpPr>
        <p:grpSpPr>
          <a:xfrm>
            <a:off x="5714824" y="4105666"/>
            <a:ext cx="2496882" cy="1286069"/>
            <a:chOff x="-1251164" y="2781563"/>
            <a:chExt cx="5989343" cy="3084930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2822029"/>
              <a:ext cx="4198627" cy="29832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51164" y="4056372"/>
              <a:ext cx="1765611" cy="1810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2" descr="C:\Users\useradm\Dropbox\docencia\miage\pictures\molecule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45579" y="2781563"/>
              <a:ext cx="1236962" cy="1274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feld 16"/>
          <p:cNvSpPr txBox="1"/>
          <p:nvPr/>
        </p:nvSpPr>
        <p:spPr>
          <a:xfrm>
            <a:off x="1606351" y="3080190"/>
            <a:ext cx="209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Cartography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916753" y="3075665"/>
            <a:ext cx="209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1606351" y="5532137"/>
            <a:ext cx="209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Electronics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5916753" y="5527612"/>
            <a:ext cx="209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Biology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6" name="Gruppierung 25"/>
          <p:cNvGrpSpPr/>
          <p:nvPr/>
        </p:nvGrpSpPr>
        <p:grpSpPr>
          <a:xfrm>
            <a:off x="323528" y="3933056"/>
            <a:ext cx="4695078" cy="1622633"/>
            <a:chOff x="-558487" y="4021229"/>
            <a:chExt cx="6389762" cy="2208321"/>
          </a:xfrm>
        </p:grpSpPr>
        <p:pic>
          <p:nvPicPr>
            <p:cNvPr id="22" name="Picture 3" descr="C:\Users\useradm\Dropbox\docencia\miage\pictures\pcb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2325" y="4172150"/>
              <a:ext cx="3028950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58487" y="5022025"/>
              <a:ext cx="1495425" cy="1190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5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03543" y="4021229"/>
              <a:ext cx="904875" cy="1047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" name="Picture 6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794" y="4141938"/>
              <a:ext cx="2019300" cy="1924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25325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Languages in software engineering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sz="2800" b="1" dirty="0" smtClean="0"/>
          </a:p>
          <a:p>
            <a:r>
              <a:rPr lang="fr-FR" sz="2800" b="1" dirty="0" smtClean="0"/>
              <a:t>«</a:t>
            </a:r>
            <a:r>
              <a:rPr lang="fr-FR" sz="2800" b="1" dirty="0"/>
              <a:t> </a:t>
            </a:r>
            <a:r>
              <a:rPr lang="fr-FR" sz="2800" b="1" dirty="0" err="1"/>
              <a:t>Languages</a:t>
            </a:r>
            <a:r>
              <a:rPr lang="fr-FR" sz="2800" b="1" dirty="0"/>
              <a:t> are the </a:t>
            </a:r>
            <a:r>
              <a:rPr lang="fr-FR" sz="2800" b="1" dirty="0" err="1"/>
              <a:t>primary</a:t>
            </a:r>
            <a:r>
              <a:rPr lang="fr-FR" sz="2800" b="1" dirty="0"/>
              <a:t> </a:t>
            </a:r>
            <a:r>
              <a:rPr lang="fr-FR" sz="2800" b="1" dirty="0" err="1"/>
              <a:t>way</a:t>
            </a:r>
            <a:r>
              <a:rPr lang="fr-FR" sz="2800" b="1" dirty="0"/>
              <a:t> in </a:t>
            </a:r>
            <a:r>
              <a:rPr lang="fr-FR" sz="2800" b="1" dirty="0" err="1"/>
              <a:t>which</a:t>
            </a:r>
            <a:r>
              <a:rPr lang="fr-FR" sz="2800" b="1" dirty="0"/>
              <a:t> system </a:t>
            </a:r>
            <a:r>
              <a:rPr lang="fr-FR" sz="2800" b="1" dirty="0" err="1"/>
              <a:t>developers</a:t>
            </a:r>
            <a:r>
              <a:rPr lang="fr-FR" sz="2800" b="1" dirty="0"/>
              <a:t> </a:t>
            </a:r>
            <a:r>
              <a:rPr lang="fr-FR" sz="2800" b="1" dirty="0" err="1"/>
              <a:t>communicate</a:t>
            </a:r>
            <a:r>
              <a:rPr lang="fr-FR" sz="2800" b="1" dirty="0"/>
              <a:t>, design and </a:t>
            </a:r>
            <a:r>
              <a:rPr lang="fr-FR" sz="2800" b="1" dirty="0" err="1"/>
              <a:t>implement</a:t>
            </a:r>
            <a:r>
              <a:rPr lang="fr-FR" sz="2800" b="1" dirty="0"/>
              <a:t> software </a:t>
            </a:r>
            <a:r>
              <a:rPr lang="fr-FR" sz="2800" b="1" dirty="0" err="1"/>
              <a:t>systems</a:t>
            </a:r>
            <a:r>
              <a:rPr lang="fr-FR" sz="2800" b="1" dirty="0"/>
              <a:t> » </a:t>
            </a: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16173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purpose (programming) languages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18" name="Espace réservé du contenu 4" descr="TM-2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8" b="30568"/>
          <a:stretch>
            <a:fillRect/>
          </a:stretch>
        </p:blipFill>
        <p:spPr>
          <a:xfrm>
            <a:off x="792088" y="4335935"/>
            <a:ext cx="3034680" cy="1668957"/>
          </a:xfrm>
          <a:prstGeom prst="rect">
            <a:avLst/>
          </a:prstGeom>
        </p:spPr>
      </p:pic>
      <p:sp>
        <p:nvSpPr>
          <p:cNvPr id="19" name="Espace réservé du numéro de diapositive 3"/>
          <p:cNvSpPr txBox="1">
            <a:spLocks/>
          </p:cNvSpPr>
          <p:nvPr/>
        </p:nvSpPr>
        <p:spPr bwMode="white">
          <a:xfrm>
            <a:off x="6625208" y="5519638"/>
            <a:ext cx="2133600" cy="3651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13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25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3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51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5649" algn="l" defTabSz="914259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2780" algn="l" defTabSz="914259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199908" algn="l" defTabSz="914259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039" algn="l" defTabSz="914259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fld id="{07E659AE-68A2-41B4-825A-F55FDC85404D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20" name="Image 2" descr="InitialConfig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4160068"/>
            <a:ext cx="4283968" cy="898968"/>
          </a:xfrm>
          <a:prstGeom prst="rect">
            <a:avLst/>
          </a:prstGeom>
        </p:spPr>
      </p:pic>
      <p:pic>
        <p:nvPicPr>
          <p:cNvPr id="21" name="Image 6" descr="o37ti1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97" y="2359868"/>
            <a:ext cx="2364894" cy="1872208"/>
          </a:xfrm>
          <a:prstGeom prst="rect">
            <a:avLst/>
          </a:prstGeom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4617040"/>
            <a:ext cx="2133548" cy="1401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Image 9" descr="orange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936104"/>
            <a:ext cx="1800200" cy="1800200"/>
          </a:xfrm>
          <a:prstGeom prst="rect">
            <a:avLst/>
          </a:prstGeom>
        </p:spPr>
      </p:pic>
      <p:pic>
        <p:nvPicPr>
          <p:cNvPr id="24" name="Image 10" descr="twitter_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960440"/>
            <a:ext cx="3456384" cy="642888"/>
          </a:xfrm>
          <a:prstGeom prst="rect">
            <a:avLst/>
          </a:prstGeom>
        </p:spPr>
      </p:pic>
      <p:pic>
        <p:nvPicPr>
          <p:cNvPr id="25" name="Image 11" descr="logo4w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9" y="2952329"/>
            <a:ext cx="2880320" cy="995020"/>
          </a:xfrm>
          <a:prstGeom prst="rect">
            <a:avLst/>
          </a:prstGeom>
        </p:spPr>
      </p:pic>
      <p:pic>
        <p:nvPicPr>
          <p:cNvPr id="26" name="Image 12" descr="android.jpe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816" y="1008112"/>
            <a:ext cx="1728192" cy="1728192"/>
          </a:xfrm>
          <a:prstGeom prst="rect">
            <a:avLst/>
          </a:prstGeom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573739"/>
            <a:ext cx="2376264" cy="1447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8" name="Image 14" descr="Capture d’écran 2012-10-22 à 23.38.46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792088"/>
            <a:ext cx="1882411" cy="1387919"/>
          </a:xfrm>
          <a:prstGeom prst="rect">
            <a:avLst/>
          </a:prstGeom>
        </p:spPr>
      </p:pic>
      <p:sp>
        <p:nvSpPr>
          <p:cNvPr id="29" name="Flèche vers la droite 15"/>
          <p:cNvSpPr/>
          <p:nvPr/>
        </p:nvSpPr>
        <p:spPr>
          <a:xfrm>
            <a:off x="3563888" y="2359868"/>
            <a:ext cx="1368152" cy="100811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hteck 29"/>
          <p:cNvSpPr/>
          <p:nvPr/>
        </p:nvSpPr>
        <p:spPr>
          <a:xfrm>
            <a:off x="290709" y="975375"/>
            <a:ext cx="39212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Assembly</a:t>
            </a:r>
            <a:r>
              <a:rPr lang="fr-F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COBOL Java LISP C</a:t>
            </a:r>
            <a:r>
              <a:rPr lang="fr-FR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++ </a:t>
            </a:r>
            <a:r>
              <a:rPr lang="fr-F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PHP Scala C# </a:t>
            </a:r>
            <a:r>
              <a:rPr lang="fr-FR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Ruby </a:t>
            </a:r>
            <a:r>
              <a:rPr lang="fr-FR" sz="2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Scheme</a:t>
            </a:r>
            <a:r>
              <a:rPr lang="fr-F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Python</a:t>
            </a:r>
            <a:r>
              <a:rPr lang="mr-IN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  <a:endParaRPr lang="fr-F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754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of general purpose languages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Abstractions</a:t>
            </a:r>
            <a:r>
              <a:rPr lang="en-US" dirty="0" smtClean="0"/>
              <a:t> and </a:t>
            </a:r>
            <a:r>
              <a:rPr lang="en-US" b="1" dirty="0" smtClean="0"/>
              <a:t>notations</a:t>
            </a:r>
            <a:r>
              <a:rPr lang="en-US" dirty="0" smtClean="0"/>
              <a:t> are not natural/suitable for the stakeholders 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pic>
        <p:nvPicPr>
          <p:cNvPr id="7" name="Image 10" descr="téléchargemen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4" r="10723"/>
          <a:stretch/>
        </p:blipFill>
        <p:spPr>
          <a:xfrm>
            <a:off x="2843808" y="2421095"/>
            <a:ext cx="3690788" cy="3645024"/>
          </a:xfrm>
          <a:prstGeom prst="rect">
            <a:avLst/>
          </a:prstGeom>
        </p:spPr>
      </p:pic>
      <p:pic>
        <p:nvPicPr>
          <p:cNvPr id="8" name="Image 7" descr="parent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971" y="4500803"/>
            <a:ext cx="1049176" cy="1799993"/>
          </a:xfrm>
          <a:prstGeom prst="rect">
            <a:avLst/>
          </a:prstGeom>
        </p:spPr>
      </p:pic>
      <p:pic>
        <p:nvPicPr>
          <p:cNvPr id="9" name="Image 8" descr="téléchargement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3356992"/>
            <a:ext cx="2213868" cy="1734487"/>
          </a:xfrm>
          <a:prstGeom prst="rect">
            <a:avLst/>
          </a:prstGeom>
        </p:spPr>
      </p:pic>
      <p:pic>
        <p:nvPicPr>
          <p:cNvPr id="6" name="Image 9" descr="Can-a-Web-Developer-Also-be-a-Web-Designer-1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750"/>
          <a:stretch/>
        </p:blipFill>
        <p:spPr>
          <a:xfrm>
            <a:off x="179512" y="2564904"/>
            <a:ext cx="2376264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379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of general purpose languages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Not targeted to a </a:t>
            </a:r>
            <a:r>
              <a:rPr lang="en-US" b="1" dirty="0"/>
              <a:t>particular kind of problem</a:t>
            </a:r>
            <a:r>
              <a:rPr lang="en-US" dirty="0"/>
              <a:t>, but to any kinds of software problem.</a:t>
            </a:r>
          </a:p>
        </p:txBody>
      </p:sp>
      <p:pic>
        <p:nvPicPr>
          <p:cNvPr id="10" name="Picture 2" descr="http://www.stuartslondon.com/images/products/zoom/1332604769-105645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420888"/>
            <a:ext cx="3744416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automatedtestinginstitute.com/home/images/stories/Tool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526349"/>
            <a:ext cx="4248472" cy="356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573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Languages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Targeted to a </a:t>
            </a:r>
            <a:r>
              <a:rPr lang="en-US" b="1" dirty="0" smtClean="0"/>
              <a:t>particular</a:t>
            </a:r>
            <a:r>
              <a:rPr lang="en-US" dirty="0" smtClean="0"/>
              <a:t> kind of problem, with dedicated notations (textual or graphical), support (editor, checkers, etc.)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Promises: </a:t>
            </a:r>
            <a:r>
              <a:rPr lang="en-US" b="1" dirty="0" smtClean="0"/>
              <a:t>more efficient languages </a:t>
            </a:r>
            <a:r>
              <a:rPr lang="en-US" dirty="0" smtClean="0"/>
              <a:t>for resolving a set of specific problems in a domain</a:t>
            </a:r>
          </a:p>
          <a:p>
            <a:pPr marL="342900" indent="-342900">
              <a:buFont typeface="Arial" charset="0"/>
              <a:buChar char="•"/>
            </a:pPr>
            <a:r>
              <a:rPr lang="en-US" b="1" dirty="0"/>
              <a:t>Long history</a:t>
            </a:r>
            <a:r>
              <a:rPr lang="en-US" dirty="0"/>
              <a:t>: used for almost as long as computing </a:t>
            </a: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You’re </a:t>
            </a:r>
            <a:r>
              <a:rPr lang="en-US" dirty="0"/>
              <a:t>using DSLs in a daily basis</a:t>
            </a:r>
          </a:p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Examples</a:t>
            </a:r>
            <a:r>
              <a:rPr lang="en-US" dirty="0" smtClean="0"/>
              <a:t> </a:t>
            </a:r>
            <a:r>
              <a:rPr lang="en-US" dirty="0"/>
              <a:t>to </a:t>
            </a:r>
            <a:r>
              <a:rPr lang="en-US" dirty="0" smtClean="0"/>
              <a:t>come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140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2</a:t>
            </a:fld>
            <a:endParaRPr lang="fr-FR"/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idx="1"/>
            <p:extLst/>
          </p:nvPr>
        </p:nvGraphicFramePr>
        <p:xfrm>
          <a:off x="468313" y="3386688"/>
          <a:ext cx="8280400" cy="1554480"/>
        </p:xfrm>
        <a:graphic>
          <a:graphicData uri="http://schemas.openxmlformats.org/drawingml/2006/table">
            <a:tbl>
              <a:tblPr bandRow="1">
                <a:tableStyleId>{125E5076-3810-47DD-B79F-674D7AD40C01}</a:tableStyleId>
              </a:tblPr>
              <a:tblGrid>
                <a:gridCol w="2070100"/>
                <a:gridCol w="2070100"/>
                <a:gridCol w="2070100"/>
                <a:gridCol w="20701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4571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u="none" strike="noStrike" kern="1200" dirty="0" smtClean="0">
                        <a:effectLst/>
                      </a:endParaRPr>
                    </a:p>
                    <a:p>
                      <a:pPr marL="0" marR="0" indent="0" algn="l" defTabSz="4571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u="none" strike="noStrike" kern="1200" dirty="0" smtClean="0">
                          <a:effectLst/>
                        </a:rPr>
                        <a:t>Olivier </a:t>
                      </a:r>
                      <a:br>
                        <a:rPr lang="de-DE" sz="1800" u="none" strike="noStrike" kern="1200" dirty="0" smtClean="0">
                          <a:effectLst/>
                        </a:rPr>
                      </a:br>
                      <a:r>
                        <a:rPr lang="de-DE" sz="1800" u="none" strike="noStrike" kern="1200" dirty="0" err="1" smtClean="0">
                          <a:effectLst/>
                        </a:rPr>
                        <a:t>Barais</a:t>
                      </a:r>
                      <a:r>
                        <a:rPr lang="de-DE" sz="1800" u="none" strike="noStrike" kern="1200" dirty="0" smtClean="0">
                          <a:effectLst/>
                        </a:rPr>
                        <a:t/>
                      </a:r>
                      <a:br>
                        <a:rPr lang="de-DE" sz="1800" u="none" strike="noStrike" kern="1200" dirty="0" smtClean="0">
                          <a:effectLst/>
                        </a:rPr>
                      </a:br>
                      <a:r>
                        <a:rPr lang="fr-FR" sz="1400" dirty="0" err="1" smtClean="0"/>
                        <a:t>Inria</a:t>
                      </a:r>
                      <a:r>
                        <a:rPr lang="fr-FR" sz="1400" dirty="0" smtClean="0"/>
                        <a:t> &amp; </a:t>
                      </a:r>
                      <a:r>
                        <a:rPr lang="fr-FR" sz="1400" dirty="0" err="1" smtClean="0"/>
                        <a:t>Univ</a:t>
                      </a:r>
                      <a:r>
                        <a:rPr lang="fr-FR" sz="1400" dirty="0" smtClean="0"/>
                        <a:t>. Rennes 1</a:t>
                      </a:r>
                    </a:p>
                    <a:p>
                      <a:pPr marL="0" marR="0" indent="0" algn="l" defTabSz="4571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u="none" strike="noStrike" kern="1200" dirty="0" smtClean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800" u="none" strike="noStrike" kern="1200" dirty="0" smtClean="0">
                        <a:effectLst/>
                      </a:endParaRPr>
                    </a:p>
                    <a:p>
                      <a:r>
                        <a:rPr lang="de-DE" sz="1800" u="none" strike="noStrike" kern="1200" dirty="0" smtClean="0">
                          <a:effectLst/>
                        </a:rPr>
                        <a:t>Benoit </a:t>
                      </a:r>
                      <a:r>
                        <a:rPr lang="de-DE" sz="1800" u="none" strike="noStrike" kern="1200" dirty="0" err="1" smtClean="0">
                          <a:effectLst/>
                        </a:rPr>
                        <a:t>Combemale</a:t>
                      </a:r>
                      <a:endParaRPr lang="de-DE" sz="1800" u="none" strike="noStrike" kern="1200" dirty="0" smtClean="0">
                        <a:effectLst/>
                      </a:endParaRPr>
                    </a:p>
                    <a:p>
                      <a:pPr marL="0" marR="0" indent="0" algn="l" defTabSz="4571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err="1" smtClean="0"/>
                        <a:t>Inria</a:t>
                      </a:r>
                      <a:r>
                        <a:rPr lang="fr-FR" sz="1400" dirty="0" smtClean="0"/>
                        <a:t> &amp; </a:t>
                      </a:r>
                      <a:r>
                        <a:rPr lang="fr-FR" sz="1400" dirty="0" err="1" smtClean="0"/>
                        <a:t>Univ</a:t>
                      </a:r>
                      <a:r>
                        <a:rPr lang="fr-FR" sz="1400" dirty="0" smtClean="0"/>
                        <a:t>. Rennes 1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1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u="none" strike="noStrike" kern="1200" dirty="0" smtClean="0">
                        <a:effectLst/>
                      </a:endParaRPr>
                    </a:p>
                    <a:p>
                      <a:pPr marL="0" marR="0" indent="0" algn="l" defTabSz="4571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u="none" strike="noStrike" kern="1200" dirty="0" smtClean="0">
                          <a:effectLst/>
                        </a:rPr>
                        <a:t>Didier </a:t>
                      </a:r>
                      <a:br>
                        <a:rPr lang="de-DE" sz="1800" u="none" strike="noStrike" kern="1200" dirty="0" smtClean="0">
                          <a:effectLst/>
                        </a:rPr>
                      </a:br>
                      <a:r>
                        <a:rPr lang="de-DE" sz="1800" u="none" strike="noStrike" kern="1200" dirty="0" err="1" smtClean="0">
                          <a:effectLst/>
                        </a:rPr>
                        <a:t>Vojtisek</a:t>
                      </a:r>
                      <a:endParaRPr lang="de-DE" sz="1800" u="none" strike="noStrike" kern="1200" dirty="0" smtClean="0">
                        <a:effectLst/>
                      </a:endParaRPr>
                    </a:p>
                    <a:p>
                      <a:pPr marL="0" marR="0" indent="0" algn="l" defTabSz="4571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err="1" smtClean="0"/>
                        <a:t>Inria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Andreas </a:t>
                      </a:r>
                      <a:r>
                        <a:rPr lang="en-US" dirty="0" err="1" smtClean="0"/>
                        <a:t>Wortmann</a:t>
                      </a:r>
                      <a:endParaRPr lang="en-US" dirty="0" smtClean="0"/>
                    </a:p>
                    <a:p>
                      <a:pPr marL="0" marR="0" indent="0" algn="l" defTabSz="4571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err="1" smtClean="0"/>
                        <a:t>Inria</a:t>
                      </a:r>
                      <a:r>
                        <a:rPr lang="fr-FR" sz="1400" dirty="0" smtClean="0"/>
                        <a:t> &amp; </a:t>
                      </a:r>
                      <a:r>
                        <a:rPr lang="fr-FR" sz="1400" dirty="0" err="1" smtClean="0"/>
                        <a:t>Univ</a:t>
                      </a:r>
                      <a:r>
                        <a:rPr lang="fr-FR" sz="1400" dirty="0" smtClean="0"/>
                        <a:t>. Rennes 1</a:t>
                      </a:r>
                    </a:p>
                    <a:p>
                      <a:pPr marL="0" marR="0" indent="0" algn="l" defTabSz="4571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/>
                        <a:t>RWTH Aachen</a:t>
                      </a:r>
                      <a:endParaRPr lang="en-US" sz="1800" dirty="0" smtClean="0"/>
                    </a:p>
                    <a:p>
                      <a:pPr marL="0" marR="0" indent="0" algn="l" defTabSz="4571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40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Bild 8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494710"/>
            <a:ext cx="1800000" cy="2160000"/>
          </a:xfrm>
          <a:prstGeom prst="rect">
            <a:avLst/>
          </a:prstGeom>
        </p:spPr>
      </p:pic>
      <p:pic>
        <p:nvPicPr>
          <p:cNvPr id="10" name="Bild 9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r="6656"/>
          <a:stretch/>
        </p:blipFill>
        <p:spPr>
          <a:xfrm>
            <a:off x="2699792" y="1494710"/>
            <a:ext cx="1800200" cy="2160000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11"/>
          <a:stretch/>
        </p:blipFill>
        <p:spPr>
          <a:xfrm>
            <a:off x="611560" y="1494710"/>
            <a:ext cx="1800000" cy="2160000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1" t="24484" r="30362"/>
          <a:stretch/>
        </p:blipFill>
        <p:spPr>
          <a:xfrm>
            <a:off x="6812865" y="1485135"/>
            <a:ext cx="1800400" cy="21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623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6" name="Image 5" descr="Capture d’écran 2013-09-23 à 20.47.5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03"/>
          <a:stretch/>
        </p:blipFill>
        <p:spPr>
          <a:xfrm>
            <a:off x="467545" y="1268760"/>
            <a:ext cx="3240360" cy="1780766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041213" y="3039343"/>
            <a:ext cx="209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HTML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Image 5" descr="Capture d’écran 2013-09-23 à 20.57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1" y="1268761"/>
            <a:ext cx="2520280" cy="1770582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4065549" y="3039342"/>
            <a:ext cx="209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SQL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Image 4" descr="Capture d’écran 2013-09-23 à 21.02.39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599" y="1268760"/>
            <a:ext cx="2385514" cy="1770582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760844" y="3049526"/>
            <a:ext cx="209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Makefile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Image 6" descr="Capture d’écran 2013-09-23 à 21.09.3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74" y="3553582"/>
            <a:ext cx="3240360" cy="1785438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1040442" y="5339020"/>
            <a:ext cx="209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Graphviz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Image 5" descr="Capture d’écran 2013-09-23 à 21.12.4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256" y="4325708"/>
            <a:ext cx="2520280" cy="324392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4063152" y="5337528"/>
            <a:ext cx="2093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Regular Expressions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8" name="Image 9" descr="thumbclassdiagramno3d.gif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759"/>
          <a:stretch/>
        </p:blipFill>
        <p:spPr>
          <a:xfrm>
            <a:off x="6649859" y="3669289"/>
            <a:ext cx="2314629" cy="1703927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6725401" y="5339019"/>
            <a:ext cx="209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UML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2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Language Engineering (SLE)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dirty="0"/>
              <a:t>Application of </a:t>
            </a:r>
            <a:r>
              <a:rPr lang="en-US" b="1" dirty="0"/>
              <a:t>systematic, disciplined, and measurable </a:t>
            </a:r>
            <a:r>
              <a:rPr lang="en-US" dirty="0"/>
              <a:t>approaches to the development, deployment, use, and maintenance of software (domain-specific) languages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endParaRPr lang="en-US" sz="12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dirty="0"/>
              <a:t>Supported by various kind of </a:t>
            </a:r>
            <a:r>
              <a:rPr lang="en-US" b="1" dirty="0" smtClean="0"/>
              <a:t>language workbenches</a:t>
            </a:r>
            <a:endParaRPr lang="en-US" b="1" dirty="0"/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/>
              <a:t>Eclipse EMF, </a:t>
            </a:r>
            <a:r>
              <a:rPr lang="en-US" dirty="0" err="1"/>
              <a:t>xText</a:t>
            </a:r>
            <a:r>
              <a:rPr lang="en-US" dirty="0"/>
              <a:t>, Sirius, Melange, GEMOC, Papyrus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 err="1"/>
              <a:t>Jetbrain’s</a:t>
            </a:r>
            <a:r>
              <a:rPr lang="en-US" dirty="0"/>
              <a:t> </a:t>
            </a:r>
            <a:r>
              <a:rPr lang="en-US" dirty="0" smtClean="0"/>
              <a:t>MPS, </a:t>
            </a:r>
            <a:r>
              <a:rPr lang="en-US" dirty="0" err="1" smtClean="0"/>
              <a:t>MontiCore</a:t>
            </a:r>
            <a:r>
              <a:rPr lang="en-US" dirty="0" smtClean="0"/>
              <a:t>, Rascal</a:t>
            </a:r>
            <a:endParaRPr lang="en-US" dirty="0"/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/>
              <a:t>MS DSL Tools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etc</a:t>
            </a:r>
            <a:r>
              <a:rPr lang="en-US" dirty="0"/>
              <a:t>.</a:t>
            </a:r>
          </a:p>
          <a:p>
            <a:pPr marL="361945" lvl="1" indent="-342900">
              <a:lnSpc>
                <a:spcPct val="100000"/>
              </a:lnSpc>
              <a:buFont typeface="Arial"/>
              <a:buChar char="•"/>
            </a:pPr>
            <a:endParaRPr lang="en-US" sz="12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dirty="0"/>
              <a:t>Various shapes and ways to implement software languages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/>
              <a:t>External, internal or embedded DSLs, Profile, etc.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/>
              <a:t>Grammar, metamodel, ontology, etc.</a:t>
            </a:r>
          </a:p>
          <a:p>
            <a:pPr marL="361945" lvl="1" indent="-342900">
              <a:lnSpc>
                <a:spcPct val="100000"/>
              </a:lnSpc>
              <a:buFont typeface="Arial"/>
              <a:buChar char="•"/>
            </a:pPr>
            <a:endParaRPr lang="en-US" sz="1200" dirty="0"/>
          </a:p>
          <a:p>
            <a:pPr marL="361945" lvl="1" indent="-342900">
              <a:lnSpc>
                <a:spcPct val="100000"/>
              </a:lnSpc>
              <a:buFont typeface="Arial"/>
              <a:buChar char="•"/>
            </a:pPr>
            <a:r>
              <a:rPr lang="en-US" dirty="0"/>
              <a:t>More and more literature, a dedicated Intl. conference (ACM SLE, cf. </a:t>
            </a:r>
            <a:r>
              <a:rPr lang="en-US" u="sng" dirty="0" err="1" smtClean="0">
                <a:solidFill>
                  <a:srgbClr val="FF0000"/>
                </a:solidFill>
              </a:rPr>
              <a:t>www.sleconf.org</a:t>
            </a:r>
            <a:r>
              <a:rPr lang="en-US" dirty="0"/>
              <a:t>)…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99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languages made of?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2400" dirty="0" smtClean="0"/>
              <a:t>“The words, their pronunciation, and the methods of combining them used and understood by a community”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2400" b="1" dirty="0" smtClean="0"/>
              <a:t>Concrete syntax</a:t>
            </a:r>
            <a:r>
              <a:rPr lang="en-US" sz="2400" dirty="0" smtClean="0"/>
              <a:t>: their words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2400" b="1" dirty="0" smtClean="0"/>
              <a:t>Abstract syntax</a:t>
            </a:r>
            <a:r>
              <a:rPr lang="en-US" sz="2400" dirty="0" smtClean="0"/>
              <a:t>: their combination methods		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2400" b="1" dirty="0" smtClean="0"/>
              <a:t>Semantics</a:t>
            </a:r>
            <a:r>
              <a:rPr lang="en-US" sz="2400" dirty="0" smtClean="0"/>
              <a:t>: how they understood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39736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Model-driven engineering (MDE)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1438585" y="5302919"/>
            <a:ext cx="7056785" cy="69248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45713" rIns="91425" bIns="45713" rtlCol="0">
            <a:spAutoFit/>
          </a:bodyPr>
          <a:lstStyle/>
          <a:p>
            <a:r>
              <a:rPr lang="en-US" sz="1500" b="1" i="1" dirty="0" smtClean="0">
                <a:solidFill>
                  <a:srgbClr val="000000"/>
                </a:solidFill>
              </a:rPr>
              <a:t>Engineering Modeling Languages: Turning Domain Knowledge into Tools</a:t>
            </a:r>
            <a:r>
              <a:rPr lang="en-US" sz="1200" dirty="0" smtClean="0">
                <a:solidFill>
                  <a:srgbClr val="000000"/>
                </a:solidFill>
              </a:rPr>
              <a:t>, by Benoit </a:t>
            </a:r>
            <a:r>
              <a:rPr lang="en-US" sz="1200" dirty="0" err="1" smtClean="0">
                <a:solidFill>
                  <a:srgbClr val="000000"/>
                </a:solidFill>
              </a:rPr>
              <a:t>Combemale</a:t>
            </a:r>
            <a:r>
              <a:rPr lang="en-US" sz="1200" dirty="0" smtClean="0">
                <a:solidFill>
                  <a:srgbClr val="000000"/>
                </a:solidFill>
              </a:rPr>
              <a:t>, Robert B. France, Jean-Marc </a:t>
            </a:r>
            <a:r>
              <a:rPr lang="en-US" sz="1200" dirty="0" err="1" smtClean="0">
                <a:solidFill>
                  <a:srgbClr val="000000"/>
                </a:solidFill>
              </a:rPr>
              <a:t>Jézéquel</a:t>
            </a:r>
            <a:r>
              <a:rPr lang="en-US" sz="1200" dirty="0" smtClean="0">
                <a:solidFill>
                  <a:srgbClr val="000000"/>
                </a:solidFill>
              </a:rPr>
              <a:t>, Bernhard </a:t>
            </a:r>
            <a:r>
              <a:rPr lang="en-US" sz="1200" dirty="0" err="1" smtClean="0">
                <a:solidFill>
                  <a:srgbClr val="000000"/>
                </a:solidFill>
              </a:rPr>
              <a:t>Rumpe</a:t>
            </a:r>
            <a:r>
              <a:rPr lang="en-US" sz="1200" dirty="0" smtClean="0">
                <a:solidFill>
                  <a:srgbClr val="000000"/>
                </a:solidFill>
              </a:rPr>
              <a:t>, Jim R.H. Steel, and Didier </a:t>
            </a:r>
            <a:r>
              <a:rPr lang="en-US" sz="1200" dirty="0" err="1" smtClean="0">
                <a:solidFill>
                  <a:srgbClr val="000000"/>
                </a:solidFill>
              </a:rPr>
              <a:t>Vojtisek</a:t>
            </a:r>
            <a:r>
              <a:rPr lang="en-US" sz="1200" dirty="0" smtClean="0">
                <a:solidFill>
                  <a:srgbClr val="000000"/>
                </a:solidFill>
              </a:rPr>
              <a:t>. Chapman and Hall/CRC, pp.398, 2016. Companion website: http://</a:t>
            </a:r>
            <a:r>
              <a:rPr lang="en-US" sz="1200" dirty="0" err="1" smtClean="0">
                <a:solidFill>
                  <a:srgbClr val="000000"/>
                </a:solidFill>
              </a:rPr>
              <a:t>mdebook.irisa.fr</a:t>
            </a:r>
            <a:endParaRPr lang="en-US" sz="1200" dirty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5349875"/>
            <a:ext cx="394978" cy="599405"/>
          </a:xfrm>
          <a:prstGeom prst="rect">
            <a:avLst/>
          </a:prstGeom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9" name="Espace réservé du numéro de diapositive 3"/>
          <p:cNvSpPr>
            <a:spLocks noGrp="1"/>
          </p:cNvSpPr>
          <p:nvPr>
            <p:ph type="sldNum" sz="quarter" idx="16"/>
          </p:nvPr>
        </p:nvSpPr>
        <p:spPr>
          <a:xfrm>
            <a:off x="8618538" y="6488113"/>
            <a:ext cx="525462" cy="27305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en-US" smtClean="0">
                <a:solidFill>
                  <a:srgbClr val="FFFFFF"/>
                </a:solidFill>
                <a:cs typeface="Arial"/>
              </a:rPr>
              <a:pPr>
                <a:defRPr/>
              </a:pPr>
              <a:t>23</a:t>
            </a:fld>
            <a:endParaRPr lang="en-US" dirty="0">
              <a:solidFill>
                <a:srgbClr val="FFFFFF"/>
              </a:solidFill>
              <a:cs typeface="Arial"/>
            </a:endParaRPr>
          </a:p>
        </p:txBody>
      </p:sp>
      <p:grpSp>
        <p:nvGrpSpPr>
          <p:cNvPr id="486" name="Groupe 485"/>
          <p:cNvGrpSpPr/>
          <p:nvPr/>
        </p:nvGrpSpPr>
        <p:grpSpPr>
          <a:xfrm>
            <a:off x="1187625" y="908721"/>
            <a:ext cx="5624340" cy="4113180"/>
            <a:chOff x="2027238" y="1509713"/>
            <a:chExt cx="5089525" cy="3838575"/>
          </a:xfrm>
        </p:grpSpPr>
        <p:sp>
          <p:nvSpPr>
            <p:cNvPr id="14" name="AutoShape 3"/>
            <p:cNvSpPr>
              <a:spLocks noChangeAspect="1" noChangeArrowheads="1" noTextEdit="1"/>
            </p:cNvSpPr>
            <p:nvPr/>
          </p:nvSpPr>
          <p:spPr bwMode="auto">
            <a:xfrm>
              <a:off x="2027238" y="1509713"/>
              <a:ext cx="5089525" cy="3838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5" name="Group 205"/>
            <p:cNvGrpSpPr>
              <a:grpSpLocks/>
            </p:cNvGrpSpPr>
            <p:nvPr/>
          </p:nvGrpSpPr>
          <p:grpSpPr bwMode="auto">
            <a:xfrm>
              <a:off x="2063751" y="1812926"/>
              <a:ext cx="3867150" cy="3451225"/>
              <a:chOff x="1300" y="1142"/>
              <a:chExt cx="2436" cy="2174"/>
            </a:xfrm>
          </p:grpSpPr>
          <p:sp>
            <p:nvSpPr>
              <p:cNvPr id="286" name="Freeform 5"/>
              <p:cNvSpPr>
                <a:spLocks/>
              </p:cNvSpPr>
              <p:nvPr/>
            </p:nvSpPr>
            <p:spPr bwMode="auto">
              <a:xfrm>
                <a:off x="3677" y="2191"/>
                <a:ext cx="59" cy="1076"/>
              </a:xfrm>
              <a:custGeom>
                <a:avLst/>
                <a:gdLst>
                  <a:gd name="T0" fmla="*/ 0 w 176"/>
                  <a:gd name="T1" fmla="*/ 3223 h 3227"/>
                  <a:gd name="T2" fmla="*/ 3 w 176"/>
                  <a:gd name="T3" fmla="*/ 3217 h 3227"/>
                  <a:gd name="T4" fmla="*/ 16 w 176"/>
                  <a:gd name="T5" fmla="*/ 3210 h 3227"/>
                  <a:gd name="T6" fmla="*/ 32 w 176"/>
                  <a:gd name="T7" fmla="*/ 3200 h 3227"/>
                  <a:gd name="T8" fmla="*/ 60 w 176"/>
                  <a:gd name="T9" fmla="*/ 3152 h 3227"/>
                  <a:gd name="T10" fmla="*/ 69 w 176"/>
                  <a:gd name="T11" fmla="*/ 3122 h 3227"/>
                  <a:gd name="T12" fmla="*/ 75 w 176"/>
                  <a:gd name="T13" fmla="*/ 2985 h 3227"/>
                  <a:gd name="T14" fmla="*/ 76 w 176"/>
                  <a:gd name="T15" fmla="*/ 2431 h 3227"/>
                  <a:gd name="T16" fmla="*/ 76 w 176"/>
                  <a:gd name="T17" fmla="*/ 2118 h 3227"/>
                  <a:gd name="T18" fmla="*/ 81 w 176"/>
                  <a:gd name="T19" fmla="*/ 1780 h 3227"/>
                  <a:gd name="T20" fmla="*/ 85 w 176"/>
                  <a:gd name="T21" fmla="*/ 1738 h 3227"/>
                  <a:gd name="T22" fmla="*/ 92 w 176"/>
                  <a:gd name="T23" fmla="*/ 1706 h 3227"/>
                  <a:gd name="T24" fmla="*/ 115 w 176"/>
                  <a:gd name="T25" fmla="*/ 1655 h 3227"/>
                  <a:gd name="T26" fmla="*/ 128 w 176"/>
                  <a:gd name="T27" fmla="*/ 1642 h 3227"/>
                  <a:gd name="T28" fmla="*/ 135 w 176"/>
                  <a:gd name="T29" fmla="*/ 1636 h 3227"/>
                  <a:gd name="T30" fmla="*/ 134 w 176"/>
                  <a:gd name="T31" fmla="*/ 1626 h 3227"/>
                  <a:gd name="T32" fmla="*/ 127 w 176"/>
                  <a:gd name="T33" fmla="*/ 1617 h 3227"/>
                  <a:gd name="T34" fmla="*/ 112 w 176"/>
                  <a:gd name="T35" fmla="*/ 1600 h 3227"/>
                  <a:gd name="T36" fmla="*/ 92 w 176"/>
                  <a:gd name="T37" fmla="*/ 1554 h 3227"/>
                  <a:gd name="T38" fmla="*/ 85 w 176"/>
                  <a:gd name="T39" fmla="*/ 1524 h 3227"/>
                  <a:gd name="T40" fmla="*/ 81 w 176"/>
                  <a:gd name="T41" fmla="*/ 1480 h 3227"/>
                  <a:gd name="T42" fmla="*/ 76 w 176"/>
                  <a:gd name="T43" fmla="*/ 1133 h 3227"/>
                  <a:gd name="T44" fmla="*/ 76 w 176"/>
                  <a:gd name="T45" fmla="*/ 811 h 3227"/>
                  <a:gd name="T46" fmla="*/ 76 w 176"/>
                  <a:gd name="T47" fmla="*/ 423 h 3227"/>
                  <a:gd name="T48" fmla="*/ 72 w 176"/>
                  <a:gd name="T49" fmla="*/ 127 h 3227"/>
                  <a:gd name="T50" fmla="*/ 65 w 176"/>
                  <a:gd name="T51" fmla="*/ 95 h 3227"/>
                  <a:gd name="T52" fmla="*/ 55 w 176"/>
                  <a:gd name="T53" fmla="*/ 66 h 3227"/>
                  <a:gd name="T54" fmla="*/ 23 w 176"/>
                  <a:gd name="T55" fmla="*/ 20 h 3227"/>
                  <a:gd name="T56" fmla="*/ 7 w 176"/>
                  <a:gd name="T57" fmla="*/ 11 h 3227"/>
                  <a:gd name="T58" fmla="*/ 0 w 176"/>
                  <a:gd name="T59" fmla="*/ 7 h 3227"/>
                  <a:gd name="T60" fmla="*/ 1 w 176"/>
                  <a:gd name="T61" fmla="*/ 1 h 3227"/>
                  <a:gd name="T62" fmla="*/ 10 w 176"/>
                  <a:gd name="T63" fmla="*/ 0 h 3227"/>
                  <a:gd name="T64" fmla="*/ 42 w 176"/>
                  <a:gd name="T65" fmla="*/ 23 h 3227"/>
                  <a:gd name="T66" fmla="*/ 56 w 176"/>
                  <a:gd name="T67" fmla="*/ 42 h 3227"/>
                  <a:gd name="T68" fmla="*/ 68 w 176"/>
                  <a:gd name="T69" fmla="*/ 57 h 3227"/>
                  <a:gd name="T70" fmla="*/ 82 w 176"/>
                  <a:gd name="T71" fmla="*/ 112 h 3227"/>
                  <a:gd name="T72" fmla="*/ 91 w 176"/>
                  <a:gd name="T73" fmla="*/ 366 h 3227"/>
                  <a:gd name="T74" fmla="*/ 91 w 176"/>
                  <a:gd name="T75" fmla="*/ 816 h 3227"/>
                  <a:gd name="T76" fmla="*/ 91 w 176"/>
                  <a:gd name="T77" fmla="*/ 1192 h 3227"/>
                  <a:gd name="T78" fmla="*/ 95 w 176"/>
                  <a:gd name="T79" fmla="*/ 1498 h 3227"/>
                  <a:gd name="T80" fmla="*/ 101 w 176"/>
                  <a:gd name="T81" fmla="*/ 1534 h 3227"/>
                  <a:gd name="T82" fmla="*/ 111 w 176"/>
                  <a:gd name="T83" fmla="*/ 1567 h 3227"/>
                  <a:gd name="T84" fmla="*/ 138 w 176"/>
                  <a:gd name="T85" fmla="*/ 1607 h 3227"/>
                  <a:gd name="T86" fmla="*/ 157 w 176"/>
                  <a:gd name="T87" fmla="*/ 1619 h 3227"/>
                  <a:gd name="T88" fmla="*/ 176 w 176"/>
                  <a:gd name="T89" fmla="*/ 1629 h 3227"/>
                  <a:gd name="T90" fmla="*/ 154 w 176"/>
                  <a:gd name="T91" fmla="*/ 1642 h 3227"/>
                  <a:gd name="T92" fmla="*/ 138 w 176"/>
                  <a:gd name="T93" fmla="*/ 1653 h 3227"/>
                  <a:gd name="T94" fmla="*/ 112 w 176"/>
                  <a:gd name="T95" fmla="*/ 1688 h 3227"/>
                  <a:gd name="T96" fmla="*/ 102 w 176"/>
                  <a:gd name="T97" fmla="*/ 1712 h 3227"/>
                  <a:gd name="T98" fmla="*/ 98 w 176"/>
                  <a:gd name="T99" fmla="*/ 1747 h 3227"/>
                  <a:gd name="T100" fmla="*/ 92 w 176"/>
                  <a:gd name="T101" fmla="*/ 2088 h 3227"/>
                  <a:gd name="T102" fmla="*/ 91 w 176"/>
                  <a:gd name="T103" fmla="*/ 2431 h 3227"/>
                  <a:gd name="T104" fmla="*/ 86 w 176"/>
                  <a:gd name="T105" fmla="*/ 3126 h 3227"/>
                  <a:gd name="T106" fmla="*/ 71 w 176"/>
                  <a:gd name="T107" fmla="*/ 3164 h 3227"/>
                  <a:gd name="T108" fmla="*/ 56 w 176"/>
                  <a:gd name="T109" fmla="*/ 3190 h 3227"/>
                  <a:gd name="T110" fmla="*/ 24 w 176"/>
                  <a:gd name="T111" fmla="*/ 3224 h 3227"/>
                  <a:gd name="T112" fmla="*/ 9 w 176"/>
                  <a:gd name="T113" fmla="*/ 3227 h 3227"/>
                  <a:gd name="T114" fmla="*/ 1 w 176"/>
                  <a:gd name="T115" fmla="*/ 3226 h 3227"/>
                  <a:gd name="T116" fmla="*/ 0 w 176"/>
                  <a:gd name="T117" fmla="*/ 3223 h 3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76" h="3227">
                    <a:moveTo>
                      <a:pt x="0" y="3223"/>
                    </a:moveTo>
                    <a:lnTo>
                      <a:pt x="3" y="3217"/>
                    </a:lnTo>
                    <a:lnTo>
                      <a:pt x="16" y="3210"/>
                    </a:lnTo>
                    <a:lnTo>
                      <a:pt x="32" y="3200"/>
                    </a:lnTo>
                    <a:lnTo>
                      <a:pt x="60" y="3152"/>
                    </a:lnTo>
                    <a:lnTo>
                      <a:pt x="69" y="3122"/>
                    </a:lnTo>
                    <a:lnTo>
                      <a:pt x="75" y="2985"/>
                    </a:lnTo>
                    <a:lnTo>
                      <a:pt x="76" y="2431"/>
                    </a:lnTo>
                    <a:lnTo>
                      <a:pt x="76" y="2118"/>
                    </a:lnTo>
                    <a:lnTo>
                      <a:pt x="81" y="1780"/>
                    </a:lnTo>
                    <a:lnTo>
                      <a:pt x="85" y="1738"/>
                    </a:lnTo>
                    <a:lnTo>
                      <a:pt x="92" y="1706"/>
                    </a:lnTo>
                    <a:lnTo>
                      <a:pt x="115" y="1655"/>
                    </a:lnTo>
                    <a:lnTo>
                      <a:pt x="128" y="1642"/>
                    </a:lnTo>
                    <a:lnTo>
                      <a:pt x="135" y="1636"/>
                    </a:lnTo>
                    <a:lnTo>
                      <a:pt x="134" y="1626"/>
                    </a:lnTo>
                    <a:lnTo>
                      <a:pt x="127" y="1617"/>
                    </a:lnTo>
                    <a:lnTo>
                      <a:pt x="112" y="1600"/>
                    </a:lnTo>
                    <a:lnTo>
                      <a:pt x="92" y="1554"/>
                    </a:lnTo>
                    <a:lnTo>
                      <a:pt x="85" y="1524"/>
                    </a:lnTo>
                    <a:lnTo>
                      <a:pt x="81" y="1480"/>
                    </a:lnTo>
                    <a:lnTo>
                      <a:pt x="76" y="1133"/>
                    </a:lnTo>
                    <a:lnTo>
                      <a:pt x="76" y="811"/>
                    </a:lnTo>
                    <a:lnTo>
                      <a:pt x="76" y="423"/>
                    </a:lnTo>
                    <a:lnTo>
                      <a:pt x="72" y="127"/>
                    </a:lnTo>
                    <a:lnTo>
                      <a:pt x="65" y="95"/>
                    </a:lnTo>
                    <a:lnTo>
                      <a:pt x="55" y="66"/>
                    </a:lnTo>
                    <a:lnTo>
                      <a:pt x="23" y="20"/>
                    </a:lnTo>
                    <a:lnTo>
                      <a:pt x="7" y="11"/>
                    </a:lnTo>
                    <a:lnTo>
                      <a:pt x="0" y="7"/>
                    </a:lnTo>
                    <a:lnTo>
                      <a:pt x="1" y="1"/>
                    </a:lnTo>
                    <a:lnTo>
                      <a:pt x="10" y="0"/>
                    </a:lnTo>
                    <a:lnTo>
                      <a:pt x="42" y="23"/>
                    </a:lnTo>
                    <a:lnTo>
                      <a:pt x="56" y="42"/>
                    </a:lnTo>
                    <a:lnTo>
                      <a:pt x="68" y="57"/>
                    </a:lnTo>
                    <a:lnTo>
                      <a:pt x="82" y="112"/>
                    </a:lnTo>
                    <a:lnTo>
                      <a:pt x="91" y="366"/>
                    </a:lnTo>
                    <a:lnTo>
                      <a:pt x="91" y="816"/>
                    </a:lnTo>
                    <a:lnTo>
                      <a:pt x="91" y="1192"/>
                    </a:lnTo>
                    <a:lnTo>
                      <a:pt x="95" y="1498"/>
                    </a:lnTo>
                    <a:lnTo>
                      <a:pt x="101" y="1534"/>
                    </a:lnTo>
                    <a:lnTo>
                      <a:pt x="111" y="1567"/>
                    </a:lnTo>
                    <a:lnTo>
                      <a:pt x="138" y="1607"/>
                    </a:lnTo>
                    <a:lnTo>
                      <a:pt x="157" y="1619"/>
                    </a:lnTo>
                    <a:lnTo>
                      <a:pt x="176" y="1629"/>
                    </a:lnTo>
                    <a:lnTo>
                      <a:pt x="154" y="1642"/>
                    </a:lnTo>
                    <a:lnTo>
                      <a:pt x="138" y="1653"/>
                    </a:lnTo>
                    <a:lnTo>
                      <a:pt x="112" y="1688"/>
                    </a:lnTo>
                    <a:lnTo>
                      <a:pt x="102" y="1712"/>
                    </a:lnTo>
                    <a:lnTo>
                      <a:pt x="98" y="1747"/>
                    </a:lnTo>
                    <a:lnTo>
                      <a:pt x="92" y="2088"/>
                    </a:lnTo>
                    <a:lnTo>
                      <a:pt x="91" y="2431"/>
                    </a:lnTo>
                    <a:lnTo>
                      <a:pt x="86" y="3126"/>
                    </a:lnTo>
                    <a:lnTo>
                      <a:pt x="71" y="3164"/>
                    </a:lnTo>
                    <a:lnTo>
                      <a:pt x="56" y="3190"/>
                    </a:lnTo>
                    <a:lnTo>
                      <a:pt x="24" y="3224"/>
                    </a:lnTo>
                    <a:lnTo>
                      <a:pt x="9" y="3227"/>
                    </a:lnTo>
                    <a:lnTo>
                      <a:pt x="1" y="3226"/>
                    </a:lnTo>
                    <a:lnTo>
                      <a:pt x="0" y="32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7" name="Line 6"/>
              <p:cNvSpPr>
                <a:spLocks noChangeShapeType="1"/>
              </p:cNvSpPr>
              <p:nvPr/>
            </p:nvSpPr>
            <p:spPr bwMode="auto">
              <a:xfrm>
                <a:off x="1300" y="2124"/>
                <a:ext cx="438" cy="0"/>
              </a:xfrm>
              <a:prstGeom prst="line">
                <a:avLst/>
              </a:prstGeom>
              <a:noFill/>
              <a:ln w="7938">
                <a:solidFill>
                  <a:srgbClr val="BEBEB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8" name="Freeform 7"/>
              <p:cNvSpPr>
                <a:spLocks/>
              </p:cNvSpPr>
              <p:nvPr/>
            </p:nvSpPr>
            <p:spPr bwMode="auto">
              <a:xfrm>
                <a:off x="2205" y="2101"/>
                <a:ext cx="27" cy="15"/>
              </a:xfrm>
              <a:custGeom>
                <a:avLst/>
                <a:gdLst>
                  <a:gd name="T0" fmla="*/ 0 w 80"/>
                  <a:gd name="T1" fmla="*/ 45 h 45"/>
                  <a:gd name="T2" fmla="*/ 80 w 80"/>
                  <a:gd name="T3" fmla="*/ 45 h 45"/>
                  <a:gd name="T4" fmla="*/ 33 w 80"/>
                  <a:gd name="T5" fmla="*/ 0 h 45"/>
                  <a:gd name="T6" fmla="*/ 23 w 80"/>
                  <a:gd name="T7" fmla="*/ 15 h 45"/>
                  <a:gd name="T8" fmla="*/ 13 w 80"/>
                  <a:gd name="T9" fmla="*/ 3 h 45"/>
                  <a:gd name="T10" fmla="*/ 0 w 80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45">
                    <a:moveTo>
                      <a:pt x="0" y="45"/>
                    </a:moveTo>
                    <a:lnTo>
                      <a:pt x="80" y="45"/>
                    </a:lnTo>
                    <a:lnTo>
                      <a:pt x="33" y="0"/>
                    </a:lnTo>
                    <a:lnTo>
                      <a:pt x="23" y="15"/>
                    </a:lnTo>
                    <a:lnTo>
                      <a:pt x="13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9" name="Freeform 8"/>
              <p:cNvSpPr>
                <a:spLocks/>
              </p:cNvSpPr>
              <p:nvPr/>
            </p:nvSpPr>
            <p:spPr bwMode="auto">
              <a:xfrm>
                <a:off x="2223" y="2095"/>
                <a:ext cx="25" cy="58"/>
              </a:xfrm>
              <a:custGeom>
                <a:avLst/>
                <a:gdLst>
                  <a:gd name="T0" fmla="*/ 41 w 76"/>
                  <a:gd name="T1" fmla="*/ 173 h 173"/>
                  <a:gd name="T2" fmla="*/ 57 w 76"/>
                  <a:gd name="T3" fmla="*/ 163 h 173"/>
                  <a:gd name="T4" fmla="*/ 74 w 76"/>
                  <a:gd name="T5" fmla="*/ 137 h 173"/>
                  <a:gd name="T6" fmla="*/ 76 w 76"/>
                  <a:gd name="T7" fmla="*/ 134 h 173"/>
                  <a:gd name="T8" fmla="*/ 67 w 76"/>
                  <a:gd name="T9" fmla="*/ 105 h 173"/>
                  <a:gd name="T10" fmla="*/ 43 w 76"/>
                  <a:gd name="T11" fmla="*/ 56 h 173"/>
                  <a:gd name="T12" fmla="*/ 7 w 76"/>
                  <a:gd name="T13" fmla="*/ 6 h 173"/>
                  <a:gd name="T14" fmla="*/ 0 w 76"/>
                  <a:gd name="T15" fmla="*/ 0 h 173"/>
                  <a:gd name="T16" fmla="*/ 5 w 76"/>
                  <a:gd name="T17" fmla="*/ 15 h 173"/>
                  <a:gd name="T18" fmla="*/ 30 w 76"/>
                  <a:gd name="T19" fmla="*/ 97 h 173"/>
                  <a:gd name="T20" fmla="*/ 41 w 76"/>
                  <a:gd name="T21" fmla="*/ 153 h 173"/>
                  <a:gd name="T22" fmla="*/ 41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1" y="173"/>
                    </a:moveTo>
                    <a:lnTo>
                      <a:pt x="57" y="163"/>
                    </a:lnTo>
                    <a:lnTo>
                      <a:pt x="74" y="137"/>
                    </a:lnTo>
                    <a:lnTo>
                      <a:pt x="76" y="134"/>
                    </a:lnTo>
                    <a:lnTo>
                      <a:pt x="67" y="105"/>
                    </a:lnTo>
                    <a:lnTo>
                      <a:pt x="43" y="56"/>
                    </a:lnTo>
                    <a:lnTo>
                      <a:pt x="7" y="6"/>
                    </a:lnTo>
                    <a:lnTo>
                      <a:pt x="0" y="0"/>
                    </a:lnTo>
                    <a:lnTo>
                      <a:pt x="5" y="15"/>
                    </a:lnTo>
                    <a:lnTo>
                      <a:pt x="30" y="97"/>
                    </a:lnTo>
                    <a:lnTo>
                      <a:pt x="41" y="153"/>
                    </a:lnTo>
                    <a:lnTo>
                      <a:pt x="41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0" name="Freeform 9"/>
              <p:cNvSpPr>
                <a:spLocks/>
              </p:cNvSpPr>
              <p:nvPr/>
            </p:nvSpPr>
            <p:spPr bwMode="auto">
              <a:xfrm>
                <a:off x="2172" y="2167"/>
                <a:ext cx="172" cy="47"/>
              </a:xfrm>
              <a:custGeom>
                <a:avLst/>
                <a:gdLst>
                  <a:gd name="T0" fmla="*/ 69 w 515"/>
                  <a:gd name="T1" fmla="*/ 0 h 140"/>
                  <a:gd name="T2" fmla="*/ 446 w 515"/>
                  <a:gd name="T3" fmla="*/ 0 h 140"/>
                  <a:gd name="T4" fmla="*/ 460 w 515"/>
                  <a:gd name="T5" fmla="*/ 2 h 140"/>
                  <a:gd name="T6" fmla="*/ 484 w 515"/>
                  <a:gd name="T7" fmla="*/ 12 h 140"/>
                  <a:gd name="T8" fmla="*/ 503 w 515"/>
                  <a:gd name="T9" fmla="*/ 31 h 140"/>
                  <a:gd name="T10" fmla="*/ 513 w 515"/>
                  <a:gd name="T11" fmla="*/ 56 h 140"/>
                  <a:gd name="T12" fmla="*/ 515 w 515"/>
                  <a:gd name="T13" fmla="*/ 71 h 140"/>
                  <a:gd name="T14" fmla="*/ 513 w 515"/>
                  <a:gd name="T15" fmla="*/ 85 h 140"/>
                  <a:gd name="T16" fmla="*/ 503 w 515"/>
                  <a:gd name="T17" fmla="*/ 110 h 140"/>
                  <a:gd name="T18" fmla="*/ 484 w 515"/>
                  <a:gd name="T19" fmla="*/ 128 h 140"/>
                  <a:gd name="T20" fmla="*/ 460 w 515"/>
                  <a:gd name="T21" fmla="*/ 140 h 140"/>
                  <a:gd name="T22" fmla="*/ 446 w 515"/>
                  <a:gd name="T23" fmla="*/ 140 h 140"/>
                  <a:gd name="T24" fmla="*/ 69 w 515"/>
                  <a:gd name="T25" fmla="*/ 140 h 140"/>
                  <a:gd name="T26" fmla="*/ 55 w 515"/>
                  <a:gd name="T27" fmla="*/ 140 h 140"/>
                  <a:gd name="T28" fmla="*/ 30 w 515"/>
                  <a:gd name="T29" fmla="*/ 128 h 140"/>
                  <a:gd name="T30" fmla="*/ 12 w 515"/>
                  <a:gd name="T31" fmla="*/ 110 h 140"/>
                  <a:gd name="T32" fmla="*/ 2 w 515"/>
                  <a:gd name="T33" fmla="*/ 85 h 140"/>
                  <a:gd name="T34" fmla="*/ 0 w 515"/>
                  <a:gd name="T35" fmla="*/ 71 h 140"/>
                  <a:gd name="T36" fmla="*/ 2 w 515"/>
                  <a:gd name="T37" fmla="*/ 56 h 140"/>
                  <a:gd name="T38" fmla="*/ 12 w 515"/>
                  <a:gd name="T39" fmla="*/ 31 h 140"/>
                  <a:gd name="T40" fmla="*/ 30 w 515"/>
                  <a:gd name="T41" fmla="*/ 12 h 140"/>
                  <a:gd name="T42" fmla="*/ 55 w 515"/>
                  <a:gd name="T43" fmla="*/ 2 h 140"/>
                  <a:gd name="T44" fmla="*/ 69 w 515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5" h="140">
                    <a:moveTo>
                      <a:pt x="69" y="0"/>
                    </a:moveTo>
                    <a:lnTo>
                      <a:pt x="446" y="0"/>
                    </a:lnTo>
                    <a:lnTo>
                      <a:pt x="460" y="2"/>
                    </a:lnTo>
                    <a:lnTo>
                      <a:pt x="484" y="12"/>
                    </a:lnTo>
                    <a:lnTo>
                      <a:pt x="503" y="31"/>
                    </a:lnTo>
                    <a:lnTo>
                      <a:pt x="513" y="56"/>
                    </a:lnTo>
                    <a:lnTo>
                      <a:pt x="515" y="71"/>
                    </a:lnTo>
                    <a:lnTo>
                      <a:pt x="513" y="85"/>
                    </a:lnTo>
                    <a:lnTo>
                      <a:pt x="503" y="110"/>
                    </a:lnTo>
                    <a:lnTo>
                      <a:pt x="484" y="128"/>
                    </a:lnTo>
                    <a:lnTo>
                      <a:pt x="460" y="140"/>
                    </a:lnTo>
                    <a:lnTo>
                      <a:pt x="446" y="140"/>
                    </a:lnTo>
                    <a:lnTo>
                      <a:pt x="69" y="140"/>
                    </a:lnTo>
                    <a:lnTo>
                      <a:pt x="55" y="140"/>
                    </a:lnTo>
                    <a:lnTo>
                      <a:pt x="30" y="128"/>
                    </a:lnTo>
                    <a:lnTo>
                      <a:pt x="12" y="110"/>
                    </a:lnTo>
                    <a:lnTo>
                      <a:pt x="2" y="85"/>
                    </a:lnTo>
                    <a:lnTo>
                      <a:pt x="0" y="71"/>
                    </a:lnTo>
                    <a:lnTo>
                      <a:pt x="2" y="56"/>
                    </a:lnTo>
                    <a:lnTo>
                      <a:pt x="12" y="31"/>
                    </a:lnTo>
                    <a:lnTo>
                      <a:pt x="30" y="12"/>
                    </a:lnTo>
                    <a:lnTo>
                      <a:pt x="55" y="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1" name="Freeform 10"/>
              <p:cNvSpPr>
                <a:spLocks/>
              </p:cNvSpPr>
              <p:nvPr/>
            </p:nvSpPr>
            <p:spPr bwMode="auto">
              <a:xfrm>
                <a:off x="2175" y="2093"/>
                <a:ext cx="168" cy="114"/>
              </a:xfrm>
              <a:custGeom>
                <a:avLst/>
                <a:gdLst>
                  <a:gd name="T0" fmla="*/ 155 w 502"/>
                  <a:gd name="T1" fmla="*/ 342 h 342"/>
                  <a:gd name="T2" fmla="*/ 359 w 502"/>
                  <a:gd name="T3" fmla="*/ 342 h 342"/>
                  <a:gd name="T4" fmla="*/ 381 w 502"/>
                  <a:gd name="T5" fmla="*/ 342 h 342"/>
                  <a:gd name="T6" fmla="*/ 421 w 502"/>
                  <a:gd name="T7" fmla="*/ 334 h 342"/>
                  <a:gd name="T8" fmla="*/ 459 w 502"/>
                  <a:gd name="T9" fmla="*/ 314 h 342"/>
                  <a:gd name="T10" fmla="*/ 486 w 502"/>
                  <a:gd name="T11" fmla="*/ 282 h 342"/>
                  <a:gd name="T12" fmla="*/ 495 w 502"/>
                  <a:gd name="T13" fmla="*/ 259 h 342"/>
                  <a:gd name="T14" fmla="*/ 502 w 502"/>
                  <a:gd name="T15" fmla="*/ 236 h 342"/>
                  <a:gd name="T16" fmla="*/ 499 w 502"/>
                  <a:gd name="T17" fmla="*/ 175 h 342"/>
                  <a:gd name="T18" fmla="*/ 472 w 502"/>
                  <a:gd name="T19" fmla="*/ 106 h 342"/>
                  <a:gd name="T20" fmla="*/ 431 w 502"/>
                  <a:gd name="T21" fmla="*/ 52 h 342"/>
                  <a:gd name="T22" fmla="*/ 392 w 502"/>
                  <a:gd name="T23" fmla="*/ 17 h 342"/>
                  <a:gd name="T24" fmla="*/ 369 w 502"/>
                  <a:gd name="T25" fmla="*/ 0 h 342"/>
                  <a:gd name="T26" fmla="*/ 127 w 502"/>
                  <a:gd name="T27" fmla="*/ 0 h 342"/>
                  <a:gd name="T28" fmla="*/ 104 w 502"/>
                  <a:gd name="T29" fmla="*/ 16 h 342"/>
                  <a:gd name="T30" fmla="*/ 65 w 502"/>
                  <a:gd name="T31" fmla="*/ 49 h 342"/>
                  <a:gd name="T32" fmla="*/ 36 w 502"/>
                  <a:gd name="T33" fmla="*/ 85 h 342"/>
                  <a:gd name="T34" fmla="*/ 16 w 502"/>
                  <a:gd name="T35" fmla="*/ 119 h 342"/>
                  <a:gd name="T36" fmla="*/ 0 w 502"/>
                  <a:gd name="T37" fmla="*/ 172 h 342"/>
                  <a:gd name="T38" fmla="*/ 2 w 502"/>
                  <a:gd name="T39" fmla="*/ 236 h 342"/>
                  <a:gd name="T40" fmla="*/ 12 w 502"/>
                  <a:gd name="T41" fmla="*/ 263 h 342"/>
                  <a:gd name="T42" fmla="*/ 23 w 502"/>
                  <a:gd name="T43" fmla="*/ 286 h 342"/>
                  <a:gd name="T44" fmla="*/ 54 w 502"/>
                  <a:gd name="T45" fmla="*/ 318 h 342"/>
                  <a:gd name="T46" fmla="*/ 90 w 502"/>
                  <a:gd name="T47" fmla="*/ 335 h 342"/>
                  <a:gd name="T48" fmla="*/ 131 w 502"/>
                  <a:gd name="T49" fmla="*/ 342 h 342"/>
                  <a:gd name="T50" fmla="*/ 155 w 502"/>
                  <a:gd name="T51" fmla="*/ 342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2" h="342">
                    <a:moveTo>
                      <a:pt x="155" y="342"/>
                    </a:moveTo>
                    <a:lnTo>
                      <a:pt x="359" y="342"/>
                    </a:lnTo>
                    <a:lnTo>
                      <a:pt x="381" y="342"/>
                    </a:lnTo>
                    <a:lnTo>
                      <a:pt x="421" y="334"/>
                    </a:lnTo>
                    <a:lnTo>
                      <a:pt x="459" y="314"/>
                    </a:lnTo>
                    <a:lnTo>
                      <a:pt x="486" y="282"/>
                    </a:lnTo>
                    <a:lnTo>
                      <a:pt x="495" y="259"/>
                    </a:lnTo>
                    <a:lnTo>
                      <a:pt x="502" y="236"/>
                    </a:lnTo>
                    <a:lnTo>
                      <a:pt x="499" y="175"/>
                    </a:lnTo>
                    <a:lnTo>
                      <a:pt x="472" y="106"/>
                    </a:lnTo>
                    <a:lnTo>
                      <a:pt x="431" y="52"/>
                    </a:lnTo>
                    <a:lnTo>
                      <a:pt x="392" y="17"/>
                    </a:lnTo>
                    <a:lnTo>
                      <a:pt x="369" y="0"/>
                    </a:lnTo>
                    <a:lnTo>
                      <a:pt x="127" y="0"/>
                    </a:lnTo>
                    <a:lnTo>
                      <a:pt x="104" y="16"/>
                    </a:lnTo>
                    <a:lnTo>
                      <a:pt x="65" y="49"/>
                    </a:lnTo>
                    <a:lnTo>
                      <a:pt x="36" y="85"/>
                    </a:lnTo>
                    <a:lnTo>
                      <a:pt x="16" y="119"/>
                    </a:lnTo>
                    <a:lnTo>
                      <a:pt x="0" y="172"/>
                    </a:lnTo>
                    <a:lnTo>
                      <a:pt x="2" y="236"/>
                    </a:lnTo>
                    <a:lnTo>
                      <a:pt x="12" y="263"/>
                    </a:lnTo>
                    <a:lnTo>
                      <a:pt x="23" y="286"/>
                    </a:lnTo>
                    <a:lnTo>
                      <a:pt x="54" y="318"/>
                    </a:lnTo>
                    <a:lnTo>
                      <a:pt x="90" y="335"/>
                    </a:lnTo>
                    <a:lnTo>
                      <a:pt x="131" y="342"/>
                    </a:lnTo>
                    <a:lnTo>
                      <a:pt x="155" y="342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2" name="Freeform 11"/>
              <p:cNvSpPr>
                <a:spLocks/>
              </p:cNvSpPr>
              <p:nvPr/>
            </p:nvSpPr>
            <p:spPr bwMode="auto">
              <a:xfrm>
                <a:off x="2310" y="2139"/>
                <a:ext cx="26" cy="58"/>
              </a:xfrm>
              <a:custGeom>
                <a:avLst/>
                <a:gdLst>
                  <a:gd name="T0" fmla="*/ 42 w 78"/>
                  <a:gd name="T1" fmla="*/ 173 h 173"/>
                  <a:gd name="T2" fmla="*/ 59 w 78"/>
                  <a:gd name="T3" fmla="*/ 163 h 173"/>
                  <a:gd name="T4" fmla="*/ 76 w 78"/>
                  <a:gd name="T5" fmla="*/ 137 h 173"/>
                  <a:gd name="T6" fmla="*/ 78 w 78"/>
                  <a:gd name="T7" fmla="*/ 134 h 173"/>
                  <a:gd name="T8" fmla="*/ 69 w 78"/>
                  <a:gd name="T9" fmla="*/ 105 h 173"/>
                  <a:gd name="T10" fmla="*/ 45 w 78"/>
                  <a:gd name="T11" fmla="*/ 57 h 173"/>
                  <a:gd name="T12" fmla="*/ 7 w 78"/>
                  <a:gd name="T13" fmla="*/ 8 h 173"/>
                  <a:gd name="T14" fmla="*/ 0 w 78"/>
                  <a:gd name="T15" fmla="*/ 0 h 173"/>
                  <a:gd name="T16" fmla="*/ 7 w 78"/>
                  <a:gd name="T17" fmla="*/ 16 h 173"/>
                  <a:gd name="T18" fmla="*/ 32 w 78"/>
                  <a:gd name="T19" fmla="*/ 97 h 173"/>
                  <a:gd name="T20" fmla="*/ 43 w 78"/>
                  <a:gd name="T21" fmla="*/ 153 h 173"/>
                  <a:gd name="T22" fmla="*/ 42 w 78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173">
                    <a:moveTo>
                      <a:pt x="42" y="173"/>
                    </a:moveTo>
                    <a:lnTo>
                      <a:pt x="59" y="163"/>
                    </a:lnTo>
                    <a:lnTo>
                      <a:pt x="76" y="137"/>
                    </a:lnTo>
                    <a:lnTo>
                      <a:pt x="78" y="134"/>
                    </a:lnTo>
                    <a:lnTo>
                      <a:pt x="69" y="105"/>
                    </a:lnTo>
                    <a:lnTo>
                      <a:pt x="45" y="57"/>
                    </a:lnTo>
                    <a:lnTo>
                      <a:pt x="7" y="8"/>
                    </a:lnTo>
                    <a:lnTo>
                      <a:pt x="0" y="0"/>
                    </a:lnTo>
                    <a:lnTo>
                      <a:pt x="7" y="16"/>
                    </a:lnTo>
                    <a:lnTo>
                      <a:pt x="32" y="97"/>
                    </a:lnTo>
                    <a:lnTo>
                      <a:pt x="43" y="153"/>
                    </a:lnTo>
                    <a:lnTo>
                      <a:pt x="42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3" name="Freeform 12"/>
              <p:cNvSpPr>
                <a:spLocks/>
              </p:cNvSpPr>
              <p:nvPr/>
            </p:nvSpPr>
            <p:spPr bwMode="auto">
              <a:xfrm>
                <a:off x="2185" y="2142"/>
                <a:ext cx="24" cy="58"/>
              </a:xfrm>
              <a:custGeom>
                <a:avLst/>
                <a:gdLst>
                  <a:gd name="T0" fmla="*/ 35 w 72"/>
                  <a:gd name="T1" fmla="*/ 174 h 174"/>
                  <a:gd name="T2" fmla="*/ 19 w 72"/>
                  <a:gd name="T3" fmla="*/ 164 h 174"/>
                  <a:gd name="T4" fmla="*/ 2 w 72"/>
                  <a:gd name="T5" fmla="*/ 141 h 174"/>
                  <a:gd name="T6" fmla="*/ 0 w 72"/>
                  <a:gd name="T7" fmla="*/ 138 h 174"/>
                  <a:gd name="T8" fmla="*/ 7 w 72"/>
                  <a:gd name="T9" fmla="*/ 109 h 174"/>
                  <a:gd name="T10" fmla="*/ 30 w 72"/>
                  <a:gd name="T11" fmla="*/ 59 h 174"/>
                  <a:gd name="T12" fmla="*/ 65 w 72"/>
                  <a:gd name="T13" fmla="*/ 7 h 174"/>
                  <a:gd name="T14" fmla="*/ 72 w 72"/>
                  <a:gd name="T15" fmla="*/ 0 h 174"/>
                  <a:gd name="T16" fmla="*/ 66 w 72"/>
                  <a:gd name="T17" fmla="*/ 15 h 174"/>
                  <a:gd name="T18" fmla="*/ 43 w 72"/>
                  <a:gd name="T19" fmla="*/ 97 h 174"/>
                  <a:gd name="T20" fmla="*/ 35 w 72"/>
                  <a:gd name="T21" fmla="*/ 154 h 174"/>
                  <a:gd name="T22" fmla="*/ 35 w 72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74">
                    <a:moveTo>
                      <a:pt x="35" y="174"/>
                    </a:moveTo>
                    <a:lnTo>
                      <a:pt x="19" y="164"/>
                    </a:lnTo>
                    <a:lnTo>
                      <a:pt x="2" y="141"/>
                    </a:lnTo>
                    <a:lnTo>
                      <a:pt x="0" y="138"/>
                    </a:lnTo>
                    <a:lnTo>
                      <a:pt x="7" y="109"/>
                    </a:lnTo>
                    <a:lnTo>
                      <a:pt x="30" y="59"/>
                    </a:lnTo>
                    <a:lnTo>
                      <a:pt x="65" y="7"/>
                    </a:lnTo>
                    <a:lnTo>
                      <a:pt x="72" y="0"/>
                    </a:lnTo>
                    <a:lnTo>
                      <a:pt x="66" y="15"/>
                    </a:lnTo>
                    <a:lnTo>
                      <a:pt x="43" y="97"/>
                    </a:lnTo>
                    <a:lnTo>
                      <a:pt x="35" y="154"/>
                    </a:lnTo>
                    <a:lnTo>
                      <a:pt x="35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4" name="Freeform 13"/>
              <p:cNvSpPr>
                <a:spLocks/>
              </p:cNvSpPr>
              <p:nvPr/>
            </p:nvSpPr>
            <p:spPr bwMode="auto">
              <a:xfrm>
                <a:off x="2179" y="2096"/>
                <a:ext cx="159" cy="106"/>
              </a:xfrm>
              <a:custGeom>
                <a:avLst/>
                <a:gdLst>
                  <a:gd name="T0" fmla="*/ 138 w 475"/>
                  <a:gd name="T1" fmla="*/ 318 h 318"/>
                  <a:gd name="T2" fmla="*/ 347 w 475"/>
                  <a:gd name="T3" fmla="*/ 317 h 318"/>
                  <a:gd name="T4" fmla="*/ 366 w 475"/>
                  <a:gd name="T5" fmla="*/ 317 h 318"/>
                  <a:gd name="T6" fmla="*/ 405 w 475"/>
                  <a:gd name="T7" fmla="*/ 308 h 318"/>
                  <a:gd name="T8" fmla="*/ 437 w 475"/>
                  <a:gd name="T9" fmla="*/ 291 h 318"/>
                  <a:gd name="T10" fmla="*/ 462 w 475"/>
                  <a:gd name="T11" fmla="*/ 262 h 318"/>
                  <a:gd name="T12" fmla="*/ 471 w 475"/>
                  <a:gd name="T13" fmla="*/ 242 h 318"/>
                  <a:gd name="T14" fmla="*/ 475 w 475"/>
                  <a:gd name="T15" fmla="*/ 220 h 318"/>
                  <a:gd name="T16" fmla="*/ 473 w 475"/>
                  <a:gd name="T17" fmla="*/ 165 h 318"/>
                  <a:gd name="T18" fmla="*/ 447 w 475"/>
                  <a:gd name="T19" fmla="*/ 102 h 318"/>
                  <a:gd name="T20" fmla="*/ 392 w 475"/>
                  <a:gd name="T21" fmla="*/ 37 h 318"/>
                  <a:gd name="T22" fmla="*/ 352 w 475"/>
                  <a:gd name="T23" fmla="*/ 6 h 318"/>
                  <a:gd name="T24" fmla="*/ 121 w 475"/>
                  <a:gd name="T25" fmla="*/ 0 h 318"/>
                  <a:gd name="T26" fmla="*/ 81 w 475"/>
                  <a:gd name="T27" fmla="*/ 30 h 318"/>
                  <a:gd name="T28" fmla="*/ 26 w 475"/>
                  <a:gd name="T29" fmla="*/ 93 h 318"/>
                  <a:gd name="T30" fmla="*/ 0 w 475"/>
                  <a:gd name="T31" fmla="*/ 158 h 318"/>
                  <a:gd name="T32" fmla="*/ 0 w 475"/>
                  <a:gd name="T33" fmla="*/ 219 h 318"/>
                  <a:gd name="T34" fmla="*/ 8 w 475"/>
                  <a:gd name="T35" fmla="*/ 245 h 318"/>
                  <a:gd name="T36" fmla="*/ 20 w 475"/>
                  <a:gd name="T37" fmla="*/ 268 h 318"/>
                  <a:gd name="T38" fmla="*/ 46 w 475"/>
                  <a:gd name="T39" fmla="*/ 296 h 318"/>
                  <a:gd name="T40" fmla="*/ 78 w 475"/>
                  <a:gd name="T41" fmla="*/ 312 h 318"/>
                  <a:gd name="T42" fmla="*/ 115 w 475"/>
                  <a:gd name="T43" fmla="*/ 317 h 318"/>
                  <a:gd name="T44" fmla="*/ 138 w 475"/>
                  <a:gd name="T4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8">
                    <a:moveTo>
                      <a:pt x="138" y="318"/>
                    </a:moveTo>
                    <a:lnTo>
                      <a:pt x="347" y="317"/>
                    </a:lnTo>
                    <a:lnTo>
                      <a:pt x="366" y="317"/>
                    </a:lnTo>
                    <a:lnTo>
                      <a:pt x="405" y="308"/>
                    </a:lnTo>
                    <a:lnTo>
                      <a:pt x="437" y="291"/>
                    </a:lnTo>
                    <a:lnTo>
                      <a:pt x="462" y="262"/>
                    </a:lnTo>
                    <a:lnTo>
                      <a:pt x="471" y="242"/>
                    </a:lnTo>
                    <a:lnTo>
                      <a:pt x="475" y="220"/>
                    </a:lnTo>
                    <a:lnTo>
                      <a:pt x="473" y="165"/>
                    </a:lnTo>
                    <a:lnTo>
                      <a:pt x="447" y="102"/>
                    </a:lnTo>
                    <a:lnTo>
                      <a:pt x="392" y="37"/>
                    </a:lnTo>
                    <a:lnTo>
                      <a:pt x="352" y="6"/>
                    </a:lnTo>
                    <a:lnTo>
                      <a:pt x="121" y="0"/>
                    </a:lnTo>
                    <a:lnTo>
                      <a:pt x="81" y="30"/>
                    </a:lnTo>
                    <a:lnTo>
                      <a:pt x="26" y="93"/>
                    </a:lnTo>
                    <a:lnTo>
                      <a:pt x="0" y="158"/>
                    </a:lnTo>
                    <a:lnTo>
                      <a:pt x="0" y="219"/>
                    </a:lnTo>
                    <a:lnTo>
                      <a:pt x="8" y="245"/>
                    </a:lnTo>
                    <a:lnTo>
                      <a:pt x="20" y="268"/>
                    </a:lnTo>
                    <a:lnTo>
                      <a:pt x="46" y="296"/>
                    </a:lnTo>
                    <a:lnTo>
                      <a:pt x="78" y="312"/>
                    </a:lnTo>
                    <a:lnTo>
                      <a:pt x="115" y="317"/>
                    </a:lnTo>
                    <a:lnTo>
                      <a:pt x="138" y="318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5" name="Freeform 14"/>
              <p:cNvSpPr>
                <a:spLocks/>
              </p:cNvSpPr>
              <p:nvPr/>
            </p:nvSpPr>
            <p:spPr bwMode="auto">
              <a:xfrm>
                <a:off x="2203" y="2025"/>
                <a:ext cx="111" cy="114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5 h 340"/>
                  <a:gd name="T4" fmla="*/ 305 w 333"/>
                  <a:gd name="T5" fmla="*/ 265 h 340"/>
                  <a:gd name="T6" fmla="*/ 261 w 333"/>
                  <a:gd name="T7" fmla="*/ 311 h 340"/>
                  <a:gd name="T8" fmla="*/ 200 w 333"/>
                  <a:gd name="T9" fmla="*/ 337 h 340"/>
                  <a:gd name="T10" fmla="*/ 167 w 333"/>
                  <a:gd name="T11" fmla="*/ 340 h 340"/>
                  <a:gd name="T12" fmla="*/ 132 w 333"/>
                  <a:gd name="T13" fmla="*/ 337 h 340"/>
                  <a:gd name="T14" fmla="*/ 73 w 333"/>
                  <a:gd name="T15" fmla="*/ 311 h 340"/>
                  <a:gd name="T16" fmla="*/ 27 w 333"/>
                  <a:gd name="T17" fmla="*/ 265 h 340"/>
                  <a:gd name="T18" fmla="*/ 3 w 333"/>
                  <a:gd name="T19" fmla="*/ 205 h 340"/>
                  <a:gd name="T20" fmla="*/ 0 w 333"/>
                  <a:gd name="T21" fmla="*/ 170 h 340"/>
                  <a:gd name="T22" fmla="*/ 3 w 333"/>
                  <a:gd name="T23" fmla="*/ 135 h 340"/>
                  <a:gd name="T24" fmla="*/ 27 w 333"/>
                  <a:gd name="T25" fmla="*/ 73 h 340"/>
                  <a:gd name="T26" fmla="*/ 73 w 333"/>
                  <a:gd name="T27" fmla="*/ 27 h 340"/>
                  <a:gd name="T28" fmla="*/ 132 w 333"/>
                  <a:gd name="T29" fmla="*/ 1 h 340"/>
                  <a:gd name="T30" fmla="*/ 167 w 333"/>
                  <a:gd name="T31" fmla="*/ 0 h 340"/>
                  <a:gd name="T32" fmla="*/ 200 w 333"/>
                  <a:gd name="T33" fmla="*/ 1 h 340"/>
                  <a:gd name="T34" fmla="*/ 261 w 333"/>
                  <a:gd name="T35" fmla="*/ 27 h 340"/>
                  <a:gd name="T36" fmla="*/ 305 w 333"/>
                  <a:gd name="T37" fmla="*/ 73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5"/>
                    </a:lnTo>
                    <a:lnTo>
                      <a:pt x="305" y="265"/>
                    </a:lnTo>
                    <a:lnTo>
                      <a:pt x="261" y="311"/>
                    </a:lnTo>
                    <a:lnTo>
                      <a:pt x="200" y="337"/>
                    </a:lnTo>
                    <a:lnTo>
                      <a:pt x="167" y="340"/>
                    </a:lnTo>
                    <a:lnTo>
                      <a:pt x="132" y="337"/>
                    </a:lnTo>
                    <a:lnTo>
                      <a:pt x="73" y="311"/>
                    </a:lnTo>
                    <a:lnTo>
                      <a:pt x="27" y="265"/>
                    </a:lnTo>
                    <a:lnTo>
                      <a:pt x="3" y="205"/>
                    </a:lnTo>
                    <a:lnTo>
                      <a:pt x="0" y="170"/>
                    </a:lnTo>
                    <a:lnTo>
                      <a:pt x="3" y="135"/>
                    </a:lnTo>
                    <a:lnTo>
                      <a:pt x="27" y="73"/>
                    </a:lnTo>
                    <a:lnTo>
                      <a:pt x="73" y="27"/>
                    </a:lnTo>
                    <a:lnTo>
                      <a:pt x="132" y="1"/>
                    </a:lnTo>
                    <a:lnTo>
                      <a:pt x="167" y="0"/>
                    </a:lnTo>
                    <a:lnTo>
                      <a:pt x="200" y="1"/>
                    </a:lnTo>
                    <a:lnTo>
                      <a:pt x="261" y="27"/>
                    </a:lnTo>
                    <a:lnTo>
                      <a:pt x="305" y="73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6" name="Freeform 15"/>
              <p:cNvSpPr>
                <a:spLocks/>
              </p:cNvSpPr>
              <p:nvPr/>
            </p:nvSpPr>
            <p:spPr bwMode="auto">
              <a:xfrm>
                <a:off x="2204" y="2002"/>
                <a:ext cx="111" cy="114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4 h 340"/>
                  <a:gd name="T4" fmla="*/ 305 w 333"/>
                  <a:gd name="T5" fmla="*/ 265 h 340"/>
                  <a:gd name="T6" fmla="*/ 261 w 333"/>
                  <a:gd name="T7" fmla="*/ 311 h 340"/>
                  <a:gd name="T8" fmla="*/ 200 w 333"/>
                  <a:gd name="T9" fmla="*/ 337 h 340"/>
                  <a:gd name="T10" fmla="*/ 166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1 w 333"/>
                  <a:gd name="T19" fmla="*/ 204 h 340"/>
                  <a:gd name="T20" fmla="*/ 0 w 333"/>
                  <a:gd name="T21" fmla="*/ 170 h 340"/>
                  <a:gd name="T22" fmla="*/ 1 w 333"/>
                  <a:gd name="T23" fmla="*/ 135 h 340"/>
                  <a:gd name="T24" fmla="*/ 27 w 333"/>
                  <a:gd name="T25" fmla="*/ 75 h 340"/>
                  <a:gd name="T26" fmla="*/ 72 w 333"/>
                  <a:gd name="T27" fmla="*/ 29 h 340"/>
                  <a:gd name="T28" fmla="*/ 132 w 333"/>
                  <a:gd name="T29" fmla="*/ 3 h 340"/>
                  <a:gd name="T30" fmla="*/ 166 w 333"/>
                  <a:gd name="T31" fmla="*/ 0 h 340"/>
                  <a:gd name="T32" fmla="*/ 200 w 333"/>
                  <a:gd name="T33" fmla="*/ 3 h 340"/>
                  <a:gd name="T34" fmla="*/ 261 w 333"/>
                  <a:gd name="T35" fmla="*/ 29 h 340"/>
                  <a:gd name="T36" fmla="*/ 305 w 333"/>
                  <a:gd name="T37" fmla="*/ 75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4"/>
                    </a:lnTo>
                    <a:lnTo>
                      <a:pt x="305" y="265"/>
                    </a:lnTo>
                    <a:lnTo>
                      <a:pt x="261" y="311"/>
                    </a:lnTo>
                    <a:lnTo>
                      <a:pt x="200" y="337"/>
                    </a:lnTo>
                    <a:lnTo>
                      <a:pt x="166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1" y="204"/>
                    </a:lnTo>
                    <a:lnTo>
                      <a:pt x="0" y="170"/>
                    </a:lnTo>
                    <a:lnTo>
                      <a:pt x="1" y="135"/>
                    </a:lnTo>
                    <a:lnTo>
                      <a:pt x="27" y="75"/>
                    </a:lnTo>
                    <a:lnTo>
                      <a:pt x="72" y="29"/>
                    </a:lnTo>
                    <a:lnTo>
                      <a:pt x="132" y="3"/>
                    </a:lnTo>
                    <a:lnTo>
                      <a:pt x="166" y="0"/>
                    </a:lnTo>
                    <a:lnTo>
                      <a:pt x="200" y="3"/>
                    </a:lnTo>
                    <a:lnTo>
                      <a:pt x="261" y="29"/>
                    </a:lnTo>
                    <a:lnTo>
                      <a:pt x="305" y="75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7" name="Freeform 16"/>
              <p:cNvSpPr>
                <a:spLocks/>
              </p:cNvSpPr>
              <p:nvPr/>
            </p:nvSpPr>
            <p:spPr bwMode="auto">
              <a:xfrm>
                <a:off x="2209" y="2008"/>
                <a:ext cx="101" cy="102"/>
              </a:xfrm>
              <a:custGeom>
                <a:avLst/>
                <a:gdLst>
                  <a:gd name="T0" fmla="*/ 304 w 304"/>
                  <a:gd name="T1" fmla="*/ 154 h 308"/>
                  <a:gd name="T2" fmla="*/ 301 w 304"/>
                  <a:gd name="T3" fmla="*/ 186 h 308"/>
                  <a:gd name="T4" fmla="*/ 278 w 304"/>
                  <a:gd name="T5" fmla="*/ 240 h 308"/>
                  <a:gd name="T6" fmla="*/ 238 w 304"/>
                  <a:gd name="T7" fmla="*/ 282 h 308"/>
                  <a:gd name="T8" fmla="*/ 183 w 304"/>
                  <a:gd name="T9" fmla="*/ 307 h 308"/>
                  <a:gd name="T10" fmla="*/ 152 w 304"/>
                  <a:gd name="T11" fmla="*/ 308 h 308"/>
                  <a:gd name="T12" fmla="*/ 121 w 304"/>
                  <a:gd name="T13" fmla="*/ 307 h 308"/>
                  <a:gd name="T14" fmla="*/ 66 w 304"/>
                  <a:gd name="T15" fmla="*/ 282 h 308"/>
                  <a:gd name="T16" fmla="*/ 26 w 304"/>
                  <a:gd name="T17" fmla="*/ 240 h 308"/>
                  <a:gd name="T18" fmla="*/ 3 w 304"/>
                  <a:gd name="T19" fmla="*/ 186 h 308"/>
                  <a:gd name="T20" fmla="*/ 0 w 304"/>
                  <a:gd name="T21" fmla="*/ 154 h 308"/>
                  <a:gd name="T22" fmla="*/ 3 w 304"/>
                  <a:gd name="T23" fmla="*/ 122 h 308"/>
                  <a:gd name="T24" fmla="*/ 26 w 304"/>
                  <a:gd name="T25" fmla="*/ 67 h 308"/>
                  <a:gd name="T26" fmla="*/ 66 w 304"/>
                  <a:gd name="T27" fmla="*/ 26 h 308"/>
                  <a:gd name="T28" fmla="*/ 121 w 304"/>
                  <a:gd name="T29" fmla="*/ 1 h 308"/>
                  <a:gd name="T30" fmla="*/ 152 w 304"/>
                  <a:gd name="T31" fmla="*/ 0 h 308"/>
                  <a:gd name="T32" fmla="*/ 183 w 304"/>
                  <a:gd name="T33" fmla="*/ 1 h 308"/>
                  <a:gd name="T34" fmla="*/ 238 w 304"/>
                  <a:gd name="T35" fmla="*/ 26 h 308"/>
                  <a:gd name="T36" fmla="*/ 278 w 304"/>
                  <a:gd name="T37" fmla="*/ 67 h 308"/>
                  <a:gd name="T38" fmla="*/ 301 w 304"/>
                  <a:gd name="T39" fmla="*/ 122 h 308"/>
                  <a:gd name="T40" fmla="*/ 304 w 304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4" h="308">
                    <a:moveTo>
                      <a:pt x="304" y="154"/>
                    </a:moveTo>
                    <a:lnTo>
                      <a:pt x="301" y="186"/>
                    </a:lnTo>
                    <a:lnTo>
                      <a:pt x="278" y="240"/>
                    </a:lnTo>
                    <a:lnTo>
                      <a:pt x="238" y="282"/>
                    </a:lnTo>
                    <a:lnTo>
                      <a:pt x="183" y="307"/>
                    </a:lnTo>
                    <a:lnTo>
                      <a:pt x="152" y="308"/>
                    </a:lnTo>
                    <a:lnTo>
                      <a:pt x="121" y="307"/>
                    </a:lnTo>
                    <a:lnTo>
                      <a:pt x="66" y="282"/>
                    </a:lnTo>
                    <a:lnTo>
                      <a:pt x="26" y="240"/>
                    </a:lnTo>
                    <a:lnTo>
                      <a:pt x="3" y="186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26" y="67"/>
                    </a:lnTo>
                    <a:lnTo>
                      <a:pt x="66" y="26"/>
                    </a:lnTo>
                    <a:lnTo>
                      <a:pt x="121" y="1"/>
                    </a:lnTo>
                    <a:lnTo>
                      <a:pt x="152" y="0"/>
                    </a:lnTo>
                    <a:lnTo>
                      <a:pt x="183" y="1"/>
                    </a:lnTo>
                    <a:lnTo>
                      <a:pt x="238" y="26"/>
                    </a:lnTo>
                    <a:lnTo>
                      <a:pt x="278" y="67"/>
                    </a:lnTo>
                    <a:lnTo>
                      <a:pt x="301" y="122"/>
                    </a:lnTo>
                    <a:lnTo>
                      <a:pt x="304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8" name="Freeform 17"/>
              <p:cNvSpPr>
                <a:spLocks/>
              </p:cNvSpPr>
              <p:nvPr/>
            </p:nvSpPr>
            <p:spPr bwMode="auto">
              <a:xfrm>
                <a:off x="1828" y="2107"/>
                <a:ext cx="51" cy="56"/>
              </a:xfrm>
              <a:custGeom>
                <a:avLst/>
                <a:gdLst>
                  <a:gd name="T0" fmla="*/ 0 w 154"/>
                  <a:gd name="T1" fmla="*/ 0 h 168"/>
                  <a:gd name="T2" fmla="*/ 33 w 154"/>
                  <a:gd name="T3" fmla="*/ 0 h 168"/>
                  <a:gd name="T4" fmla="*/ 76 w 154"/>
                  <a:gd name="T5" fmla="*/ 115 h 168"/>
                  <a:gd name="T6" fmla="*/ 119 w 154"/>
                  <a:gd name="T7" fmla="*/ 0 h 168"/>
                  <a:gd name="T8" fmla="*/ 154 w 154"/>
                  <a:gd name="T9" fmla="*/ 0 h 168"/>
                  <a:gd name="T10" fmla="*/ 154 w 154"/>
                  <a:gd name="T11" fmla="*/ 168 h 168"/>
                  <a:gd name="T12" fmla="*/ 131 w 154"/>
                  <a:gd name="T13" fmla="*/ 168 h 168"/>
                  <a:gd name="T14" fmla="*/ 131 w 154"/>
                  <a:gd name="T15" fmla="*/ 20 h 168"/>
                  <a:gd name="T16" fmla="*/ 88 w 154"/>
                  <a:gd name="T17" fmla="*/ 135 h 168"/>
                  <a:gd name="T18" fmla="*/ 65 w 154"/>
                  <a:gd name="T19" fmla="*/ 135 h 168"/>
                  <a:gd name="T20" fmla="*/ 21 w 154"/>
                  <a:gd name="T21" fmla="*/ 20 h 168"/>
                  <a:gd name="T22" fmla="*/ 21 w 154"/>
                  <a:gd name="T23" fmla="*/ 168 h 168"/>
                  <a:gd name="T24" fmla="*/ 0 w 154"/>
                  <a:gd name="T25" fmla="*/ 168 h 168"/>
                  <a:gd name="T26" fmla="*/ 0 w 154"/>
                  <a:gd name="T2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4" h="168">
                    <a:moveTo>
                      <a:pt x="0" y="0"/>
                    </a:moveTo>
                    <a:lnTo>
                      <a:pt x="33" y="0"/>
                    </a:lnTo>
                    <a:lnTo>
                      <a:pt x="76" y="115"/>
                    </a:lnTo>
                    <a:lnTo>
                      <a:pt x="119" y="0"/>
                    </a:lnTo>
                    <a:lnTo>
                      <a:pt x="154" y="0"/>
                    </a:lnTo>
                    <a:lnTo>
                      <a:pt x="154" y="168"/>
                    </a:lnTo>
                    <a:lnTo>
                      <a:pt x="131" y="168"/>
                    </a:lnTo>
                    <a:lnTo>
                      <a:pt x="131" y="20"/>
                    </a:lnTo>
                    <a:lnTo>
                      <a:pt x="88" y="135"/>
                    </a:lnTo>
                    <a:lnTo>
                      <a:pt x="65" y="135"/>
                    </a:lnTo>
                    <a:lnTo>
                      <a:pt x="21" y="20"/>
                    </a:lnTo>
                    <a:lnTo>
                      <a:pt x="21" y="168"/>
                    </a:lnTo>
                    <a:lnTo>
                      <a:pt x="0" y="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9" name="Freeform 18"/>
              <p:cNvSpPr>
                <a:spLocks noEditPoints="1"/>
              </p:cNvSpPr>
              <p:nvPr/>
            </p:nvSpPr>
            <p:spPr bwMode="auto">
              <a:xfrm>
                <a:off x="1891" y="2120"/>
                <a:ext cx="38" cy="44"/>
              </a:xfrm>
              <a:custGeom>
                <a:avLst/>
                <a:gdLst>
                  <a:gd name="T0" fmla="*/ 57 w 115"/>
                  <a:gd name="T1" fmla="*/ 17 h 132"/>
                  <a:gd name="T2" fmla="*/ 50 w 115"/>
                  <a:gd name="T3" fmla="*/ 18 h 132"/>
                  <a:gd name="T4" fmla="*/ 37 w 115"/>
                  <a:gd name="T5" fmla="*/ 24 h 132"/>
                  <a:gd name="T6" fmla="*/ 31 w 115"/>
                  <a:gd name="T7" fmla="*/ 30 h 132"/>
                  <a:gd name="T8" fmla="*/ 23 w 115"/>
                  <a:gd name="T9" fmla="*/ 46 h 132"/>
                  <a:gd name="T10" fmla="*/ 21 w 115"/>
                  <a:gd name="T11" fmla="*/ 66 h 132"/>
                  <a:gd name="T12" fmla="*/ 23 w 115"/>
                  <a:gd name="T13" fmla="*/ 88 h 132"/>
                  <a:gd name="T14" fmla="*/ 31 w 115"/>
                  <a:gd name="T15" fmla="*/ 102 h 132"/>
                  <a:gd name="T16" fmla="*/ 37 w 115"/>
                  <a:gd name="T17" fmla="*/ 108 h 132"/>
                  <a:gd name="T18" fmla="*/ 50 w 115"/>
                  <a:gd name="T19" fmla="*/ 114 h 132"/>
                  <a:gd name="T20" fmla="*/ 57 w 115"/>
                  <a:gd name="T21" fmla="*/ 115 h 132"/>
                  <a:gd name="T22" fmla="*/ 66 w 115"/>
                  <a:gd name="T23" fmla="*/ 114 h 132"/>
                  <a:gd name="T24" fmla="*/ 79 w 115"/>
                  <a:gd name="T25" fmla="*/ 108 h 132"/>
                  <a:gd name="T26" fmla="*/ 85 w 115"/>
                  <a:gd name="T27" fmla="*/ 102 h 132"/>
                  <a:gd name="T28" fmla="*/ 92 w 115"/>
                  <a:gd name="T29" fmla="*/ 88 h 132"/>
                  <a:gd name="T30" fmla="*/ 93 w 115"/>
                  <a:gd name="T31" fmla="*/ 66 h 132"/>
                  <a:gd name="T32" fmla="*/ 92 w 115"/>
                  <a:gd name="T33" fmla="*/ 46 h 132"/>
                  <a:gd name="T34" fmla="*/ 85 w 115"/>
                  <a:gd name="T35" fmla="*/ 31 h 132"/>
                  <a:gd name="T36" fmla="*/ 79 w 115"/>
                  <a:gd name="T37" fmla="*/ 24 h 132"/>
                  <a:gd name="T38" fmla="*/ 66 w 115"/>
                  <a:gd name="T39" fmla="*/ 18 h 132"/>
                  <a:gd name="T40" fmla="*/ 57 w 115"/>
                  <a:gd name="T41" fmla="*/ 17 h 132"/>
                  <a:gd name="T42" fmla="*/ 57 w 115"/>
                  <a:gd name="T43" fmla="*/ 0 h 132"/>
                  <a:gd name="T44" fmla="*/ 70 w 115"/>
                  <a:gd name="T45" fmla="*/ 1 h 132"/>
                  <a:gd name="T46" fmla="*/ 92 w 115"/>
                  <a:gd name="T47" fmla="*/ 10 h 132"/>
                  <a:gd name="T48" fmla="*/ 100 w 115"/>
                  <a:gd name="T49" fmla="*/ 17 h 132"/>
                  <a:gd name="T50" fmla="*/ 108 w 115"/>
                  <a:gd name="T51" fmla="*/ 27 h 132"/>
                  <a:gd name="T52" fmla="*/ 115 w 115"/>
                  <a:gd name="T53" fmla="*/ 52 h 132"/>
                  <a:gd name="T54" fmla="*/ 115 w 115"/>
                  <a:gd name="T55" fmla="*/ 66 h 132"/>
                  <a:gd name="T56" fmla="*/ 115 w 115"/>
                  <a:gd name="T57" fmla="*/ 80 h 132"/>
                  <a:gd name="T58" fmla="*/ 108 w 115"/>
                  <a:gd name="T59" fmla="*/ 105 h 132"/>
                  <a:gd name="T60" fmla="*/ 100 w 115"/>
                  <a:gd name="T61" fmla="*/ 115 h 132"/>
                  <a:gd name="T62" fmla="*/ 92 w 115"/>
                  <a:gd name="T63" fmla="*/ 122 h 132"/>
                  <a:gd name="T64" fmla="*/ 70 w 115"/>
                  <a:gd name="T65" fmla="*/ 132 h 132"/>
                  <a:gd name="T66" fmla="*/ 57 w 115"/>
                  <a:gd name="T67" fmla="*/ 132 h 132"/>
                  <a:gd name="T68" fmla="*/ 44 w 115"/>
                  <a:gd name="T69" fmla="*/ 132 h 132"/>
                  <a:gd name="T70" fmla="*/ 23 w 115"/>
                  <a:gd name="T71" fmla="*/ 122 h 132"/>
                  <a:gd name="T72" fmla="*/ 15 w 115"/>
                  <a:gd name="T73" fmla="*/ 115 h 132"/>
                  <a:gd name="T74" fmla="*/ 8 w 115"/>
                  <a:gd name="T75" fmla="*/ 105 h 132"/>
                  <a:gd name="T76" fmla="*/ 1 w 115"/>
                  <a:gd name="T77" fmla="*/ 80 h 132"/>
                  <a:gd name="T78" fmla="*/ 0 w 115"/>
                  <a:gd name="T79" fmla="*/ 66 h 132"/>
                  <a:gd name="T80" fmla="*/ 1 w 115"/>
                  <a:gd name="T81" fmla="*/ 52 h 132"/>
                  <a:gd name="T82" fmla="*/ 8 w 115"/>
                  <a:gd name="T83" fmla="*/ 27 h 132"/>
                  <a:gd name="T84" fmla="*/ 15 w 115"/>
                  <a:gd name="T85" fmla="*/ 17 h 132"/>
                  <a:gd name="T86" fmla="*/ 23 w 115"/>
                  <a:gd name="T87" fmla="*/ 10 h 132"/>
                  <a:gd name="T88" fmla="*/ 44 w 115"/>
                  <a:gd name="T89" fmla="*/ 1 h 132"/>
                  <a:gd name="T90" fmla="*/ 57 w 115"/>
                  <a:gd name="T9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132">
                    <a:moveTo>
                      <a:pt x="57" y="17"/>
                    </a:moveTo>
                    <a:lnTo>
                      <a:pt x="50" y="18"/>
                    </a:lnTo>
                    <a:lnTo>
                      <a:pt x="37" y="24"/>
                    </a:lnTo>
                    <a:lnTo>
                      <a:pt x="31" y="30"/>
                    </a:lnTo>
                    <a:lnTo>
                      <a:pt x="23" y="46"/>
                    </a:lnTo>
                    <a:lnTo>
                      <a:pt x="21" y="66"/>
                    </a:lnTo>
                    <a:lnTo>
                      <a:pt x="23" y="88"/>
                    </a:lnTo>
                    <a:lnTo>
                      <a:pt x="31" y="102"/>
                    </a:lnTo>
                    <a:lnTo>
                      <a:pt x="37" y="108"/>
                    </a:lnTo>
                    <a:lnTo>
                      <a:pt x="50" y="114"/>
                    </a:lnTo>
                    <a:lnTo>
                      <a:pt x="57" y="115"/>
                    </a:lnTo>
                    <a:lnTo>
                      <a:pt x="66" y="114"/>
                    </a:lnTo>
                    <a:lnTo>
                      <a:pt x="79" y="108"/>
                    </a:lnTo>
                    <a:lnTo>
                      <a:pt x="85" y="102"/>
                    </a:lnTo>
                    <a:lnTo>
                      <a:pt x="92" y="88"/>
                    </a:lnTo>
                    <a:lnTo>
                      <a:pt x="93" y="66"/>
                    </a:lnTo>
                    <a:lnTo>
                      <a:pt x="92" y="46"/>
                    </a:lnTo>
                    <a:lnTo>
                      <a:pt x="85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7" y="17"/>
                    </a:lnTo>
                    <a:close/>
                    <a:moveTo>
                      <a:pt x="57" y="0"/>
                    </a:moveTo>
                    <a:lnTo>
                      <a:pt x="70" y="1"/>
                    </a:lnTo>
                    <a:lnTo>
                      <a:pt x="92" y="10"/>
                    </a:lnTo>
                    <a:lnTo>
                      <a:pt x="100" y="17"/>
                    </a:lnTo>
                    <a:lnTo>
                      <a:pt x="108" y="27"/>
                    </a:lnTo>
                    <a:lnTo>
                      <a:pt x="115" y="52"/>
                    </a:lnTo>
                    <a:lnTo>
                      <a:pt x="115" y="66"/>
                    </a:lnTo>
                    <a:lnTo>
                      <a:pt x="115" y="80"/>
                    </a:lnTo>
                    <a:lnTo>
                      <a:pt x="108" y="105"/>
                    </a:lnTo>
                    <a:lnTo>
                      <a:pt x="100" y="115"/>
                    </a:lnTo>
                    <a:lnTo>
                      <a:pt x="92" y="122"/>
                    </a:lnTo>
                    <a:lnTo>
                      <a:pt x="70" y="132"/>
                    </a:lnTo>
                    <a:lnTo>
                      <a:pt x="57" y="132"/>
                    </a:lnTo>
                    <a:lnTo>
                      <a:pt x="44" y="132"/>
                    </a:lnTo>
                    <a:lnTo>
                      <a:pt x="23" y="122"/>
                    </a:lnTo>
                    <a:lnTo>
                      <a:pt x="15" y="115"/>
                    </a:lnTo>
                    <a:lnTo>
                      <a:pt x="8" y="105"/>
                    </a:lnTo>
                    <a:lnTo>
                      <a:pt x="1" y="80"/>
                    </a:lnTo>
                    <a:lnTo>
                      <a:pt x="0" y="66"/>
                    </a:lnTo>
                    <a:lnTo>
                      <a:pt x="1" y="52"/>
                    </a:lnTo>
                    <a:lnTo>
                      <a:pt x="8" y="27"/>
                    </a:lnTo>
                    <a:lnTo>
                      <a:pt x="15" y="17"/>
                    </a:lnTo>
                    <a:lnTo>
                      <a:pt x="23" y="10"/>
                    </a:lnTo>
                    <a:lnTo>
                      <a:pt x="44" y="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0" name="Freeform 19"/>
              <p:cNvSpPr>
                <a:spLocks noEditPoints="1"/>
              </p:cNvSpPr>
              <p:nvPr/>
            </p:nvSpPr>
            <p:spPr bwMode="auto">
              <a:xfrm>
                <a:off x="1938" y="2105"/>
                <a:ext cx="37" cy="59"/>
              </a:xfrm>
              <a:custGeom>
                <a:avLst/>
                <a:gdLst>
                  <a:gd name="T0" fmla="*/ 92 w 112"/>
                  <a:gd name="T1" fmla="*/ 69 h 178"/>
                  <a:gd name="T2" fmla="*/ 92 w 112"/>
                  <a:gd name="T3" fmla="*/ 0 h 178"/>
                  <a:gd name="T4" fmla="*/ 112 w 112"/>
                  <a:gd name="T5" fmla="*/ 0 h 178"/>
                  <a:gd name="T6" fmla="*/ 112 w 112"/>
                  <a:gd name="T7" fmla="*/ 175 h 178"/>
                  <a:gd name="T8" fmla="*/ 92 w 112"/>
                  <a:gd name="T9" fmla="*/ 175 h 178"/>
                  <a:gd name="T10" fmla="*/ 92 w 112"/>
                  <a:gd name="T11" fmla="*/ 157 h 178"/>
                  <a:gd name="T12" fmla="*/ 85 w 112"/>
                  <a:gd name="T13" fmla="*/ 167 h 178"/>
                  <a:gd name="T14" fmla="*/ 75 w 112"/>
                  <a:gd name="T15" fmla="*/ 172 h 178"/>
                  <a:gd name="T16" fmla="*/ 65 w 112"/>
                  <a:gd name="T17" fmla="*/ 177 h 178"/>
                  <a:gd name="T18" fmla="*/ 52 w 112"/>
                  <a:gd name="T19" fmla="*/ 178 h 178"/>
                  <a:gd name="T20" fmla="*/ 40 w 112"/>
                  <a:gd name="T21" fmla="*/ 178 h 178"/>
                  <a:gd name="T22" fmla="*/ 21 w 112"/>
                  <a:gd name="T23" fmla="*/ 168 h 178"/>
                  <a:gd name="T24" fmla="*/ 14 w 112"/>
                  <a:gd name="T25" fmla="*/ 160 h 178"/>
                  <a:gd name="T26" fmla="*/ 7 w 112"/>
                  <a:gd name="T27" fmla="*/ 151 h 178"/>
                  <a:gd name="T28" fmla="*/ 0 w 112"/>
                  <a:gd name="T29" fmla="*/ 126 h 178"/>
                  <a:gd name="T30" fmla="*/ 0 w 112"/>
                  <a:gd name="T31" fmla="*/ 112 h 178"/>
                  <a:gd name="T32" fmla="*/ 0 w 112"/>
                  <a:gd name="T33" fmla="*/ 98 h 178"/>
                  <a:gd name="T34" fmla="*/ 7 w 112"/>
                  <a:gd name="T35" fmla="*/ 73 h 178"/>
                  <a:gd name="T36" fmla="*/ 14 w 112"/>
                  <a:gd name="T37" fmla="*/ 64 h 178"/>
                  <a:gd name="T38" fmla="*/ 21 w 112"/>
                  <a:gd name="T39" fmla="*/ 56 h 178"/>
                  <a:gd name="T40" fmla="*/ 40 w 112"/>
                  <a:gd name="T41" fmla="*/ 47 h 178"/>
                  <a:gd name="T42" fmla="*/ 52 w 112"/>
                  <a:gd name="T43" fmla="*/ 46 h 178"/>
                  <a:gd name="T44" fmla="*/ 65 w 112"/>
                  <a:gd name="T45" fmla="*/ 47 h 178"/>
                  <a:gd name="T46" fmla="*/ 75 w 112"/>
                  <a:gd name="T47" fmla="*/ 52 h 178"/>
                  <a:gd name="T48" fmla="*/ 85 w 112"/>
                  <a:gd name="T49" fmla="*/ 57 h 178"/>
                  <a:gd name="T50" fmla="*/ 92 w 112"/>
                  <a:gd name="T51" fmla="*/ 69 h 178"/>
                  <a:gd name="T52" fmla="*/ 21 w 112"/>
                  <a:gd name="T53" fmla="*/ 112 h 178"/>
                  <a:gd name="T54" fmla="*/ 23 w 112"/>
                  <a:gd name="T55" fmla="*/ 134 h 178"/>
                  <a:gd name="T56" fmla="*/ 30 w 112"/>
                  <a:gd name="T57" fmla="*/ 148 h 178"/>
                  <a:gd name="T58" fmla="*/ 36 w 112"/>
                  <a:gd name="T59" fmla="*/ 154 h 178"/>
                  <a:gd name="T60" fmla="*/ 49 w 112"/>
                  <a:gd name="T61" fmla="*/ 161 h 178"/>
                  <a:gd name="T62" fmla="*/ 56 w 112"/>
                  <a:gd name="T63" fmla="*/ 161 h 178"/>
                  <a:gd name="T64" fmla="*/ 65 w 112"/>
                  <a:gd name="T65" fmla="*/ 161 h 178"/>
                  <a:gd name="T66" fmla="*/ 78 w 112"/>
                  <a:gd name="T67" fmla="*/ 154 h 178"/>
                  <a:gd name="T68" fmla="*/ 82 w 112"/>
                  <a:gd name="T69" fmla="*/ 148 h 178"/>
                  <a:gd name="T70" fmla="*/ 91 w 112"/>
                  <a:gd name="T71" fmla="*/ 134 h 178"/>
                  <a:gd name="T72" fmla="*/ 92 w 112"/>
                  <a:gd name="T73" fmla="*/ 112 h 178"/>
                  <a:gd name="T74" fmla="*/ 91 w 112"/>
                  <a:gd name="T75" fmla="*/ 90 h 178"/>
                  <a:gd name="T76" fmla="*/ 82 w 112"/>
                  <a:gd name="T77" fmla="*/ 76 h 178"/>
                  <a:gd name="T78" fmla="*/ 78 w 112"/>
                  <a:gd name="T79" fmla="*/ 70 h 178"/>
                  <a:gd name="T80" fmla="*/ 65 w 112"/>
                  <a:gd name="T81" fmla="*/ 64 h 178"/>
                  <a:gd name="T82" fmla="*/ 56 w 112"/>
                  <a:gd name="T83" fmla="*/ 63 h 178"/>
                  <a:gd name="T84" fmla="*/ 49 w 112"/>
                  <a:gd name="T85" fmla="*/ 64 h 178"/>
                  <a:gd name="T86" fmla="*/ 36 w 112"/>
                  <a:gd name="T87" fmla="*/ 70 h 178"/>
                  <a:gd name="T88" fmla="*/ 30 w 112"/>
                  <a:gd name="T89" fmla="*/ 76 h 178"/>
                  <a:gd name="T90" fmla="*/ 23 w 112"/>
                  <a:gd name="T91" fmla="*/ 90 h 178"/>
                  <a:gd name="T92" fmla="*/ 21 w 112"/>
                  <a:gd name="T93" fmla="*/ 11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2" h="178">
                    <a:moveTo>
                      <a:pt x="92" y="69"/>
                    </a:moveTo>
                    <a:lnTo>
                      <a:pt x="92" y="0"/>
                    </a:lnTo>
                    <a:lnTo>
                      <a:pt x="112" y="0"/>
                    </a:lnTo>
                    <a:lnTo>
                      <a:pt x="112" y="175"/>
                    </a:lnTo>
                    <a:lnTo>
                      <a:pt x="92" y="175"/>
                    </a:lnTo>
                    <a:lnTo>
                      <a:pt x="92" y="157"/>
                    </a:lnTo>
                    <a:lnTo>
                      <a:pt x="85" y="167"/>
                    </a:lnTo>
                    <a:lnTo>
                      <a:pt x="75" y="172"/>
                    </a:lnTo>
                    <a:lnTo>
                      <a:pt x="65" y="177"/>
                    </a:lnTo>
                    <a:lnTo>
                      <a:pt x="52" y="178"/>
                    </a:lnTo>
                    <a:lnTo>
                      <a:pt x="40" y="178"/>
                    </a:lnTo>
                    <a:lnTo>
                      <a:pt x="21" y="168"/>
                    </a:lnTo>
                    <a:lnTo>
                      <a:pt x="14" y="160"/>
                    </a:lnTo>
                    <a:lnTo>
                      <a:pt x="7" y="151"/>
                    </a:lnTo>
                    <a:lnTo>
                      <a:pt x="0" y="126"/>
                    </a:lnTo>
                    <a:lnTo>
                      <a:pt x="0" y="112"/>
                    </a:lnTo>
                    <a:lnTo>
                      <a:pt x="0" y="98"/>
                    </a:lnTo>
                    <a:lnTo>
                      <a:pt x="7" y="73"/>
                    </a:lnTo>
                    <a:lnTo>
                      <a:pt x="14" y="64"/>
                    </a:lnTo>
                    <a:lnTo>
                      <a:pt x="21" y="56"/>
                    </a:lnTo>
                    <a:lnTo>
                      <a:pt x="40" y="47"/>
                    </a:lnTo>
                    <a:lnTo>
                      <a:pt x="52" y="46"/>
                    </a:lnTo>
                    <a:lnTo>
                      <a:pt x="65" y="47"/>
                    </a:lnTo>
                    <a:lnTo>
                      <a:pt x="75" y="52"/>
                    </a:lnTo>
                    <a:lnTo>
                      <a:pt x="85" y="57"/>
                    </a:lnTo>
                    <a:lnTo>
                      <a:pt x="92" y="69"/>
                    </a:lnTo>
                    <a:close/>
                    <a:moveTo>
                      <a:pt x="21" y="112"/>
                    </a:moveTo>
                    <a:lnTo>
                      <a:pt x="23" y="134"/>
                    </a:lnTo>
                    <a:lnTo>
                      <a:pt x="30" y="148"/>
                    </a:lnTo>
                    <a:lnTo>
                      <a:pt x="36" y="154"/>
                    </a:lnTo>
                    <a:lnTo>
                      <a:pt x="49" y="161"/>
                    </a:lnTo>
                    <a:lnTo>
                      <a:pt x="56" y="161"/>
                    </a:lnTo>
                    <a:lnTo>
                      <a:pt x="65" y="161"/>
                    </a:lnTo>
                    <a:lnTo>
                      <a:pt x="78" y="154"/>
                    </a:lnTo>
                    <a:lnTo>
                      <a:pt x="82" y="148"/>
                    </a:lnTo>
                    <a:lnTo>
                      <a:pt x="91" y="134"/>
                    </a:lnTo>
                    <a:lnTo>
                      <a:pt x="92" y="112"/>
                    </a:lnTo>
                    <a:lnTo>
                      <a:pt x="91" y="90"/>
                    </a:lnTo>
                    <a:lnTo>
                      <a:pt x="82" y="76"/>
                    </a:lnTo>
                    <a:lnTo>
                      <a:pt x="78" y="70"/>
                    </a:lnTo>
                    <a:lnTo>
                      <a:pt x="65" y="64"/>
                    </a:lnTo>
                    <a:lnTo>
                      <a:pt x="56" y="63"/>
                    </a:lnTo>
                    <a:lnTo>
                      <a:pt x="49" y="64"/>
                    </a:lnTo>
                    <a:lnTo>
                      <a:pt x="36" y="70"/>
                    </a:lnTo>
                    <a:lnTo>
                      <a:pt x="30" y="76"/>
                    </a:lnTo>
                    <a:lnTo>
                      <a:pt x="23" y="90"/>
                    </a:lnTo>
                    <a:lnTo>
                      <a:pt x="21" y="1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1" name="Freeform 20"/>
              <p:cNvSpPr>
                <a:spLocks noEditPoints="1"/>
              </p:cNvSpPr>
              <p:nvPr/>
            </p:nvSpPr>
            <p:spPr bwMode="auto">
              <a:xfrm>
                <a:off x="1987" y="2120"/>
                <a:ext cx="39" cy="44"/>
              </a:xfrm>
              <a:custGeom>
                <a:avLst/>
                <a:gdLst>
                  <a:gd name="T0" fmla="*/ 117 w 117"/>
                  <a:gd name="T1" fmla="*/ 60 h 132"/>
                  <a:gd name="T2" fmla="*/ 117 w 117"/>
                  <a:gd name="T3" fmla="*/ 70 h 132"/>
                  <a:gd name="T4" fmla="*/ 21 w 117"/>
                  <a:gd name="T5" fmla="*/ 70 h 132"/>
                  <a:gd name="T6" fmla="*/ 24 w 117"/>
                  <a:gd name="T7" fmla="*/ 90 h 132"/>
                  <a:gd name="T8" fmla="*/ 33 w 117"/>
                  <a:gd name="T9" fmla="*/ 103 h 132"/>
                  <a:gd name="T10" fmla="*/ 47 w 117"/>
                  <a:gd name="T11" fmla="*/ 114 h 132"/>
                  <a:gd name="T12" fmla="*/ 66 w 117"/>
                  <a:gd name="T13" fmla="*/ 115 h 132"/>
                  <a:gd name="T14" fmla="*/ 78 w 117"/>
                  <a:gd name="T15" fmla="*/ 115 h 132"/>
                  <a:gd name="T16" fmla="*/ 89 w 117"/>
                  <a:gd name="T17" fmla="*/ 112 h 132"/>
                  <a:gd name="T18" fmla="*/ 101 w 117"/>
                  <a:gd name="T19" fmla="*/ 108 h 132"/>
                  <a:gd name="T20" fmla="*/ 111 w 117"/>
                  <a:gd name="T21" fmla="*/ 103 h 132"/>
                  <a:gd name="T22" fmla="*/ 111 w 117"/>
                  <a:gd name="T23" fmla="*/ 122 h 132"/>
                  <a:gd name="T24" fmla="*/ 99 w 117"/>
                  <a:gd name="T25" fmla="*/ 126 h 132"/>
                  <a:gd name="T26" fmla="*/ 88 w 117"/>
                  <a:gd name="T27" fmla="*/ 129 h 132"/>
                  <a:gd name="T28" fmla="*/ 76 w 117"/>
                  <a:gd name="T29" fmla="*/ 132 h 132"/>
                  <a:gd name="T30" fmla="*/ 65 w 117"/>
                  <a:gd name="T31" fmla="*/ 132 h 132"/>
                  <a:gd name="T32" fmla="*/ 50 w 117"/>
                  <a:gd name="T33" fmla="*/ 132 h 132"/>
                  <a:gd name="T34" fmla="*/ 26 w 117"/>
                  <a:gd name="T35" fmla="*/ 122 h 132"/>
                  <a:gd name="T36" fmla="*/ 17 w 117"/>
                  <a:gd name="T37" fmla="*/ 115 h 132"/>
                  <a:gd name="T38" fmla="*/ 8 w 117"/>
                  <a:gd name="T39" fmla="*/ 105 h 132"/>
                  <a:gd name="T40" fmla="*/ 0 w 117"/>
                  <a:gd name="T41" fmla="*/ 82 h 132"/>
                  <a:gd name="T42" fmla="*/ 0 w 117"/>
                  <a:gd name="T43" fmla="*/ 67 h 132"/>
                  <a:gd name="T44" fmla="*/ 0 w 117"/>
                  <a:gd name="T45" fmla="*/ 53 h 132"/>
                  <a:gd name="T46" fmla="*/ 8 w 117"/>
                  <a:gd name="T47" fmla="*/ 27 h 132"/>
                  <a:gd name="T48" fmla="*/ 16 w 117"/>
                  <a:gd name="T49" fmla="*/ 18 h 132"/>
                  <a:gd name="T50" fmla="*/ 24 w 117"/>
                  <a:gd name="T51" fmla="*/ 10 h 132"/>
                  <a:gd name="T52" fmla="*/ 47 w 117"/>
                  <a:gd name="T53" fmla="*/ 1 h 132"/>
                  <a:gd name="T54" fmla="*/ 60 w 117"/>
                  <a:gd name="T55" fmla="*/ 0 h 132"/>
                  <a:gd name="T56" fmla="*/ 73 w 117"/>
                  <a:gd name="T57" fmla="*/ 1 h 132"/>
                  <a:gd name="T58" fmla="*/ 94 w 117"/>
                  <a:gd name="T59" fmla="*/ 8 h 132"/>
                  <a:gd name="T60" fmla="*/ 101 w 117"/>
                  <a:gd name="T61" fmla="*/ 17 h 132"/>
                  <a:gd name="T62" fmla="*/ 108 w 117"/>
                  <a:gd name="T63" fmla="*/ 26 h 132"/>
                  <a:gd name="T64" fmla="*/ 115 w 117"/>
                  <a:gd name="T65" fmla="*/ 47 h 132"/>
                  <a:gd name="T66" fmla="*/ 117 w 117"/>
                  <a:gd name="T67" fmla="*/ 60 h 132"/>
                  <a:gd name="T68" fmla="*/ 95 w 117"/>
                  <a:gd name="T69" fmla="*/ 54 h 132"/>
                  <a:gd name="T70" fmla="*/ 94 w 117"/>
                  <a:gd name="T71" fmla="*/ 39 h 132"/>
                  <a:gd name="T72" fmla="*/ 86 w 117"/>
                  <a:gd name="T73" fmla="*/ 27 h 132"/>
                  <a:gd name="T74" fmla="*/ 76 w 117"/>
                  <a:gd name="T75" fmla="*/ 20 h 132"/>
                  <a:gd name="T76" fmla="*/ 62 w 117"/>
                  <a:gd name="T77" fmla="*/ 17 h 132"/>
                  <a:gd name="T78" fmla="*/ 45 w 117"/>
                  <a:gd name="T79" fmla="*/ 18 h 132"/>
                  <a:gd name="T80" fmla="*/ 33 w 117"/>
                  <a:gd name="T81" fmla="*/ 27 h 132"/>
                  <a:gd name="T82" fmla="*/ 24 w 117"/>
                  <a:gd name="T83" fmla="*/ 39 h 132"/>
                  <a:gd name="T84" fmla="*/ 21 w 117"/>
                  <a:gd name="T85" fmla="*/ 54 h 132"/>
                  <a:gd name="T86" fmla="*/ 95 w 117"/>
                  <a:gd name="T87" fmla="*/ 5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2">
                    <a:moveTo>
                      <a:pt x="117" y="60"/>
                    </a:moveTo>
                    <a:lnTo>
                      <a:pt x="117" y="70"/>
                    </a:lnTo>
                    <a:lnTo>
                      <a:pt x="21" y="70"/>
                    </a:lnTo>
                    <a:lnTo>
                      <a:pt x="24" y="90"/>
                    </a:lnTo>
                    <a:lnTo>
                      <a:pt x="33" y="103"/>
                    </a:lnTo>
                    <a:lnTo>
                      <a:pt x="47" y="114"/>
                    </a:lnTo>
                    <a:lnTo>
                      <a:pt x="66" y="115"/>
                    </a:lnTo>
                    <a:lnTo>
                      <a:pt x="78" y="115"/>
                    </a:lnTo>
                    <a:lnTo>
                      <a:pt x="89" y="112"/>
                    </a:lnTo>
                    <a:lnTo>
                      <a:pt x="101" y="108"/>
                    </a:lnTo>
                    <a:lnTo>
                      <a:pt x="111" y="103"/>
                    </a:lnTo>
                    <a:lnTo>
                      <a:pt x="111" y="122"/>
                    </a:lnTo>
                    <a:lnTo>
                      <a:pt x="99" y="126"/>
                    </a:lnTo>
                    <a:lnTo>
                      <a:pt x="88" y="129"/>
                    </a:lnTo>
                    <a:lnTo>
                      <a:pt x="76" y="132"/>
                    </a:lnTo>
                    <a:lnTo>
                      <a:pt x="65" y="132"/>
                    </a:lnTo>
                    <a:lnTo>
                      <a:pt x="50" y="132"/>
                    </a:lnTo>
                    <a:lnTo>
                      <a:pt x="26" y="122"/>
                    </a:lnTo>
                    <a:lnTo>
                      <a:pt x="17" y="115"/>
                    </a:lnTo>
                    <a:lnTo>
                      <a:pt x="8" y="105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8" y="27"/>
                    </a:lnTo>
                    <a:lnTo>
                      <a:pt x="16" y="18"/>
                    </a:lnTo>
                    <a:lnTo>
                      <a:pt x="24" y="10"/>
                    </a:lnTo>
                    <a:lnTo>
                      <a:pt x="47" y="1"/>
                    </a:lnTo>
                    <a:lnTo>
                      <a:pt x="60" y="0"/>
                    </a:lnTo>
                    <a:lnTo>
                      <a:pt x="73" y="1"/>
                    </a:lnTo>
                    <a:lnTo>
                      <a:pt x="94" y="8"/>
                    </a:lnTo>
                    <a:lnTo>
                      <a:pt x="101" y="17"/>
                    </a:lnTo>
                    <a:lnTo>
                      <a:pt x="108" y="26"/>
                    </a:lnTo>
                    <a:lnTo>
                      <a:pt x="115" y="47"/>
                    </a:lnTo>
                    <a:lnTo>
                      <a:pt x="117" y="60"/>
                    </a:lnTo>
                    <a:close/>
                    <a:moveTo>
                      <a:pt x="95" y="54"/>
                    </a:moveTo>
                    <a:lnTo>
                      <a:pt x="94" y="39"/>
                    </a:lnTo>
                    <a:lnTo>
                      <a:pt x="86" y="27"/>
                    </a:lnTo>
                    <a:lnTo>
                      <a:pt x="76" y="20"/>
                    </a:lnTo>
                    <a:lnTo>
                      <a:pt x="62" y="17"/>
                    </a:lnTo>
                    <a:lnTo>
                      <a:pt x="45" y="18"/>
                    </a:lnTo>
                    <a:lnTo>
                      <a:pt x="33" y="27"/>
                    </a:lnTo>
                    <a:lnTo>
                      <a:pt x="24" y="39"/>
                    </a:lnTo>
                    <a:lnTo>
                      <a:pt x="21" y="54"/>
                    </a:lnTo>
                    <a:lnTo>
                      <a:pt x="95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2" name="Rectangle 21"/>
              <p:cNvSpPr>
                <a:spLocks noChangeArrowheads="1"/>
              </p:cNvSpPr>
              <p:nvPr/>
            </p:nvSpPr>
            <p:spPr bwMode="auto">
              <a:xfrm>
                <a:off x="2037" y="2105"/>
                <a:ext cx="7" cy="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3" name="Freeform 22"/>
              <p:cNvSpPr>
                <a:spLocks noEditPoints="1"/>
              </p:cNvSpPr>
              <p:nvPr/>
            </p:nvSpPr>
            <p:spPr bwMode="auto">
              <a:xfrm>
                <a:off x="2058" y="2105"/>
                <a:ext cx="7" cy="58"/>
              </a:xfrm>
              <a:custGeom>
                <a:avLst/>
                <a:gdLst>
                  <a:gd name="T0" fmla="*/ 0 w 20"/>
                  <a:gd name="T1" fmla="*/ 49 h 175"/>
                  <a:gd name="T2" fmla="*/ 20 w 20"/>
                  <a:gd name="T3" fmla="*/ 49 h 175"/>
                  <a:gd name="T4" fmla="*/ 20 w 20"/>
                  <a:gd name="T5" fmla="*/ 175 h 175"/>
                  <a:gd name="T6" fmla="*/ 0 w 20"/>
                  <a:gd name="T7" fmla="*/ 175 h 175"/>
                  <a:gd name="T8" fmla="*/ 0 w 20"/>
                  <a:gd name="T9" fmla="*/ 49 h 175"/>
                  <a:gd name="T10" fmla="*/ 0 w 20"/>
                  <a:gd name="T11" fmla="*/ 0 h 175"/>
                  <a:gd name="T12" fmla="*/ 20 w 20"/>
                  <a:gd name="T13" fmla="*/ 0 h 175"/>
                  <a:gd name="T14" fmla="*/ 20 w 20"/>
                  <a:gd name="T15" fmla="*/ 26 h 175"/>
                  <a:gd name="T16" fmla="*/ 0 w 20"/>
                  <a:gd name="T17" fmla="*/ 26 h 175"/>
                  <a:gd name="T18" fmla="*/ 0 w 20"/>
                  <a:gd name="T1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75">
                    <a:moveTo>
                      <a:pt x="0" y="49"/>
                    </a:moveTo>
                    <a:lnTo>
                      <a:pt x="20" y="49"/>
                    </a:lnTo>
                    <a:lnTo>
                      <a:pt x="20" y="175"/>
                    </a:lnTo>
                    <a:lnTo>
                      <a:pt x="0" y="175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20" y="0"/>
                    </a:lnTo>
                    <a:lnTo>
                      <a:pt x="20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4" name="Freeform 23"/>
              <p:cNvSpPr>
                <a:spLocks/>
              </p:cNvSpPr>
              <p:nvPr/>
            </p:nvSpPr>
            <p:spPr bwMode="auto">
              <a:xfrm>
                <a:off x="2079" y="2120"/>
                <a:ext cx="35" cy="43"/>
              </a:xfrm>
              <a:custGeom>
                <a:avLst/>
                <a:gdLst>
                  <a:gd name="T0" fmla="*/ 106 w 106"/>
                  <a:gd name="T1" fmla="*/ 53 h 129"/>
                  <a:gd name="T2" fmla="*/ 106 w 106"/>
                  <a:gd name="T3" fmla="*/ 129 h 129"/>
                  <a:gd name="T4" fmla="*/ 85 w 106"/>
                  <a:gd name="T5" fmla="*/ 129 h 129"/>
                  <a:gd name="T6" fmla="*/ 85 w 106"/>
                  <a:gd name="T7" fmla="*/ 53 h 129"/>
                  <a:gd name="T8" fmla="*/ 85 w 106"/>
                  <a:gd name="T9" fmla="*/ 37 h 129"/>
                  <a:gd name="T10" fmla="*/ 77 w 106"/>
                  <a:gd name="T11" fmla="*/ 27 h 129"/>
                  <a:gd name="T12" fmla="*/ 70 w 106"/>
                  <a:gd name="T13" fmla="*/ 20 h 129"/>
                  <a:gd name="T14" fmla="*/ 57 w 106"/>
                  <a:gd name="T15" fmla="*/ 18 h 129"/>
                  <a:gd name="T16" fmla="*/ 41 w 106"/>
                  <a:gd name="T17" fmla="*/ 20 h 129"/>
                  <a:gd name="T18" fmla="*/ 31 w 106"/>
                  <a:gd name="T19" fmla="*/ 29 h 129"/>
                  <a:gd name="T20" fmla="*/ 23 w 106"/>
                  <a:gd name="T21" fmla="*/ 40 h 129"/>
                  <a:gd name="T22" fmla="*/ 21 w 106"/>
                  <a:gd name="T23" fmla="*/ 57 h 129"/>
                  <a:gd name="T24" fmla="*/ 21 w 106"/>
                  <a:gd name="T25" fmla="*/ 129 h 129"/>
                  <a:gd name="T26" fmla="*/ 0 w 106"/>
                  <a:gd name="T27" fmla="*/ 129 h 129"/>
                  <a:gd name="T28" fmla="*/ 0 w 106"/>
                  <a:gd name="T29" fmla="*/ 3 h 129"/>
                  <a:gd name="T30" fmla="*/ 21 w 106"/>
                  <a:gd name="T31" fmla="*/ 3 h 129"/>
                  <a:gd name="T32" fmla="*/ 21 w 106"/>
                  <a:gd name="T33" fmla="*/ 23 h 129"/>
                  <a:gd name="T34" fmla="*/ 28 w 106"/>
                  <a:gd name="T35" fmla="*/ 13 h 129"/>
                  <a:gd name="T36" fmla="*/ 38 w 106"/>
                  <a:gd name="T37" fmla="*/ 6 h 129"/>
                  <a:gd name="T38" fmla="*/ 49 w 106"/>
                  <a:gd name="T39" fmla="*/ 1 h 129"/>
                  <a:gd name="T40" fmla="*/ 62 w 106"/>
                  <a:gd name="T41" fmla="*/ 0 h 129"/>
                  <a:gd name="T42" fmla="*/ 72 w 106"/>
                  <a:gd name="T43" fmla="*/ 1 h 129"/>
                  <a:gd name="T44" fmla="*/ 89 w 106"/>
                  <a:gd name="T45" fmla="*/ 7 h 129"/>
                  <a:gd name="T46" fmla="*/ 95 w 106"/>
                  <a:gd name="T47" fmla="*/ 14 h 129"/>
                  <a:gd name="T48" fmla="*/ 103 w 106"/>
                  <a:gd name="T49" fmla="*/ 29 h 129"/>
                  <a:gd name="T50" fmla="*/ 106 w 106"/>
                  <a:gd name="T51" fmla="*/ 53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6" h="129">
                    <a:moveTo>
                      <a:pt x="106" y="53"/>
                    </a:moveTo>
                    <a:lnTo>
                      <a:pt x="106" y="129"/>
                    </a:lnTo>
                    <a:lnTo>
                      <a:pt x="85" y="129"/>
                    </a:lnTo>
                    <a:lnTo>
                      <a:pt x="85" y="53"/>
                    </a:lnTo>
                    <a:lnTo>
                      <a:pt x="85" y="37"/>
                    </a:lnTo>
                    <a:lnTo>
                      <a:pt x="77" y="27"/>
                    </a:lnTo>
                    <a:lnTo>
                      <a:pt x="70" y="20"/>
                    </a:lnTo>
                    <a:lnTo>
                      <a:pt x="57" y="18"/>
                    </a:lnTo>
                    <a:lnTo>
                      <a:pt x="41" y="20"/>
                    </a:lnTo>
                    <a:lnTo>
                      <a:pt x="31" y="29"/>
                    </a:lnTo>
                    <a:lnTo>
                      <a:pt x="23" y="40"/>
                    </a:lnTo>
                    <a:lnTo>
                      <a:pt x="21" y="57"/>
                    </a:lnTo>
                    <a:lnTo>
                      <a:pt x="21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lnTo>
                      <a:pt x="28" y="13"/>
                    </a:lnTo>
                    <a:lnTo>
                      <a:pt x="38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2" y="1"/>
                    </a:lnTo>
                    <a:lnTo>
                      <a:pt x="89" y="7"/>
                    </a:lnTo>
                    <a:lnTo>
                      <a:pt x="95" y="14"/>
                    </a:lnTo>
                    <a:lnTo>
                      <a:pt x="103" y="29"/>
                    </a:lnTo>
                    <a:lnTo>
                      <a:pt x="106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5" name="Freeform 24"/>
              <p:cNvSpPr>
                <a:spLocks noEditPoints="1"/>
              </p:cNvSpPr>
              <p:nvPr/>
            </p:nvSpPr>
            <p:spPr bwMode="auto">
              <a:xfrm>
                <a:off x="2125" y="2120"/>
                <a:ext cx="37" cy="59"/>
              </a:xfrm>
              <a:custGeom>
                <a:avLst/>
                <a:gdLst>
                  <a:gd name="T0" fmla="*/ 92 w 112"/>
                  <a:gd name="T1" fmla="*/ 65 h 177"/>
                  <a:gd name="T2" fmla="*/ 91 w 112"/>
                  <a:gd name="T3" fmla="*/ 44 h 177"/>
                  <a:gd name="T4" fmla="*/ 84 w 112"/>
                  <a:gd name="T5" fmla="*/ 30 h 177"/>
                  <a:gd name="T6" fmla="*/ 78 w 112"/>
                  <a:gd name="T7" fmla="*/ 24 h 177"/>
                  <a:gd name="T8" fmla="*/ 65 w 112"/>
                  <a:gd name="T9" fmla="*/ 18 h 177"/>
                  <a:gd name="T10" fmla="*/ 58 w 112"/>
                  <a:gd name="T11" fmla="*/ 17 h 177"/>
                  <a:gd name="T12" fmla="*/ 42 w 112"/>
                  <a:gd name="T13" fmla="*/ 20 h 177"/>
                  <a:gd name="T14" fmla="*/ 32 w 112"/>
                  <a:gd name="T15" fmla="*/ 30 h 177"/>
                  <a:gd name="T16" fmla="*/ 23 w 112"/>
                  <a:gd name="T17" fmla="*/ 44 h 177"/>
                  <a:gd name="T18" fmla="*/ 22 w 112"/>
                  <a:gd name="T19" fmla="*/ 65 h 177"/>
                  <a:gd name="T20" fmla="*/ 23 w 112"/>
                  <a:gd name="T21" fmla="*/ 85 h 177"/>
                  <a:gd name="T22" fmla="*/ 32 w 112"/>
                  <a:gd name="T23" fmla="*/ 99 h 177"/>
                  <a:gd name="T24" fmla="*/ 42 w 112"/>
                  <a:gd name="T25" fmla="*/ 109 h 177"/>
                  <a:gd name="T26" fmla="*/ 58 w 112"/>
                  <a:gd name="T27" fmla="*/ 112 h 177"/>
                  <a:gd name="T28" fmla="*/ 65 w 112"/>
                  <a:gd name="T29" fmla="*/ 111 h 177"/>
                  <a:gd name="T30" fmla="*/ 78 w 112"/>
                  <a:gd name="T31" fmla="*/ 105 h 177"/>
                  <a:gd name="T32" fmla="*/ 84 w 112"/>
                  <a:gd name="T33" fmla="*/ 99 h 177"/>
                  <a:gd name="T34" fmla="*/ 91 w 112"/>
                  <a:gd name="T35" fmla="*/ 85 h 177"/>
                  <a:gd name="T36" fmla="*/ 92 w 112"/>
                  <a:gd name="T37" fmla="*/ 65 h 177"/>
                  <a:gd name="T38" fmla="*/ 112 w 112"/>
                  <a:gd name="T39" fmla="*/ 114 h 177"/>
                  <a:gd name="T40" fmla="*/ 112 w 112"/>
                  <a:gd name="T41" fmla="*/ 129 h 177"/>
                  <a:gd name="T42" fmla="*/ 105 w 112"/>
                  <a:gd name="T43" fmla="*/ 152 h 177"/>
                  <a:gd name="T44" fmla="*/ 99 w 112"/>
                  <a:gd name="T45" fmla="*/ 161 h 177"/>
                  <a:gd name="T46" fmla="*/ 91 w 112"/>
                  <a:gd name="T47" fmla="*/ 168 h 177"/>
                  <a:gd name="T48" fmla="*/ 69 w 112"/>
                  <a:gd name="T49" fmla="*/ 177 h 177"/>
                  <a:gd name="T50" fmla="*/ 55 w 112"/>
                  <a:gd name="T51" fmla="*/ 177 h 177"/>
                  <a:gd name="T52" fmla="*/ 45 w 112"/>
                  <a:gd name="T53" fmla="*/ 177 h 177"/>
                  <a:gd name="T54" fmla="*/ 35 w 112"/>
                  <a:gd name="T55" fmla="*/ 175 h 177"/>
                  <a:gd name="T56" fmla="*/ 24 w 112"/>
                  <a:gd name="T57" fmla="*/ 174 h 177"/>
                  <a:gd name="T58" fmla="*/ 16 w 112"/>
                  <a:gd name="T59" fmla="*/ 170 h 177"/>
                  <a:gd name="T60" fmla="*/ 16 w 112"/>
                  <a:gd name="T61" fmla="*/ 150 h 177"/>
                  <a:gd name="T62" fmla="*/ 24 w 112"/>
                  <a:gd name="T63" fmla="*/ 155 h 177"/>
                  <a:gd name="T64" fmla="*/ 33 w 112"/>
                  <a:gd name="T65" fmla="*/ 158 h 177"/>
                  <a:gd name="T66" fmla="*/ 43 w 112"/>
                  <a:gd name="T67" fmla="*/ 160 h 177"/>
                  <a:gd name="T68" fmla="*/ 52 w 112"/>
                  <a:gd name="T69" fmla="*/ 160 h 177"/>
                  <a:gd name="T70" fmla="*/ 71 w 112"/>
                  <a:gd name="T71" fmla="*/ 158 h 177"/>
                  <a:gd name="T72" fmla="*/ 82 w 112"/>
                  <a:gd name="T73" fmla="*/ 150 h 177"/>
                  <a:gd name="T74" fmla="*/ 91 w 112"/>
                  <a:gd name="T75" fmla="*/ 137 h 177"/>
                  <a:gd name="T76" fmla="*/ 92 w 112"/>
                  <a:gd name="T77" fmla="*/ 118 h 177"/>
                  <a:gd name="T78" fmla="*/ 92 w 112"/>
                  <a:gd name="T79" fmla="*/ 106 h 177"/>
                  <a:gd name="T80" fmla="*/ 85 w 112"/>
                  <a:gd name="T81" fmla="*/ 116 h 177"/>
                  <a:gd name="T82" fmla="*/ 76 w 112"/>
                  <a:gd name="T83" fmla="*/ 124 h 177"/>
                  <a:gd name="T84" fmla="*/ 65 w 112"/>
                  <a:gd name="T85" fmla="*/ 128 h 177"/>
                  <a:gd name="T86" fmla="*/ 52 w 112"/>
                  <a:gd name="T87" fmla="*/ 129 h 177"/>
                  <a:gd name="T88" fmla="*/ 40 w 112"/>
                  <a:gd name="T89" fmla="*/ 128 h 177"/>
                  <a:gd name="T90" fmla="*/ 22 w 112"/>
                  <a:gd name="T91" fmla="*/ 119 h 177"/>
                  <a:gd name="T92" fmla="*/ 14 w 112"/>
                  <a:gd name="T93" fmla="*/ 112 h 177"/>
                  <a:gd name="T94" fmla="*/ 9 w 112"/>
                  <a:gd name="T95" fmla="*/ 102 h 177"/>
                  <a:gd name="T96" fmla="*/ 1 w 112"/>
                  <a:gd name="T97" fmla="*/ 79 h 177"/>
                  <a:gd name="T98" fmla="*/ 0 w 112"/>
                  <a:gd name="T99" fmla="*/ 65 h 177"/>
                  <a:gd name="T100" fmla="*/ 1 w 112"/>
                  <a:gd name="T101" fmla="*/ 50 h 177"/>
                  <a:gd name="T102" fmla="*/ 9 w 112"/>
                  <a:gd name="T103" fmla="*/ 27 h 177"/>
                  <a:gd name="T104" fmla="*/ 14 w 112"/>
                  <a:gd name="T105" fmla="*/ 17 h 177"/>
                  <a:gd name="T106" fmla="*/ 22 w 112"/>
                  <a:gd name="T107" fmla="*/ 10 h 177"/>
                  <a:gd name="T108" fmla="*/ 40 w 112"/>
                  <a:gd name="T109" fmla="*/ 1 h 177"/>
                  <a:gd name="T110" fmla="*/ 52 w 112"/>
                  <a:gd name="T111" fmla="*/ 0 h 177"/>
                  <a:gd name="T112" fmla="*/ 65 w 112"/>
                  <a:gd name="T113" fmla="*/ 1 h 177"/>
                  <a:gd name="T114" fmla="*/ 76 w 112"/>
                  <a:gd name="T115" fmla="*/ 6 h 177"/>
                  <a:gd name="T116" fmla="*/ 85 w 112"/>
                  <a:gd name="T117" fmla="*/ 11 h 177"/>
                  <a:gd name="T118" fmla="*/ 92 w 112"/>
                  <a:gd name="T119" fmla="*/ 23 h 177"/>
                  <a:gd name="T120" fmla="*/ 92 w 112"/>
                  <a:gd name="T121" fmla="*/ 3 h 177"/>
                  <a:gd name="T122" fmla="*/ 112 w 112"/>
                  <a:gd name="T123" fmla="*/ 3 h 177"/>
                  <a:gd name="T124" fmla="*/ 112 w 112"/>
                  <a:gd name="T125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2" h="177">
                    <a:moveTo>
                      <a:pt x="92" y="65"/>
                    </a:moveTo>
                    <a:lnTo>
                      <a:pt x="91" y="44"/>
                    </a:lnTo>
                    <a:lnTo>
                      <a:pt x="84" y="30"/>
                    </a:lnTo>
                    <a:lnTo>
                      <a:pt x="78" y="24"/>
                    </a:lnTo>
                    <a:lnTo>
                      <a:pt x="65" y="18"/>
                    </a:lnTo>
                    <a:lnTo>
                      <a:pt x="58" y="17"/>
                    </a:lnTo>
                    <a:lnTo>
                      <a:pt x="42" y="20"/>
                    </a:lnTo>
                    <a:lnTo>
                      <a:pt x="32" y="30"/>
                    </a:lnTo>
                    <a:lnTo>
                      <a:pt x="23" y="44"/>
                    </a:lnTo>
                    <a:lnTo>
                      <a:pt x="22" y="65"/>
                    </a:lnTo>
                    <a:lnTo>
                      <a:pt x="23" y="85"/>
                    </a:lnTo>
                    <a:lnTo>
                      <a:pt x="32" y="99"/>
                    </a:lnTo>
                    <a:lnTo>
                      <a:pt x="42" y="109"/>
                    </a:lnTo>
                    <a:lnTo>
                      <a:pt x="58" y="112"/>
                    </a:lnTo>
                    <a:lnTo>
                      <a:pt x="65" y="111"/>
                    </a:lnTo>
                    <a:lnTo>
                      <a:pt x="78" y="105"/>
                    </a:lnTo>
                    <a:lnTo>
                      <a:pt x="84" y="99"/>
                    </a:lnTo>
                    <a:lnTo>
                      <a:pt x="91" y="85"/>
                    </a:lnTo>
                    <a:lnTo>
                      <a:pt x="92" y="65"/>
                    </a:lnTo>
                    <a:close/>
                    <a:moveTo>
                      <a:pt x="112" y="114"/>
                    </a:moveTo>
                    <a:lnTo>
                      <a:pt x="112" y="129"/>
                    </a:lnTo>
                    <a:lnTo>
                      <a:pt x="105" y="152"/>
                    </a:lnTo>
                    <a:lnTo>
                      <a:pt x="99" y="161"/>
                    </a:lnTo>
                    <a:lnTo>
                      <a:pt x="91" y="168"/>
                    </a:lnTo>
                    <a:lnTo>
                      <a:pt x="69" y="177"/>
                    </a:lnTo>
                    <a:lnTo>
                      <a:pt x="55" y="177"/>
                    </a:lnTo>
                    <a:lnTo>
                      <a:pt x="45" y="177"/>
                    </a:lnTo>
                    <a:lnTo>
                      <a:pt x="35" y="175"/>
                    </a:lnTo>
                    <a:lnTo>
                      <a:pt x="24" y="174"/>
                    </a:lnTo>
                    <a:lnTo>
                      <a:pt x="16" y="170"/>
                    </a:lnTo>
                    <a:lnTo>
                      <a:pt x="16" y="150"/>
                    </a:lnTo>
                    <a:lnTo>
                      <a:pt x="24" y="155"/>
                    </a:lnTo>
                    <a:lnTo>
                      <a:pt x="33" y="158"/>
                    </a:lnTo>
                    <a:lnTo>
                      <a:pt x="43" y="160"/>
                    </a:lnTo>
                    <a:lnTo>
                      <a:pt x="52" y="160"/>
                    </a:lnTo>
                    <a:lnTo>
                      <a:pt x="71" y="158"/>
                    </a:lnTo>
                    <a:lnTo>
                      <a:pt x="82" y="150"/>
                    </a:lnTo>
                    <a:lnTo>
                      <a:pt x="91" y="137"/>
                    </a:lnTo>
                    <a:lnTo>
                      <a:pt x="92" y="118"/>
                    </a:lnTo>
                    <a:lnTo>
                      <a:pt x="92" y="106"/>
                    </a:lnTo>
                    <a:lnTo>
                      <a:pt x="85" y="116"/>
                    </a:lnTo>
                    <a:lnTo>
                      <a:pt x="76" y="124"/>
                    </a:lnTo>
                    <a:lnTo>
                      <a:pt x="65" y="128"/>
                    </a:lnTo>
                    <a:lnTo>
                      <a:pt x="52" y="129"/>
                    </a:lnTo>
                    <a:lnTo>
                      <a:pt x="40" y="128"/>
                    </a:lnTo>
                    <a:lnTo>
                      <a:pt x="22" y="119"/>
                    </a:lnTo>
                    <a:lnTo>
                      <a:pt x="14" y="112"/>
                    </a:lnTo>
                    <a:lnTo>
                      <a:pt x="9" y="102"/>
                    </a:lnTo>
                    <a:lnTo>
                      <a:pt x="1" y="79"/>
                    </a:lnTo>
                    <a:lnTo>
                      <a:pt x="0" y="65"/>
                    </a:lnTo>
                    <a:lnTo>
                      <a:pt x="1" y="50"/>
                    </a:lnTo>
                    <a:lnTo>
                      <a:pt x="9" y="27"/>
                    </a:lnTo>
                    <a:lnTo>
                      <a:pt x="14" y="17"/>
                    </a:lnTo>
                    <a:lnTo>
                      <a:pt x="22" y="10"/>
                    </a:lnTo>
                    <a:lnTo>
                      <a:pt x="40" y="1"/>
                    </a:lnTo>
                    <a:lnTo>
                      <a:pt x="52" y="0"/>
                    </a:lnTo>
                    <a:lnTo>
                      <a:pt x="65" y="1"/>
                    </a:lnTo>
                    <a:lnTo>
                      <a:pt x="76" y="6"/>
                    </a:lnTo>
                    <a:lnTo>
                      <a:pt x="85" y="11"/>
                    </a:lnTo>
                    <a:lnTo>
                      <a:pt x="92" y="23"/>
                    </a:lnTo>
                    <a:lnTo>
                      <a:pt x="92" y="3"/>
                    </a:lnTo>
                    <a:lnTo>
                      <a:pt x="112" y="3"/>
                    </a:lnTo>
                    <a:lnTo>
                      <a:pt x="112" y="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6" name="Freeform 25"/>
              <p:cNvSpPr>
                <a:spLocks/>
              </p:cNvSpPr>
              <p:nvPr/>
            </p:nvSpPr>
            <p:spPr bwMode="auto">
              <a:xfrm>
                <a:off x="1822" y="2205"/>
                <a:ext cx="26" cy="54"/>
              </a:xfrm>
              <a:custGeom>
                <a:avLst/>
                <a:gdLst>
                  <a:gd name="T0" fmla="*/ 36 w 78"/>
                  <a:gd name="T1" fmla="*/ 0 h 162"/>
                  <a:gd name="T2" fmla="*/ 36 w 78"/>
                  <a:gd name="T3" fmla="*/ 36 h 162"/>
                  <a:gd name="T4" fmla="*/ 78 w 78"/>
                  <a:gd name="T5" fmla="*/ 36 h 162"/>
                  <a:gd name="T6" fmla="*/ 78 w 78"/>
                  <a:gd name="T7" fmla="*/ 51 h 162"/>
                  <a:gd name="T8" fmla="*/ 36 w 78"/>
                  <a:gd name="T9" fmla="*/ 51 h 162"/>
                  <a:gd name="T10" fmla="*/ 36 w 78"/>
                  <a:gd name="T11" fmla="*/ 121 h 162"/>
                  <a:gd name="T12" fmla="*/ 36 w 78"/>
                  <a:gd name="T13" fmla="*/ 134 h 162"/>
                  <a:gd name="T14" fmla="*/ 39 w 78"/>
                  <a:gd name="T15" fmla="*/ 141 h 162"/>
                  <a:gd name="T16" fmla="*/ 45 w 78"/>
                  <a:gd name="T17" fmla="*/ 144 h 162"/>
                  <a:gd name="T18" fmla="*/ 56 w 78"/>
                  <a:gd name="T19" fmla="*/ 145 h 162"/>
                  <a:gd name="T20" fmla="*/ 78 w 78"/>
                  <a:gd name="T21" fmla="*/ 145 h 162"/>
                  <a:gd name="T22" fmla="*/ 78 w 78"/>
                  <a:gd name="T23" fmla="*/ 162 h 162"/>
                  <a:gd name="T24" fmla="*/ 56 w 78"/>
                  <a:gd name="T25" fmla="*/ 162 h 162"/>
                  <a:gd name="T26" fmla="*/ 35 w 78"/>
                  <a:gd name="T27" fmla="*/ 161 h 162"/>
                  <a:gd name="T28" fmla="*/ 23 w 78"/>
                  <a:gd name="T29" fmla="*/ 154 h 162"/>
                  <a:gd name="T30" fmla="*/ 16 w 78"/>
                  <a:gd name="T31" fmla="*/ 142 h 162"/>
                  <a:gd name="T32" fmla="*/ 14 w 78"/>
                  <a:gd name="T33" fmla="*/ 121 h 162"/>
                  <a:gd name="T34" fmla="*/ 14 w 78"/>
                  <a:gd name="T35" fmla="*/ 51 h 162"/>
                  <a:gd name="T36" fmla="*/ 0 w 78"/>
                  <a:gd name="T37" fmla="*/ 51 h 162"/>
                  <a:gd name="T38" fmla="*/ 0 w 78"/>
                  <a:gd name="T39" fmla="*/ 36 h 162"/>
                  <a:gd name="T40" fmla="*/ 14 w 78"/>
                  <a:gd name="T41" fmla="*/ 36 h 162"/>
                  <a:gd name="T42" fmla="*/ 14 w 78"/>
                  <a:gd name="T43" fmla="*/ 0 h 162"/>
                  <a:gd name="T44" fmla="*/ 36 w 78"/>
                  <a:gd name="T45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62">
                    <a:moveTo>
                      <a:pt x="36" y="0"/>
                    </a:moveTo>
                    <a:lnTo>
                      <a:pt x="36" y="36"/>
                    </a:lnTo>
                    <a:lnTo>
                      <a:pt x="78" y="36"/>
                    </a:lnTo>
                    <a:lnTo>
                      <a:pt x="78" y="51"/>
                    </a:lnTo>
                    <a:lnTo>
                      <a:pt x="36" y="51"/>
                    </a:lnTo>
                    <a:lnTo>
                      <a:pt x="36" y="121"/>
                    </a:lnTo>
                    <a:lnTo>
                      <a:pt x="36" y="134"/>
                    </a:lnTo>
                    <a:lnTo>
                      <a:pt x="39" y="141"/>
                    </a:lnTo>
                    <a:lnTo>
                      <a:pt x="45" y="144"/>
                    </a:lnTo>
                    <a:lnTo>
                      <a:pt x="56" y="145"/>
                    </a:lnTo>
                    <a:lnTo>
                      <a:pt x="78" y="145"/>
                    </a:lnTo>
                    <a:lnTo>
                      <a:pt x="78" y="162"/>
                    </a:lnTo>
                    <a:lnTo>
                      <a:pt x="56" y="162"/>
                    </a:lnTo>
                    <a:lnTo>
                      <a:pt x="35" y="161"/>
                    </a:lnTo>
                    <a:lnTo>
                      <a:pt x="23" y="154"/>
                    </a:lnTo>
                    <a:lnTo>
                      <a:pt x="16" y="142"/>
                    </a:lnTo>
                    <a:lnTo>
                      <a:pt x="14" y="121"/>
                    </a:lnTo>
                    <a:lnTo>
                      <a:pt x="14" y="51"/>
                    </a:lnTo>
                    <a:lnTo>
                      <a:pt x="0" y="51"/>
                    </a:lnTo>
                    <a:lnTo>
                      <a:pt x="0" y="36"/>
                    </a:lnTo>
                    <a:lnTo>
                      <a:pt x="14" y="36"/>
                    </a:lnTo>
                    <a:lnTo>
                      <a:pt x="14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7" name="Freeform 26"/>
              <p:cNvSpPr>
                <a:spLocks noEditPoints="1"/>
              </p:cNvSpPr>
              <p:nvPr/>
            </p:nvSpPr>
            <p:spPr bwMode="auto">
              <a:xfrm>
                <a:off x="1854" y="2216"/>
                <a:ext cx="39" cy="44"/>
              </a:xfrm>
              <a:custGeom>
                <a:avLst/>
                <a:gdLst>
                  <a:gd name="T0" fmla="*/ 117 w 117"/>
                  <a:gd name="T1" fmla="*/ 60 h 132"/>
                  <a:gd name="T2" fmla="*/ 117 w 117"/>
                  <a:gd name="T3" fmla="*/ 70 h 132"/>
                  <a:gd name="T4" fmla="*/ 22 w 117"/>
                  <a:gd name="T5" fmla="*/ 70 h 132"/>
                  <a:gd name="T6" fmla="*/ 25 w 117"/>
                  <a:gd name="T7" fmla="*/ 91 h 132"/>
                  <a:gd name="T8" fmla="*/ 35 w 117"/>
                  <a:gd name="T9" fmla="*/ 103 h 132"/>
                  <a:gd name="T10" fmla="*/ 48 w 117"/>
                  <a:gd name="T11" fmla="*/ 114 h 132"/>
                  <a:gd name="T12" fmla="*/ 67 w 117"/>
                  <a:gd name="T13" fmla="*/ 115 h 132"/>
                  <a:gd name="T14" fmla="*/ 78 w 117"/>
                  <a:gd name="T15" fmla="*/ 115 h 132"/>
                  <a:gd name="T16" fmla="*/ 90 w 117"/>
                  <a:gd name="T17" fmla="*/ 112 h 132"/>
                  <a:gd name="T18" fmla="*/ 101 w 117"/>
                  <a:gd name="T19" fmla="*/ 108 h 132"/>
                  <a:gd name="T20" fmla="*/ 113 w 117"/>
                  <a:gd name="T21" fmla="*/ 103 h 132"/>
                  <a:gd name="T22" fmla="*/ 113 w 117"/>
                  <a:gd name="T23" fmla="*/ 122 h 132"/>
                  <a:gd name="T24" fmla="*/ 101 w 117"/>
                  <a:gd name="T25" fmla="*/ 127 h 132"/>
                  <a:gd name="T26" fmla="*/ 90 w 117"/>
                  <a:gd name="T27" fmla="*/ 129 h 132"/>
                  <a:gd name="T28" fmla="*/ 78 w 117"/>
                  <a:gd name="T29" fmla="*/ 132 h 132"/>
                  <a:gd name="T30" fmla="*/ 65 w 117"/>
                  <a:gd name="T31" fmla="*/ 132 h 132"/>
                  <a:gd name="T32" fmla="*/ 51 w 117"/>
                  <a:gd name="T33" fmla="*/ 132 h 132"/>
                  <a:gd name="T34" fmla="*/ 28 w 117"/>
                  <a:gd name="T35" fmla="*/ 122 h 132"/>
                  <a:gd name="T36" fmla="*/ 18 w 117"/>
                  <a:gd name="T37" fmla="*/ 115 h 132"/>
                  <a:gd name="T38" fmla="*/ 9 w 117"/>
                  <a:gd name="T39" fmla="*/ 105 h 132"/>
                  <a:gd name="T40" fmla="*/ 0 w 117"/>
                  <a:gd name="T41" fmla="*/ 82 h 132"/>
                  <a:gd name="T42" fmla="*/ 0 w 117"/>
                  <a:gd name="T43" fmla="*/ 67 h 132"/>
                  <a:gd name="T44" fmla="*/ 0 w 117"/>
                  <a:gd name="T45" fmla="*/ 53 h 132"/>
                  <a:gd name="T46" fmla="*/ 9 w 117"/>
                  <a:gd name="T47" fmla="*/ 27 h 132"/>
                  <a:gd name="T48" fmla="*/ 16 w 117"/>
                  <a:gd name="T49" fmla="*/ 18 h 132"/>
                  <a:gd name="T50" fmla="*/ 26 w 117"/>
                  <a:gd name="T51" fmla="*/ 10 h 132"/>
                  <a:gd name="T52" fmla="*/ 48 w 117"/>
                  <a:gd name="T53" fmla="*/ 1 h 132"/>
                  <a:gd name="T54" fmla="*/ 62 w 117"/>
                  <a:gd name="T55" fmla="*/ 0 h 132"/>
                  <a:gd name="T56" fmla="*/ 74 w 117"/>
                  <a:gd name="T57" fmla="*/ 1 h 132"/>
                  <a:gd name="T58" fmla="*/ 94 w 117"/>
                  <a:gd name="T59" fmla="*/ 8 h 132"/>
                  <a:gd name="T60" fmla="*/ 103 w 117"/>
                  <a:gd name="T61" fmla="*/ 17 h 132"/>
                  <a:gd name="T62" fmla="*/ 109 w 117"/>
                  <a:gd name="T63" fmla="*/ 26 h 132"/>
                  <a:gd name="T64" fmla="*/ 117 w 117"/>
                  <a:gd name="T65" fmla="*/ 47 h 132"/>
                  <a:gd name="T66" fmla="*/ 117 w 117"/>
                  <a:gd name="T67" fmla="*/ 60 h 132"/>
                  <a:gd name="T68" fmla="*/ 97 w 117"/>
                  <a:gd name="T69" fmla="*/ 55 h 132"/>
                  <a:gd name="T70" fmla="*/ 94 w 117"/>
                  <a:gd name="T71" fmla="*/ 39 h 132"/>
                  <a:gd name="T72" fmla="*/ 87 w 117"/>
                  <a:gd name="T73" fmla="*/ 27 h 132"/>
                  <a:gd name="T74" fmla="*/ 77 w 117"/>
                  <a:gd name="T75" fmla="*/ 20 h 132"/>
                  <a:gd name="T76" fmla="*/ 62 w 117"/>
                  <a:gd name="T77" fmla="*/ 17 h 132"/>
                  <a:gd name="T78" fmla="*/ 47 w 117"/>
                  <a:gd name="T79" fmla="*/ 18 h 132"/>
                  <a:gd name="T80" fmla="*/ 35 w 117"/>
                  <a:gd name="T81" fmla="*/ 27 h 132"/>
                  <a:gd name="T82" fmla="*/ 25 w 117"/>
                  <a:gd name="T83" fmla="*/ 39 h 132"/>
                  <a:gd name="T84" fmla="*/ 22 w 117"/>
                  <a:gd name="T85" fmla="*/ 55 h 132"/>
                  <a:gd name="T86" fmla="*/ 97 w 117"/>
                  <a:gd name="T87" fmla="*/ 5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2">
                    <a:moveTo>
                      <a:pt x="117" y="60"/>
                    </a:moveTo>
                    <a:lnTo>
                      <a:pt x="117" y="70"/>
                    </a:lnTo>
                    <a:lnTo>
                      <a:pt x="22" y="70"/>
                    </a:lnTo>
                    <a:lnTo>
                      <a:pt x="25" y="91"/>
                    </a:lnTo>
                    <a:lnTo>
                      <a:pt x="35" y="103"/>
                    </a:lnTo>
                    <a:lnTo>
                      <a:pt x="48" y="114"/>
                    </a:lnTo>
                    <a:lnTo>
                      <a:pt x="67" y="115"/>
                    </a:lnTo>
                    <a:lnTo>
                      <a:pt x="78" y="115"/>
                    </a:lnTo>
                    <a:lnTo>
                      <a:pt x="90" y="112"/>
                    </a:lnTo>
                    <a:lnTo>
                      <a:pt x="101" y="108"/>
                    </a:lnTo>
                    <a:lnTo>
                      <a:pt x="113" y="103"/>
                    </a:lnTo>
                    <a:lnTo>
                      <a:pt x="113" y="122"/>
                    </a:lnTo>
                    <a:lnTo>
                      <a:pt x="101" y="127"/>
                    </a:lnTo>
                    <a:lnTo>
                      <a:pt x="90" y="129"/>
                    </a:lnTo>
                    <a:lnTo>
                      <a:pt x="78" y="132"/>
                    </a:lnTo>
                    <a:lnTo>
                      <a:pt x="65" y="132"/>
                    </a:lnTo>
                    <a:lnTo>
                      <a:pt x="51" y="132"/>
                    </a:lnTo>
                    <a:lnTo>
                      <a:pt x="28" y="122"/>
                    </a:lnTo>
                    <a:lnTo>
                      <a:pt x="18" y="115"/>
                    </a:lnTo>
                    <a:lnTo>
                      <a:pt x="9" y="105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9" y="27"/>
                    </a:lnTo>
                    <a:lnTo>
                      <a:pt x="16" y="18"/>
                    </a:lnTo>
                    <a:lnTo>
                      <a:pt x="26" y="10"/>
                    </a:lnTo>
                    <a:lnTo>
                      <a:pt x="48" y="1"/>
                    </a:lnTo>
                    <a:lnTo>
                      <a:pt x="62" y="0"/>
                    </a:lnTo>
                    <a:lnTo>
                      <a:pt x="74" y="1"/>
                    </a:lnTo>
                    <a:lnTo>
                      <a:pt x="94" y="8"/>
                    </a:lnTo>
                    <a:lnTo>
                      <a:pt x="103" y="17"/>
                    </a:lnTo>
                    <a:lnTo>
                      <a:pt x="109" y="26"/>
                    </a:lnTo>
                    <a:lnTo>
                      <a:pt x="117" y="47"/>
                    </a:lnTo>
                    <a:lnTo>
                      <a:pt x="117" y="60"/>
                    </a:lnTo>
                    <a:close/>
                    <a:moveTo>
                      <a:pt x="97" y="55"/>
                    </a:moveTo>
                    <a:lnTo>
                      <a:pt x="94" y="39"/>
                    </a:lnTo>
                    <a:lnTo>
                      <a:pt x="87" y="27"/>
                    </a:lnTo>
                    <a:lnTo>
                      <a:pt x="77" y="20"/>
                    </a:lnTo>
                    <a:lnTo>
                      <a:pt x="62" y="17"/>
                    </a:lnTo>
                    <a:lnTo>
                      <a:pt x="47" y="18"/>
                    </a:lnTo>
                    <a:lnTo>
                      <a:pt x="35" y="27"/>
                    </a:lnTo>
                    <a:lnTo>
                      <a:pt x="25" y="39"/>
                    </a:lnTo>
                    <a:lnTo>
                      <a:pt x="22" y="55"/>
                    </a:lnTo>
                    <a:lnTo>
                      <a:pt x="97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8" name="Freeform 27"/>
              <p:cNvSpPr>
                <a:spLocks noEditPoints="1"/>
              </p:cNvSpPr>
              <p:nvPr/>
            </p:nvSpPr>
            <p:spPr bwMode="auto">
              <a:xfrm>
                <a:off x="1902" y="2216"/>
                <a:ext cx="36" cy="44"/>
              </a:xfrm>
              <a:custGeom>
                <a:avLst/>
                <a:gdLst>
                  <a:gd name="T0" fmla="*/ 65 w 107"/>
                  <a:gd name="T1" fmla="*/ 66 h 132"/>
                  <a:gd name="T2" fmla="*/ 43 w 107"/>
                  <a:gd name="T3" fmla="*/ 66 h 132"/>
                  <a:gd name="T4" fmla="*/ 30 w 107"/>
                  <a:gd name="T5" fmla="*/ 72 h 132"/>
                  <a:gd name="T6" fmla="*/ 23 w 107"/>
                  <a:gd name="T7" fmla="*/ 79 h 132"/>
                  <a:gd name="T8" fmla="*/ 20 w 107"/>
                  <a:gd name="T9" fmla="*/ 91 h 132"/>
                  <a:gd name="T10" fmla="*/ 22 w 107"/>
                  <a:gd name="T11" fmla="*/ 102 h 132"/>
                  <a:gd name="T12" fmla="*/ 28 w 107"/>
                  <a:gd name="T13" fmla="*/ 109 h 132"/>
                  <a:gd name="T14" fmla="*/ 36 w 107"/>
                  <a:gd name="T15" fmla="*/ 114 h 132"/>
                  <a:gd name="T16" fmla="*/ 48 w 107"/>
                  <a:gd name="T17" fmla="*/ 115 h 132"/>
                  <a:gd name="T18" fmla="*/ 64 w 107"/>
                  <a:gd name="T19" fmla="*/ 114 h 132"/>
                  <a:gd name="T20" fmla="*/ 75 w 107"/>
                  <a:gd name="T21" fmla="*/ 103 h 132"/>
                  <a:gd name="T22" fmla="*/ 84 w 107"/>
                  <a:gd name="T23" fmla="*/ 89 h 132"/>
                  <a:gd name="T24" fmla="*/ 87 w 107"/>
                  <a:gd name="T25" fmla="*/ 70 h 132"/>
                  <a:gd name="T26" fmla="*/ 87 w 107"/>
                  <a:gd name="T27" fmla="*/ 66 h 132"/>
                  <a:gd name="T28" fmla="*/ 65 w 107"/>
                  <a:gd name="T29" fmla="*/ 66 h 132"/>
                  <a:gd name="T30" fmla="*/ 107 w 107"/>
                  <a:gd name="T31" fmla="*/ 57 h 132"/>
                  <a:gd name="T32" fmla="*/ 107 w 107"/>
                  <a:gd name="T33" fmla="*/ 129 h 132"/>
                  <a:gd name="T34" fmla="*/ 87 w 107"/>
                  <a:gd name="T35" fmla="*/ 129 h 132"/>
                  <a:gd name="T36" fmla="*/ 87 w 107"/>
                  <a:gd name="T37" fmla="*/ 111 h 132"/>
                  <a:gd name="T38" fmla="*/ 78 w 107"/>
                  <a:gd name="T39" fmla="*/ 121 h 132"/>
                  <a:gd name="T40" fmla="*/ 68 w 107"/>
                  <a:gd name="T41" fmla="*/ 127 h 132"/>
                  <a:gd name="T42" fmla="*/ 56 w 107"/>
                  <a:gd name="T43" fmla="*/ 131 h 132"/>
                  <a:gd name="T44" fmla="*/ 42 w 107"/>
                  <a:gd name="T45" fmla="*/ 132 h 132"/>
                  <a:gd name="T46" fmla="*/ 25 w 107"/>
                  <a:gd name="T47" fmla="*/ 131 h 132"/>
                  <a:gd name="T48" fmla="*/ 12 w 107"/>
                  <a:gd name="T49" fmla="*/ 122 h 132"/>
                  <a:gd name="T50" fmla="*/ 2 w 107"/>
                  <a:gd name="T51" fmla="*/ 109 h 132"/>
                  <a:gd name="T52" fmla="*/ 0 w 107"/>
                  <a:gd name="T53" fmla="*/ 92 h 132"/>
                  <a:gd name="T54" fmla="*/ 0 w 107"/>
                  <a:gd name="T55" fmla="*/ 82 h 132"/>
                  <a:gd name="T56" fmla="*/ 7 w 107"/>
                  <a:gd name="T57" fmla="*/ 66 h 132"/>
                  <a:gd name="T58" fmla="*/ 15 w 107"/>
                  <a:gd name="T59" fmla="*/ 60 h 132"/>
                  <a:gd name="T60" fmla="*/ 30 w 107"/>
                  <a:gd name="T61" fmla="*/ 52 h 132"/>
                  <a:gd name="T62" fmla="*/ 56 w 107"/>
                  <a:gd name="T63" fmla="*/ 50 h 132"/>
                  <a:gd name="T64" fmla="*/ 87 w 107"/>
                  <a:gd name="T65" fmla="*/ 50 h 132"/>
                  <a:gd name="T66" fmla="*/ 87 w 107"/>
                  <a:gd name="T67" fmla="*/ 47 h 132"/>
                  <a:gd name="T68" fmla="*/ 85 w 107"/>
                  <a:gd name="T69" fmla="*/ 34 h 132"/>
                  <a:gd name="T70" fmla="*/ 77 w 107"/>
                  <a:gd name="T71" fmla="*/ 26 h 132"/>
                  <a:gd name="T72" fmla="*/ 66 w 107"/>
                  <a:gd name="T73" fmla="*/ 18 h 132"/>
                  <a:gd name="T74" fmla="*/ 51 w 107"/>
                  <a:gd name="T75" fmla="*/ 17 h 132"/>
                  <a:gd name="T76" fmla="*/ 39 w 107"/>
                  <a:gd name="T77" fmla="*/ 18 h 132"/>
                  <a:gd name="T78" fmla="*/ 29 w 107"/>
                  <a:gd name="T79" fmla="*/ 20 h 132"/>
                  <a:gd name="T80" fmla="*/ 19 w 107"/>
                  <a:gd name="T81" fmla="*/ 23 h 132"/>
                  <a:gd name="T82" fmla="*/ 9 w 107"/>
                  <a:gd name="T83" fmla="*/ 29 h 132"/>
                  <a:gd name="T84" fmla="*/ 9 w 107"/>
                  <a:gd name="T85" fmla="*/ 8 h 132"/>
                  <a:gd name="T86" fmla="*/ 20 w 107"/>
                  <a:gd name="T87" fmla="*/ 4 h 132"/>
                  <a:gd name="T88" fmla="*/ 32 w 107"/>
                  <a:gd name="T89" fmla="*/ 3 h 132"/>
                  <a:gd name="T90" fmla="*/ 42 w 107"/>
                  <a:gd name="T91" fmla="*/ 0 h 132"/>
                  <a:gd name="T92" fmla="*/ 52 w 107"/>
                  <a:gd name="T93" fmla="*/ 0 h 132"/>
                  <a:gd name="T94" fmla="*/ 65 w 107"/>
                  <a:gd name="T95" fmla="*/ 1 h 132"/>
                  <a:gd name="T96" fmla="*/ 87 w 107"/>
                  <a:gd name="T97" fmla="*/ 8 h 132"/>
                  <a:gd name="T98" fmla="*/ 94 w 107"/>
                  <a:gd name="T99" fmla="*/ 14 h 132"/>
                  <a:gd name="T100" fmla="*/ 100 w 107"/>
                  <a:gd name="T101" fmla="*/ 21 h 132"/>
                  <a:gd name="T102" fmla="*/ 107 w 107"/>
                  <a:gd name="T103" fmla="*/ 43 h 132"/>
                  <a:gd name="T104" fmla="*/ 107 w 107"/>
                  <a:gd name="T105" fmla="*/ 5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132">
                    <a:moveTo>
                      <a:pt x="65" y="66"/>
                    </a:moveTo>
                    <a:lnTo>
                      <a:pt x="43" y="66"/>
                    </a:lnTo>
                    <a:lnTo>
                      <a:pt x="30" y="72"/>
                    </a:lnTo>
                    <a:lnTo>
                      <a:pt x="23" y="79"/>
                    </a:lnTo>
                    <a:lnTo>
                      <a:pt x="20" y="91"/>
                    </a:lnTo>
                    <a:lnTo>
                      <a:pt x="22" y="102"/>
                    </a:lnTo>
                    <a:lnTo>
                      <a:pt x="28" y="109"/>
                    </a:lnTo>
                    <a:lnTo>
                      <a:pt x="36" y="114"/>
                    </a:lnTo>
                    <a:lnTo>
                      <a:pt x="48" y="115"/>
                    </a:lnTo>
                    <a:lnTo>
                      <a:pt x="64" y="114"/>
                    </a:lnTo>
                    <a:lnTo>
                      <a:pt x="75" y="103"/>
                    </a:lnTo>
                    <a:lnTo>
                      <a:pt x="84" y="89"/>
                    </a:lnTo>
                    <a:lnTo>
                      <a:pt x="87" y="70"/>
                    </a:lnTo>
                    <a:lnTo>
                      <a:pt x="87" y="66"/>
                    </a:lnTo>
                    <a:lnTo>
                      <a:pt x="65" y="66"/>
                    </a:lnTo>
                    <a:close/>
                    <a:moveTo>
                      <a:pt x="107" y="57"/>
                    </a:moveTo>
                    <a:lnTo>
                      <a:pt x="107" y="129"/>
                    </a:lnTo>
                    <a:lnTo>
                      <a:pt x="87" y="129"/>
                    </a:lnTo>
                    <a:lnTo>
                      <a:pt x="87" y="111"/>
                    </a:lnTo>
                    <a:lnTo>
                      <a:pt x="78" y="121"/>
                    </a:lnTo>
                    <a:lnTo>
                      <a:pt x="68" y="127"/>
                    </a:lnTo>
                    <a:lnTo>
                      <a:pt x="56" y="131"/>
                    </a:lnTo>
                    <a:lnTo>
                      <a:pt x="42" y="132"/>
                    </a:lnTo>
                    <a:lnTo>
                      <a:pt x="25" y="131"/>
                    </a:lnTo>
                    <a:lnTo>
                      <a:pt x="12" y="122"/>
                    </a:lnTo>
                    <a:lnTo>
                      <a:pt x="2" y="109"/>
                    </a:lnTo>
                    <a:lnTo>
                      <a:pt x="0" y="92"/>
                    </a:lnTo>
                    <a:lnTo>
                      <a:pt x="0" y="82"/>
                    </a:lnTo>
                    <a:lnTo>
                      <a:pt x="7" y="66"/>
                    </a:lnTo>
                    <a:lnTo>
                      <a:pt x="15" y="60"/>
                    </a:lnTo>
                    <a:lnTo>
                      <a:pt x="30" y="52"/>
                    </a:lnTo>
                    <a:lnTo>
                      <a:pt x="56" y="50"/>
                    </a:lnTo>
                    <a:lnTo>
                      <a:pt x="87" y="50"/>
                    </a:lnTo>
                    <a:lnTo>
                      <a:pt x="87" y="47"/>
                    </a:lnTo>
                    <a:lnTo>
                      <a:pt x="85" y="34"/>
                    </a:lnTo>
                    <a:lnTo>
                      <a:pt x="77" y="26"/>
                    </a:lnTo>
                    <a:lnTo>
                      <a:pt x="66" y="18"/>
                    </a:lnTo>
                    <a:lnTo>
                      <a:pt x="51" y="17"/>
                    </a:lnTo>
                    <a:lnTo>
                      <a:pt x="39" y="18"/>
                    </a:lnTo>
                    <a:lnTo>
                      <a:pt x="29" y="20"/>
                    </a:lnTo>
                    <a:lnTo>
                      <a:pt x="19" y="23"/>
                    </a:lnTo>
                    <a:lnTo>
                      <a:pt x="9" y="29"/>
                    </a:lnTo>
                    <a:lnTo>
                      <a:pt x="9" y="8"/>
                    </a:lnTo>
                    <a:lnTo>
                      <a:pt x="20" y="4"/>
                    </a:lnTo>
                    <a:lnTo>
                      <a:pt x="32" y="3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5" y="1"/>
                    </a:lnTo>
                    <a:lnTo>
                      <a:pt x="87" y="8"/>
                    </a:lnTo>
                    <a:lnTo>
                      <a:pt x="94" y="14"/>
                    </a:lnTo>
                    <a:lnTo>
                      <a:pt x="100" y="21"/>
                    </a:lnTo>
                    <a:lnTo>
                      <a:pt x="107" y="43"/>
                    </a:lnTo>
                    <a:lnTo>
                      <a:pt x="107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9" name="Freeform 28"/>
              <p:cNvSpPr>
                <a:spLocks/>
              </p:cNvSpPr>
              <p:nvPr/>
            </p:nvSpPr>
            <p:spPr bwMode="auto">
              <a:xfrm>
                <a:off x="1952" y="2216"/>
                <a:ext cx="61" cy="43"/>
              </a:xfrm>
              <a:custGeom>
                <a:avLst/>
                <a:gdLst>
                  <a:gd name="T0" fmla="*/ 99 w 184"/>
                  <a:gd name="T1" fmla="*/ 27 h 129"/>
                  <a:gd name="T2" fmla="*/ 108 w 184"/>
                  <a:gd name="T3" fmla="*/ 14 h 129"/>
                  <a:gd name="T4" fmla="*/ 118 w 184"/>
                  <a:gd name="T5" fmla="*/ 7 h 129"/>
                  <a:gd name="T6" fmla="*/ 129 w 184"/>
                  <a:gd name="T7" fmla="*/ 1 h 129"/>
                  <a:gd name="T8" fmla="*/ 142 w 184"/>
                  <a:gd name="T9" fmla="*/ 0 h 129"/>
                  <a:gd name="T10" fmla="*/ 152 w 184"/>
                  <a:gd name="T11" fmla="*/ 1 h 129"/>
                  <a:gd name="T12" fmla="*/ 167 w 184"/>
                  <a:gd name="T13" fmla="*/ 7 h 129"/>
                  <a:gd name="T14" fmla="*/ 173 w 184"/>
                  <a:gd name="T15" fmla="*/ 14 h 129"/>
                  <a:gd name="T16" fmla="*/ 183 w 184"/>
                  <a:gd name="T17" fmla="*/ 30 h 129"/>
                  <a:gd name="T18" fmla="*/ 184 w 184"/>
                  <a:gd name="T19" fmla="*/ 53 h 129"/>
                  <a:gd name="T20" fmla="*/ 184 w 184"/>
                  <a:gd name="T21" fmla="*/ 129 h 129"/>
                  <a:gd name="T22" fmla="*/ 162 w 184"/>
                  <a:gd name="T23" fmla="*/ 129 h 129"/>
                  <a:gd name="T24" fmla="*/ 162 w 184"/>
                  <a:gd name="T25" fmla="*/ 53 h 129"/>
                  <a:gd name="T26" fmla="*/ 162 w 184"/>
                  <a:gd name="T27" fmla="*/ 37 h 129"/>
                  <a:gd name="T28" fmla="*/ 157 w 184"/>
                  <a:gd name="T29" fmla="*/ 27 h 129"/>
                  <a:gd name="T30" fmla="*/ 150 w 184"/>
                  <a:gd name="T31" fmla="*/ 20 h 129"/>
                  <a:gd name="T32" fmla="*/ 137 w 184"/>
                  <a:gd name="T33" fmla="*/ 18 h 129"/>
                  <a:gd name="T34" fmla="*/ 122 w 184"/>
                  <a:gd name="T35" fmla="*/ 20 h 129"/>
                  <a:gd name="T36" fmla="*/ 112 w 184"/>
                  <a:gd name="T37" fmla="*/ 29 h 129"/>
                  <a:gd name="T38" fmla="*/ 103 w 184"/>
                  <a:gd name="T39" fmla="*/ 40 h 129"/>
                  <a:gd name="T40" fmla="*/ 102 w 184"/>
                  <a:gd name="T41" fmla="*/ 57 h 129"/>
                  <a:gd name="T42" fmla="*/ 102 w 184"/>
                  <a:gd name="T43" fmla="*/ 129 h 129"/>
                  <a:gd name="T44" fmla="*/ 82 w 184"/>
                  <a:gd name="T45" fmla="*/ 129 h 129"/>
                  <a:gd name="T46" fmla="*/ 82 w 184"/>
                  <a:gd name="T47" fmla="*/ 53 h 129"/>
                  <a:gd name="T48" fmla="*/ 80 w 184"/>
                  <a:gd name="T49" fmla="*/ 37 h 129"/>
                  <a:gd name="T50" fmla="*/ 75 w 184"/>
                  <a:gd name="T51" fmla="*/ 27 h 129"/>
                  <a:gd name="T52" fmla="*/ 67 w 184"/>
                  <a:gd name="T53" fmla="*/ 20 h 129"/>
                  <a:gd name="T54" fmla="*/ 56 w 184"/>
                  <a:gd name="T55" fmla="*/ 18 h 129"/>
                  <a:gd name="T56" fmla="*/ 40 w 184"/>
                  <a:gd name="T57" fmla="*/ 20 h 129"/>
                  <a:gd name="T58" fmla="*/ 30 w 184"/>
                  <a:gd name="T59" fmla="*/ 29 h 129"/>
                  <a:gd name="T60" fmla="*/ 23 w 184"/>
                  <a:gd name="T61" fmla="*/ 40 h 129"/>
                  <a:gd name="T62" fmla="*/ 21 w 184"/>
                  <a:gd name="T63" fmla="*/ 57 h 129"/>
                  <a:gd name="T64" fmla="*/ 21 w 184"/>
                  <a:gd name="T65" fmla="*/ 129 h 129"/>
                  <a:gd name="T66" fmla="*/ 0 w 184"/>
                  <a:gd name="T67" fmla="*/ 129 h 129"/>
                  <a:gd name="T68" fmla="*/ 0 w 184"/>
                  <a:gd name="T69" fmla="*/ 3 h 129"/>
                  <a:gd name="T70" fmla="*/ 21 w 184"/>
                  <a:gd name="T71" fmla="*/ 3 h 129"/>
                  <a:gd name="T72" fmla="*/ 21 w 184"/>
                  <a:gd name="T73" fmla="*/ 23 h 129"/>
                  <a:gd name="T74" fmla="*/ 28 w 184"/>
                  <a:gd name="T75" fmla="*/ 13 h 129"/>
                  <a:gd name="T76" fmla="*/ 37 w 184"/>
                  <a:gd name="T77" fmla="*/ 6 h 129"/>
                  <a:gd name="T78" fmla="*/ 49 w 184"/>
                  <a:gd name="T79" fmla="*/ 1 h 129"/>
                  <a:gd name="T80" fmla="*/ 62 w 184"/>
                  <a:gd name="T81" fmla="*/ 0 h 129"/>
                  <a:gd name="T82" fmla="*/ 75 w 184"/>
                  <a:gd name="T83" fmla="*/ 1 h 129"/>
                  <a:gd name="T84" fmla="*/ 85 w 184"/>
                  <a:gd name="T85" fmla="*/ 7 h 129"/>
                  <a:gd name="T86" fmla="*/ 93 w 184"/>
                  <a:gd name="T87" fmla="*/ 16 h 129"/>
                  <a:gd name="T88" fmla="*/ 99 w 184"/>
                  <a:gd name="T89" fmla="*/ 2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4" h="129">
                    <a:moveTo>
                      <a:pt x="99" y="27"/>
                    </a:moveTo>
                    <a:lnTo>
                      <a:pt x="108" y="14"/>
                    </a:lnTo>
                    <a:lnTo>
                      <a:pt x="118" y="7"/>
                    </a:lnTo>
                    <a:lnTo>
                      <a:pt x="129" y="1"/>
                    </a:lnTo>
                    <a:lnTo>
                      <a:pt x="142" y="0"/>
                    </a:lnTo>
                    <a:lnTo>
                      <a:pt x="152" y="1"/>
                    </a:lnTo>
                    <a:lnTo>
                      <a:pt x="167" y="7"/>
                    </a:lnTo>
                    <a:lnTo>
                      <a:pt x="173" y="14"/>
                    </a:lnTo>
                    <a:lnTo>
                      <a:pt x="183" y="30"/>
                    </a:lnTo>
                    <a:lnTo>
                      <a:pt x="184" y="53"/>
                    </a:lnTo>
                    <a:lnTo>
                      <a:pt x="184" y="129"/>
                    </a:lnTo>
                    <a:lnTo>
                      <a:pt x="162" y="129"/>
                    </a:lnTo>
                    <a:lnTo>
                      <a:pt x="162" y="53"/>
                    </a:lnTo>
                    <a:lnTo>
                      <a:pt x="162" y="37"/>
                    </a:lnTo>
                    <a:lnTo>
                      <a:pt x="157" y="27"/>
                    </a:lnTo>
                    <a:lnTo>
                      <a:pt x="150" y="20"/>
                    </a:lnTo>
                    <a:lnTo>
                      <a:pt x="137" y="18"/>
                    </a:lnTo>
                    <a:lnTo>
                      <a:pt x="122" y="20"/>
                    </a:lnTo>
                    <a:lnTo>
                      <a:pt x="112" y="29"/>
                    </a:lnTo>
                    <a:lnTo>
                      <a:pt x="103" y="40"/>
                    </a:lnTo>
                    <a:lnTo>
                      <a:pt x="102" y="57"/>
                    </a:lnTo>
                    <a:lnTo>
                      <a:pt x="102" y="129"/>
                    </a:lnTo>
                    <a:lnTo>
                      <a:pt x="82" y="129"/>
                    </a:lnTo>
                    <a:lnTo>
                      <a:pt x="82" y="53"/>
                    </a:lnTo>
                    <a:lnTo>
                      <a:pt x="80" y="37"/>
                    </a:lnTo>
                    <a:lnTo>
                      <a:pt x="75" y="27"/>
                    </a:lnTo>
                    <a:lnTo>
                      <a:pt x="67" y="20"/>
                    </a:lnTo>
                    <a:lnTo>
                      <a:pt x="56" y="18"/>
                    </a:lnTo>
                    <a:lnTo>
                      <a:pt x="40" y="20"/>
                    </a:lnTo>
                    <a:lnTo>
                      <a:pt x="30" y="29"/>
                    </a:lnTo>
                    <a:lnTo>
                      <a:pt x="23" y="40"/>
                    </a:lnTo>
                    <a:lnTo>
                      <a:pt x="21" y="57"/>
                    </a:lnTo>
                    <a:lnTo>
                      <a:pt x="21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lnTo>
                      <a:pt x="28" y="13"/>
                    </a:lnTo>
                    <a:lnTo>
                      <a:pt x="37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5" y="1"/>
                    </a:lnTo>
                    <a:lnTo>
                      <a:pt x="85" y="7"/>
                    </a:lnTo>
                    <a:lnTo>
                      <a:pt x="93" y="16"/>
                    </a:lnTo>
                    <a:lnTo>
                      <a:pt x="99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1" name="Rectangle 30"/>
              <p:cNvSpPr>
                <a:spLocks noChangeArrowheads="1"/>
              </p:cNvSpPr>
              <p:nvPr/>
            </p:nvSpPr>
            <p:spPr bwMode="auto">
              <a:xfrm>
                <a:off x="2587" y="2058"/>
                <a:ext cx="19" cy="28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3" name="Rectangle 32"/>
              <p:cNvSpPr>
                <a:spLocks noChangeArrowheads="1"/>
              </p:cNvSpPr>
              <p:nvPr/>
            </p:nvSpPr>
            <p:spPr bwMode="auto">
              <a:xfrm>
                <a:off x="2477" y="2058"/>
                <a:ext cx="110" cy="2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4" name="Rectangle 33"/>
              <p:cNvSpPr>
                <a:spLocks noChangeArrowheads="1"/>
              </p:cNvSpPr>
              <p:nvPr/>
            </p:nvSpPr>
            <p:spPr bwMode="auto">
              <a:xfrm>
                <a:off x="2582" y="2063"/>
                <a:ext cx="18" cy="18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6" name="Rectangle 35"/>
              <p:cNvSpPr>
                <a:spLocks noChangeArrowheads="1"/>
              </p:cNvSpPr>
              <p:nvPr/>
            </p:nvSpPr>
            <p:spPr bwMode="auto">
              <a:xfrm>
                <a:off x="2482" y="2063"/>
                <a:ext cx="100" cy="1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7" name="Freeform 36"/>
              <p:cNvSpPr>
                <a:spLocks/>
              </p:cNvSpPr>
              <p:nvPr/>
            </p:nvSpPr>
            <p:spPr bwMode="auto">
              <a:xfrm>
                <a:off x="2470" y="1929"/>
                <a:ext cx="124" cy="146"/>
              </a:xfrm>
              <a:custGeom>
                <a:avLst/>
                <a:gdLst>
                  <a:gd name="T0" fmla="*/ 21 w 373"/>
                  <a:gd name="T1" fmla="*/ 0 h 438"/>
                  <a:gd name="T2" fmla="*/ 225 w 373"/>
                  <a:gd name="T3" fmla="*/ 0 h 438"/>
                  <a:gd name="T4" fmla="*/ 239 w 373"/>
                  <a:gd name="T5" fmla="*/ 1 h 438"/>
                  <a:gd name="T6" fmla="*/ 265 w 373"/>
                  <a:gd name="T7" fmla="*/ 10 h 438"/>
                  <a:gd name="T8" fmla="*/ 300 w 373"/>
                  <a:gd name="T9" fmla="*/ 35 h 438"/>
                  <a:gd name="T10" fmla="*/ 320 w 373"/>
                  <a:gd name="T11" fmla="*/ 53 h 438"/>
                  <a:gd name="T12" fmla="*/ 340 w 373"/>
                  <a:gd name="T13" fmla="*/ 75 h 438"/>
                  <a:gd name="T14" fmla="*/ 367 w 373"/>
                  <a:gd name="T15" fmla="*/ 121 h 438"/>
                  <a:gd name="T16" fmla="*/ 373 w 373"/>
                  <a:gd name="T17" fmla="*/ 150 h 438"/>
                  <a:gd name="T18" fmla="*/ 373 w 373"/>
                  <a:gd name="T19" fmla="*/ 416 h 438"/>
                  <a:gd name="T20" fmla="*/ 372 w 373"/>
                  <a:gd name="T21" fmla="*/ 425 h 438"/>
                  <a:gd name="T22" fmla="*/ 360 w 373"/>
                  <a:gd name="T23" fmla="*/ 436 h 438"/>
                  <a:gd name="T24" fmla="*/ 352 w 373"/>
                  <a:gd name="T25" fmla="*/ 438 h 438"/>
                  <a:gd name="T26" fmla="*/ 21 w 373"/>
                  <a:gd name="T27" fmla="*/ 438 h 438"/>
                  <a:gd name="T28" fmla="*/ 13 w 373"/>
                  <a:gd name="T29" fmla="*/ 436 h 438"/>
                  <a:gd name="T30" fmla="*/ 1 w 373"/>
                  <a:gd name="T31" fmla="*/ 425 h 438"/>
                  <a:gd name="T32" fmla="*/ 0 w 373"/>
                  <a:gd name="T33" fmla="*/ 416 h 438"/>
                  <a:gd name="T34" fmla="*/ 0 w 373"/>
                  <a:gd name="T35" fmla="*/ 22 h 438"/>
                  <a:gd name="T36" fmla="*/ 1 w 373"/>
                  <a:gd name="T37" fmla="*/ 13 h 438"/>
                  <a:gd name="T38" fmla="*/ 13 w 373"/>
                  <a:gd name="T39" fmla="*/ 1 h 438"/>
                  <a:gd name="T40" fmla="*/ 21 w 373"/>
                  <a:gd name="T41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3" h="438">
                    <a:moveTo>
                      <a:pt x="21" y="0"/>
                    </a:moveTo>
                    <a:lnTo>
                      <a:pt x="225" y="0"/>
                    </a:lnTo>
                    <a:lnTo>
                      <a:pt x="239" y="1"/>
                    </a:lnTo>
                    <a:lnTo>
                      <a:pt x="265" y="10"/>
                    </a:lnTo>
                    <a:lnTo>
                      <a:pt x="300" y="35"/>
                    </a:lnTo>
                    <a:lnTo>
                      <a:pt x="320" y="53"/>
                    </a:lnTo>
                    <a:lnTo>
                      <a:pt x="340" y="75"/>
                    </a:lnTo>
                    <a:lnTo>
                      <a:pt x="367" y="121"/>
                    </a:lnTo>
                    <a:lnTo>
                      <a:pt x="373" y="150"/>
                    </a:lnTo>
                    <a:lnTo>
                      <a:pt x="373" y="416"/>
                    </a:lnTo>
                    <a:lnTo>
                      <a:pt x="372" y="425"/>
                    </a:lnTo>
                    <a:lnTo>
                      <a:pt x="360" y="436"/>
                    </a:lnTo>
                    <a:lnTo>
                      <a:pt x="352" y="438"/>
                    </a:lnTo>
                    <a:lnTo>
                      <a:pt x="21" y="438"/>
                    </a:lnTo>
                    <a:lnTo>
                      <a:pt x="13" y="436"/>
                    </a:lnTo>
                    <a:lnTo>
                      <a:pt x="1" y="425"/>
                    </a:lnTo>
                    <a:lnTo>
                      <a:pt x="0" y="416"/>
                    </a:lnTo>
                    <a:lnTo>
                      <a:pt x="0" y="22"/>
                    </a:lnTo>
                    <a:lnTo>
                      <a:pt x="1" y="13"/>
                    </a:lnTo>
                    <a:lnTo>
                      <a:pt x="13" y="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E4E6E2"/>
              </a:solidFill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8" name="Freeform 37"/>
              <p:cNvSpPr>
                <a:spLocks/>
              </p:cNvSpPr>
              <p:nvPr/>
            </p:nvSpPr>
            <p:spPr bwMode="auto">
              <a:xfrm>
                <a:off x="2472" y="1931"/>
                <a:ext cx="121" cy="142"/>
              </a:xfrm>
              <a:custGeom>
                <a:avLst/>
                <a:gdLst>
                  <a:gd name="T0" fmla="*/ 15 w 363"/>
                  <a:gd name="T1" fmla="*/ 0 h 426"/>
                  <a:gd name="T2" fmla="*/ 8 w 363"/>
                  <a:gd name="T3" fmla="*/ 1 h 426"/>
                  <a:gd name="T4" fmla="*/ 0 w 363"/>
                  <a:gd name="T5" fmla="*/ 10 h 426"/>
                  <a:gd name="T6" fmla="*/ 0 w 363"/>
                  <a:gd name="T7" fmla="*/ 16 h 426"/>
                  <a:gd name="T8" fmla="*/ 0 w 363"/>
                  <a:gd name="T9" fmla="*/ 410 h 426"/>
                  <a:gd name="T10" fmla="*/ 0 w 363"/>
                  <a:gd name="T11" fmla="*/ 417 h 426"/>
                  <a:gd name="T12" fmla="*/ 8 w 363"/>
                  <a:gd name="T13" fmla="*/ 426 h 426"/>
                  <a:gd name="T14" fmla="*/ 15 w 363"/>
                  <a:gd name="T15" fmla="*/ 426 h 426"/>
                  <a:gd name="T16" fmla="*/ 346 w 363"/>
                  <a:gd name="T17" fmla="*/ 426 h 426"/>
                  <a:gd name="T18" fmla="*/ 353 w 363"/>
                  <a:gd name="T19" fmla="*/ 426 h 426"/>
                  <a:gd name="T20" fmla="*/ 361 w 363"/>
                  <a:gd name="T21" fmla="*/ 417 h 426"/>
                  <a:gd name="T22" fmla="*/ 363 w 363"/>
                  <a:gd name="T23" fmla="*/ 410 h 426"/>
                  <a:gd name="T24" fmla="*/ 363 w 363"/>
                  <a:gd name="T25" fmla="*/ 144 h 426"/>
                  <a:gd name="T26" fmla="*/ 361 w 363"/>
                  <a:gd name="T27" fmla="*/ 131 h 426"/>
                  <a:gd name="T28" fmla="*/ 350 w 363"/>
                  <a:gd name="T29" fmla="*/ 95 h 426"/>
                  <a:gd name="T30" fmla="*/ 337 w 363"/>
                  <a:gd name="T31" fmla="*/ 79 h 426"/>
                  <a:gd name="T32" fmla="*/ 284 w 363"/>
                  <a:gd name="T33" fmla="*/ 26 h 426"/>
                  <a:gd name="T34" fmla="*/ 268 w 363"/>
                  <a:gd name="T35" fmla="*/ 11 h 426"/>
                  <a:gd name="T36" fmla="*/ 232 w 363"/>
                  <a:gd name="T37" fmla="*/ 1 h 426"/>
                  <a:gd name="T38" fmla="*/ 219 w 363"/>
                  <a:gd name="T39" fmla="*/ 0 h 426"/>
                  <a:gd name="T40" fmla="*/ 15 w 363"/>
                  <a:gd name="T41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3" h="426">
                    <a:moveTo>
                      <a:pt x="15" y="0"/>
                    </a:moveTo>
                    <a:lnTo>
                      <a:pt x="8" y="1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0" y="410"/>
                    </a:lnTo>
                    <a:lnTo>
                      <a:pt x="0" y="417"/>
                    </a:lnTo>
                    <a:lnTo>
                      <a:pt x="8" y="426"/>
                    </a:lnTo>
                    <a:lnTo>
                      <a:pt x="15" y="426"/>
                    </a:lnTo>
                    <a:lnTo>
                      <a:pt x="346" y="426"/>
                    </a:lnTo>
                    <a:lnTo>
                      <a:pt x="353" y="426"/>
                    </a:lnTo>
                    <a:lnTo>
                      <a:pt x="361" y="417"/>
                    </a:lnTo>
                    <a:lnTo>
                      <a:pt x="363" y="410"/>
                    </a:lnTo>
                    <a:lnTo>
                      <a:pt x="363" y="144"/>
                    </a:lnTo>
                    <a:lnTo>
                      <a:pt x="361" y="131"/>
                    </a:lnTo>
                    <a:lnTo>
                      <a:pt x="350" y="95"/>
                    </a:lnTo>
                    <a:lnTo>
                      <a:pt x="337" y="79"/>
                    </a:lnTo>
                    <a:lnTo>
                      <a:pt x="284" y="26"/>
                    </a:lnTo>
                    <a:lnTo>
                      <a:pt x="268" y="11"/>
                    </a:lnTo>
                    <a:lnTo>
                      <a:pt x="232" y="1"/>
                    </a:lnTo>
                    <a:lnTo>
                      <a:pt x="219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9" name="Freeform 38"/>
              <p:cNvSpPr>
                <a:spLocks/>
              </p:cNvSpPr>
              <p:nvPr/>
            </p:nvSpPr>
            <p:spPr bwMode="auto">
              <a:xfrm>
                <a:off x="2542" y="1931"/>
                <a:ext cx="50" cy="50"/>
              </a:xfrm>
              <a:custGeom>
                <a:avLst/>
                <a:gdLst>
                  <a:gd name="T0" fmla="*/ 9 w 151"/>
                  <a:gd name="T1" fmla="*/ 0 h 150"/>
                  <a:gd name="T2" fmla="*/ 0 w 151"/>
                  <a:gd name="T3" fmla="*/ 1 h 150"/>
                  <a:gd name="T4" fmla="*/ 12 w 151"/>
                  <a:gd name="T5" fmla="*/ 7 h 150"/>
                  <a:gd name="T6" fmla="*/ 22 w 151"/>
                  <a:gd name="T7" fmla="*/ 11 h 150"/>
                  <a:gd name="T8" fmla="*/ 36 w 151"/>
                  <a:gd name="T9" fmla="*/ 20 h 150"/>
                  <a:gd name="T10" fmla="*/ 61 w 151"/>
                  <a:gd name="T11" fmla="*/ 46 h 150"/>
                  <a:gd name="T12" fmla="*/ 68 w 151"/>
                  <a:gd name="T13" fmla="*/ 70 h 150"/>
                  <a:gd name="T14" fmla="*/ 66 w 151"/>
                  <a:gd name="T15" fmla="*/ 85 h 150"/>
                  <a:gd name="T16" fmla="*/ 84 w 151"/>
                  <a:gd name="T17" fmla="*/ 85 h 150"/>
                  <a:gd name="T18" fmla="*/ 110 w 151"/>
                  <a:gd name="T19" fmla="*/ 95 h 150"/>
                  <a:gd name="T20" fmla="*/ 136 w 151"/>
                  <a:gd name="T21" fmla="*/ 118 h 150"/>
                  <a:gd name="T22" fmla="*/ 141 w 151"/>
                  <a:gd name="T23" fmla="*/ 131 h 150"/>
                  <a:gd name="T24" fmla="*/ 144 w 151"/>
                  <a:gd name="T25" fmla="*/ 141 h 150"/>
                  <a:gd name="T26" fmla="*/ 150 w 151"/>
                  <a:gd name="T27" fmla="*/ 150 h 150"/>
                  <a:gd name="T28" fmla="*/ 151 w 151"/>
                  <a:gd name="T29" fmla="*/ 148 h 150"/>
                  <a:gd name="T30" fmla="*/ 151 w 151"/>
                  <a:gd name="T31" fmla="*/ 144 h 150"/>
                  <a:gd name="T32" fmla="*/ 151 w 151"/>
                  <a:gd name="T33" fmla="*/ 129 h 150"/>
                  <a:gd name="T34" fmla="*/ 141 w 151"/>
                  <a:gd name="T35" fmla="*/ 103 h 150"/>
                  <a:gd name="T36" fmla="*/ 118 w 151"/>
                  <a:gd name="T37" fmla="*/ 70 h 150"/>
                  <a:gd name="T38" fmla="*/ 101 w 151"/>
                  <a:gd name="T39" fmla="*/ 52 h 150"/>
                  <a:gd name="T40" fmla="*/ 84 w 151"/>
                  <a:gd name="T41" fmla="*/ 34 h 150"/>
                  <a:gd name="T42" fmla="*/ 36 w 151"/>
                  <a:gd name="T43" fmla="*/ 6 h 150"/>
                  <a:gd name="T44" fmla="*/ 9 w 151"/>
                  <a:gd name="T45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1" h="150">
                    <a:moveTo>
                      <a:pt x="9" y="0"/>
                    </a:moveTo>
                    <a:lnTo>
                      <a:pt x="0" y="1"/>
                    </a:lnTo>
                    <a:lnTo>
                      <a:pt x="12" y="7"/>
                    </a:lnTo>
                    <a:lnTo>
                      <a:pt x="22" y="11"/>
                    </a:lnTo>
                    <a:lnTo>
                      <a:pt x="36" y="20"/>
                    </a:lnTo>
                    <a:lnTo>
                      <a:pt x="61" y="46"/>
                    </a:lnTo>
                    <a:lnTo>
                      <a:pt x="68" y="70"/>
                    </a:lnTo>
                    <a:lnTo>
                      <a:pt x="66" y="85"/>
                    </a:lnTo>
                    <a:lnTo>
                      <a:pt x="84" y="85"/>
                    </a:lnTo>
                    <a:lnTo>
                      <a:pt x="110" y="95"/>
                    </a:lnTo>
                    <a:lnTo>
                      <a:pt x="136" y="118"/>
                    </a:lnTo>
                    <a:lnTo>
                      <a:pt x="141" y="131"/>
                    </a:lnTo>
                    <a:lnTo>
                      <a:pt x="144" y="141"/>
                    </a:lnTo>
                    <a:lnTo>
                      <a:pt x="150" y="150"/>
                    </a:lnTo>
                    <a:lnTo>
                      <a:pt x="151" y="148"/>
                    </a:lnTo>
                    <a:lnTo>
                      <a:pt x="151" y="144"/>
                    </a:lnTo>
                    <a:lnTo>
                      <a:pt x="151" y="129"/>
                    </a:lnTo>
                    <a:lnTo>
                      <a:pt x="141" y="103"/>
                    </a:lnTo>
                    <a:lnTo>
                      <a:pt x="118" y="70"/>
                    </a:lnTo>
                    <a:lnTo>
                      <a:pt x="101" y="52"/>
                    </a:lnTo>
                    <a:lnTo>
                      <a:pt x="84" y="34"/>
                    </a:lnTo>
                    <a:lnTo>
                      <a:pt x="36" y="6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0" name="Freeform 39"/>
              <p:cNvSpPr>
                <a:spLocks/>
              </p:cNvSpPr>
              <p:nvPr/>
            </p:nvSpPr>
            <p:spPr bwMode="auto">
              <a:xfrm>
                <a:off x="2549" y="1935"/>
                <a:ext cx="40" cy="40"/>
              </a:xfrm>
              <a:custGeom>
                <a:avLst/>
                <a:gdLst>
                  <a:gd name="T0" fmla="*/ 0 w 121"/>
                  <a:gd name="T1" fmla="*/ 0 h 120"/>
                  <a:gd name="T2" fmla="*/ 9 w 121"/>
                  <a:gd name="T3" fmla="*/ 7 h 120"/>
                  <a:gd name="T4" fmla="*/ 22 w 121"/>
                  <a:gd name="T5" fmla="*/ 55 h 120"/>
                  <a:gd name="T6" fmla="*/ 25 w 121"/>
                  <a:gd name="T7" fmla="*/ 92 h 120"/>
                  <a:gd name="T8" fmla="*/ 22 w 121"/>
                  <a:gd name="T9" fmla="*/ 110 h 120"/>
                  <a:gd name="T10" fmla="*/ 56 w 121"/>
                  <a:gd name="T11" fmla="*/ 108 h 120"/>
                  <a:gd name="T12" fmla="*/ 113 w 121"/>
                  <a:gd name="T13" fmla="*/ 114 h 120"/>
                  <a:gd name="T14" fmla="*/ 121 w 121"/>
                  <a:gd name="T15" fmla="*/ 120 h 120"/>
                  <a:gd name="T16" fmla="*/ 116 w 121"/>
                  <a:gd name="T17" fmla="*/ 107 h 120"/>
                  <a:gd name="T18" fmla="*/ 90 w 121"/>
                  <a:gd name="T19" fmla="*/ 84 h 120"/>
                  <a:gd name="T20" fmla="*/ 64 w 121"/>
                  <a:gd name="T21" fmla="*/ 74 h 120"/>
                  <a:gd name="T22" fmla="*/ 46 w 121"/>
                  <a:gd name="T23" fmla="*/ 74 h 120"/>
                  <a:gd name="T24" fmla="*/ 48 w 121"/>
                  <a:gd name="T25" fmla="*/ 59 h 120"/>
                  <a:gd name="T26" fmla="*/ 39 w 121"/>
                  <a:gd name="T27" fmla="*/ 33 h 120"/>
                  <a:gd name="T28" fmla="*/ 13 w 121"/>
                  <a:gd name="T29" fmla="*/ 6 h 120"/>
                  <a:gd name="T30" fmla="*/ 0 w 121"/>
                  <a:gd name="T3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1" h="120">
                    <a:moveTo>
                      <a:pt x="0" y="0"/>
                    </a:moveTo>
                    <a:lnTo>
                      <a:pt x="9" y="7"/>
                    </a:lnTo>
                    <a:lnTo>
                      <a:pt x="22" y="55"/>
                    </a:lnTo>
                    <a:lnTo>
                      <a:pt x="25" y="92"/>
                    </a:lnTo>
                    <a:lnTo>
                      <a:pt x="22" y="110"/>
                    </a:lnTo>
                    <a:lnTo>
                      <a:pt x="56" y="108"/>
                    </a:lnTo>
                    <a:lnTo>
                      <a:pt x="113" y="114"/>
                    </a:lnTo>
                    <a:lnTo>
                      <a:pt x="121" y="120"/>
                    </a:lnTo>
                    <a:lnTo>
                      <a:pt x="116" y="107"/>
                    </a:lnTo>
                    <a:lnTo>
                      <a:pt x="90" y="84"/>
                    </a:lnTo>
                    <a:lnTo>
                      <a:pt x="64" y="74"/>
                    </a:lnTo>
                    <a:lnTo>
                      <a:pt x="46" y="74"/>
                    </a:lnTo>
                    <a:lnTo>
                      <a:pt x="48" y="59"/>
                    </a:lnTo>
                    <a:lnTo>
                      <a:pt x="39" y="33"/>
                    </a:lnTo>
                    <a:lnTo>
                      <a:pt x="13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1" name="Freeform 40"/>
              <p:cNvSpPr>
                <a:spLocks/>
              </p:cNvSpPr>
              <p:nvPr/>
            </p:nvSpPr>
            <p:spPr bwMode="auto">
              <a:xfrm>
                <a:off x="2473" y="1933"/>
                <a:ext cx="118" cy="139"/>
              </a:xfrm>
              <a:custGeom>
                <a:avLst/>
                <a:gdLst>
                  <a:gd name="T0" fmla="*/ 11 w 353"/>
                  <a:gd name="T1" fmla="*/ 0 h 416"/>
                  <a:gd name="T2" fmla="*/ 3 w 353"/>
                  <a:gd name="T3" fmla="*/ 2 h 416"/>
                  <a:gd name="T4" fmla="*/ 0 w 353"/>
                  <a:gd name="T5" fmla="*/ 10 h 416"/>
                  <a:gd name="T6" fmla="*/ 0 w 353"/>
                  <a:gd name="T7" fmla="*/ 404 h 416"/>
                  <a:gd name="T8" fmla="*/ 3 w 353"/>
                  <a:gd name="T9" fmla="*/ 413 h 416"/>
                  <a:gd name="T10" fmla="*/ 11 w 353"/>
                  <a:gd name="T11" fmla="*/ 416 h 416"/>
                  <a:gd name="T12" fmla="*/ 342 w 353"/>
                  <a:gd name="T13" fmla="*/ 416 h 416"/>
                  <a:gd name="T14" fmla="*/ 350 w 353"/>
                  <a:gd name="T15" fmla="*/ 413 h 416"/>
                  <a:gd name="T16" fmla="*/ 353 w 353"/>
                  <a:gd name="T17" fmla="*/ 404 h 416"/>
                  <a:gd name="T18" fmla="*/ 353 w 353"/>
                  <a:gd name="T19" fmla="*/ 138 h 416"/>
                  <a:gd name="T20" fmla="*/ 352 w 353"/>
                  <a:gd name="T21" fmla="*/ 126 h 416"/>
                  <a:gd name="T22" fmla="*/ 342 w 353"/>
                  <a:gd name="T23" fmla="*/ 92 h 416"/>
                  <a:gd name="T24" fmla="*/ 329 w 353"/>
                  <a:gd name="T25" fmla="*/ 76 h 416"/>
                  <a:gd name="T26" fmla="*/ 275 w 353"/>
                  <a:gd name="T27" fmla="*/ 23 h 416"/>
                  <a:gd name="T28" fmla="*/ 261 w 353"/>
                  <a:gd name="T29" fmla="*/ 11 h 416"/>
                  <a:gd name="T30" fmla="*/ 226 w 353"/>
                  <a:gd name="T31" fmla="*/ 0 h 416"/>
                  <a:gd name="T32" fmla="*/ 215 w 353"/>
                  <a:gd name="T33" fmla="*/ 0 h 416"/>
                  <a:gd name="T34" fmla="*/ 11 w 353"/>
                  <a:gd name="T35" fmla="*/ 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3" h="416">
                    <a:moveTo>
                      <a:pt x="11" y="0"/>
                    </a:moveTo>
                    <a:lnTo>
                      <a:pt x="3" y="2"/>
                    </a:lnTo>
                    <a:lnTo>
                      <a:pt x="0" y="10"/>
                    </a:lnTo>
                    <a:lnTo>
                      <a:pt x="0" y="404"/>
                    </a:lnTo>
                    <a:lnTo>
                      <a:pt x="3" y="413"/>
                    </a:lnTo>
                    <a:lnTo>
                      <a:pt x="11" y="416"/>
                    </a:lnTo>
                    <a:lnTo>
                      <a:pt x="342" y="416"/>
                    </a:lnTo>
                    <a:lnTo>
                      <a:pt x="350" y="413"/>
                    </a:lnTo>
                    <a:lnTo>
                      <a:pt x="353" y="404"/>
                    </a:lnTo>
                    <a:lnTo>
                      <a:pt x="353" y="138"/>
                    </a:lnTo>
                    <a:lnTo>
                      <a:pt x="352" y="126"/>
                    </a:lnTo>
                    <a:lnTo>
                      <a:pt x="342" y="92"/>
                    </a:lnTo>
                    <a:lnTo>
                      <a:pt x="329" y="76"/>
                    </a:lnTo>
                    <a:lnTo>
                      <a:pt x="275" y="23"/>
                    </a:lnTo>
                    <a:lnTo>
                      <a:pt x="261" y="11"/>
                    </a:lnTo>
                    <a:lnTo>
                      <a:pt x="226" y="0"/>
                    </a:lnTo>
                    <a:lnTo>
                      <a:pt x="215" y="0"/>
                    </a:lnTo>
                    <a:lnTo>
                      <a:pt x="11" y="0"/>
                    </a:lnTo>
                    <a:close/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2" name="Freeform 41"/>
              <p:cNvSpPr>
                <a:spLocks/>
              </p:cNvSpPr>
              <p:nvPr/>
            </p:nvSpPr>
            <p:spPr bwMode="auto">
              <a:xfrm>
                <a:off x="2521" y="1985"/>
                <a:ext cx="42" cy="34"/>
              </a:xfrm>
              <a:custGeom>
                <a:avLst/>
                <a:gdLst>
                  <a:gd name="T0" fmla="*/ 125 w 125"/>
                  <a:gd name="T1" fmla="*/ 38 h 102"/>
                  <a:gd name="T2" fmla="*/ 122 w 125"/>
                  <a:gd name="T3" fmla="*/ 58 h 102"/>
                  <a:gd name="T4" fmla="*/ 99 w 125"/>
                  <a:gd name="T5" fmla="*/ 89 h 102"/>
                  <a:gd name="T6" fmla="*/ 80 w 125"/>
                  <a:gd name="T7" fmla="*/ 98 h 102"/>
                  <a:gd name="T8" fmla="*/ 62 w 125"/>
                  <a:gd name="T9" fmla="*/ 102 h 102"/>
                  <a:gd name="T10" fmla="*/ 24 w 125"/>
                  <a:gd name="T11" fmla="*/ 89 h 102"/>
                  <a:gd name="T12" fmla="*/ 10 w 125"/>
                  <a:gd name="T13" fmla="*/ 75 h 102"/>
                  <a:gd name="T14" fmla="*/ 0 w 125"/>
                  <a:gd name="T15" fmla="*/ 58 h 102"/>
                  <a:gd name="T16" fmla="*/ 0 w 125"/>
                  <a:gd name="T17" fmla="*/ 19 h 102"/>
                  <a:gd name="T18" fmla="*/ 8 w 125"/>
                  <a:gd name="T19" fmla="*/ 0 h 102"/>
                  <a:gd name="T20" fmla="*/ 60 w 125"/>
                  <a:gd name="T21" fmla="*/ 38 h 102"/>
                  <a:gd name="T22" fmla="*/ 125 w 125"/>
                  <a:gd name="T23" fmla="*/ 3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2">
                    <a:moveTo>
                      <a:pt x="125" y="38"/>
                    </a:moveTo>
                    <a:lnTo>
                      <a:pt x="122" y="58"/>
                    </a:lnTo>
                    <a:lnTo>
                      <a:pt x="99" y="89"/>
                    </a:lnTo>
                    <a:lnTo>
                      <a:pt x="80" y="98"/>
                    </a:lnTo>
                    <a:lnTo>
                      <a:pt x="62" y="102"/>
                    </a:lnTo>
                    <a:lnTo>
                      <a:pt x="24" y="89"/>
                    </a:lnTo>
                    <a:lnTo>
                      <a:pt x="10" y="75"/>
                    </a:lnTo>
                    <a:lnTo>
                      <a:pt x="0" y="58"/>
                    </a:lnTo>
                    <a:lnTo>
                      <a:pt x="0" y="19"/>
                    </a:lnTo>
                    <a:lnTo>
                      <a:pt x="8" y="0"/>
                    </a:lnTo>
                    <a:lnTo>
                      <a:pt x="60" y="38"/>
                    </a:lnTo>
                    <a:lnTo>
                      <a:pt x="125" y="38"/>
                    </a:lnTo>
                    <a:close/>
                  </a:path>
                </a:pathLst>
              </a:custGeom>
              <a:solidFill>
                <a:srgbClr val="CCCCCC"/>
              </a:solidFill>
              <a:ln w="6350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3" name="Freeform 42"/>
              <p:cNvSpPr>
                <a:spLocks/>
              </p:cNvSpPr>
              <p:nvPr/>
            </p:nvSpPr>
            <p:spPr bwMode="auto">
              <a:xfrm>
                <a:off x="2517" y="1981"/>
                <a:ext cx="42" cy="34"/>
              </a:xfrm>
              <a:custGeom>
                <a:avLst/>
                <a:gdLst>
                  <a:gd name="T0" fmla="*/ 125 w 125"/>
                  <a:gd name="T1" fmla="*/ 39 h 104"/>
                  <a:gd name="T2" fmla="*/ 124 w 125"/>
                  <a:gd name="T3" fmla="*/ 61 h 104"/>
                  <a:gd name="T4" fmla="*/ 100 w 125"/>
                  <a:gd name="T5" fmla="*/ 92 h 104"/>
                  <a:gd name="T6" fmla="*/ 81 w 125"/>
                  <a:gd name="T7" fmla="*/ 101 h 104"/>
                  <a:gd name="T8" fmla="*/ 61 w 125"/>
                  <a:gd name="T9" fmla="*/ 104 h 104"/>
                  <a:gd name="T10" fmla="*/ 23 w 125"/>
                  <a:gd name="T11" fmla="*/ 91 h 104"/>
                  <a:gd name="T12" fmla="*/ 10 w 125"/>
                  <a:gd name="T13" fmla="*/ 76 h 104"/>
                  <a:gd name="T14" fmla="*/ 0 w 125"/>
                  <a:gd name="T15" fmla="*/ 58 h 104"/>
                  <a:gd name="T16" fmla="*/ 2 w 125"/>
                  <a:gd name="T17" fmla="*/ 19 h 104"/>
                  <a:gd name="T18" fmla="*/ 12 w 125"/>
                  <a:gd name="T19" fmla="*/ 0 h 104"/>
                  <a:gd name="T20" fmla="*/ 62 w 125"/>
                  <a:gd name="T21" fmla="*/ 39 h 104"/>
                  <a:gd name="T22" fmla="*/ 125 w 125"/>
                  <a:gd name="T23" fmla="*/ 3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4">
                    <a:moveTo>
                      <a:pt x="125" y="39"/>
                    </a:moveTo>
                    <a:lnTo>
                      <a:pt x="124" y="61"/>
                    </a:lnTo>
                    <a:lnTo>
                      <a:pt x="100" y="92"/>
                    </a:lnTo>
                    <a:lnTo>
                      <a:pt x="81" y="101"/>
                    </a:lnTo>
                    <a:lnTo>
                      <a:pt x="61" y="104"/>
                    </a:lnTo>
                    <a:lnTo>
                      <a:pt x="23" y="91"/>
                    </a:lnTo>
                    <a:lnTo>
                      <a:pt x="10" y="76"/>
                    </a:lnTo>
                    <a:lnTo>
                      <a:pt x="0" y="58"/>
                    </a:lnTo>
                    <a:lnTo>
                      <a:pt x="2" y="19"/>
                    </a:lnTo>
                    <a:lnTo>
                      <a:pt x="12" y="0"/>
                    </a:lnTo>
                    <a:lnTo>
                      <a:pt x="62" y="39"/>
                    </a:lnTo>
                    <a:lnTo>
                      <a:pt x="125" y="39"/>
                    </a:lnTo>
                    <a:close/>
                  </a:path>
                </a:pathLst>
              </a:custGeom>
              <a:solidFill>
                <a:srgbClr val="CCCCCC"/>
              </a:solidFill>
              <a:ln w="4763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4" name="Freeform 43"/>
              <p:cNvSpPr>
                <a:spLocks/>
              </p:cNvSpPr>
              <p:nvPr/>
            </p:nvSpPr>
            <p:spPr bwMode="auto">
              <a:xfrm>
                <a:off x="2488" y="2027"/>
                <a:ext cx="22" cy="22"/>
              </a:xfrm>
              <a:custGeom>
                <a:avLst/>
                <a:gdLst>
                  <a:gd name="T0" fmla="*/ 1 w 64"/>
                  <a:gd name="T1" fmla="*/ 1 h 65"/>
                  <a:gd name="T2" fmla="*/ 14 w 64"/>
                  <a:gd name="T3" fmla="*/ 0 h 65"/>
                  <a:gd name="T4" fmla="*/ 39 w 64"/>
                  <a:gd name="T5" fmla="*/ 8 h 65"/>
                  <a:gd name="T6" fmla="*/ 56 w 64"/>
                  <a:gd name="T7" fmla="*/ 26 h 65"/>
                  <a:gd name="T8" fmla="*/ 64 w 64"/>
                  <a:gd name="T9" fmla="*/ 50 h 65"/>
                  <a:gd name="T10" fmla="*/ 63 w 64"/>
                  <a:gd name="T11" fmla="*/ 65 h 65"/>
                  <a:gd name="T12" fmla="*/ 0 w 64"/>
                  <a:gd name="T13" fmla="*/ 65 h 65"/>
                  <a:gd name="T14" fmla="*/ 1 w 64"/>
                  <a:gd name="T15" fmla="*/ 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65">
                    <a:moveTo>
                      <a:pt x="1" y="1"/>
                    </a:moveTo>
                    <a:lnTo>
                      <a:pt x="14" y="0"/>
                    </a:lnTo>
                    <a:lnTo>
                      <a:pt x="39" y="8"/>
                    </a:lnTo>
                    <a:lnTo>
                      <a:pt x="56" y="26"/>
                    </a:lnTo>
                    <a:lnTo>
                      <a:pt x="64" y="50"/>
                    </a:lnTo>
                    <a:lnTo>
                      <a:pt x="63" y="65"/>
                    </a:lnTo>
                    <a:lnTo>
                      <a:pt x="0" y="6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3B3B3"/>
              </a:solidFill>
              <a:ln w="635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5" name="Freeform 44"/>
              <p:cNvSpPr>
                <a:spLocks/>
              </p:cNvSpPr>
              <p:nvPr/>
            </p:nvSpPr>
            <p:spPr bwMode="auto">
              <a:xfrm>
                <a:off x="2485" y="2024"/>
                <a:ext cx="21" cy="22"/>
              </a:xfrm>
              <a:custGeom>
                <a:avLst/>
                <a:gdLst>
                  <a:gd name="T0" fmla="*/ 0 w 63"/>
                  <a:gd name="T1" fmla="*/ 0 h 65"/>
                  <a:gd name="T2" fmla="*/ 14 w 63"/>
                  <a:gd name="T3" fmla="*/ 0 h 65"/>
                  <a:gd name="T4" fmla="*/ 37 w 63"/>
                  <a:gd name="T5" fmla="*/ 8 h 65"/>
                  <a:gd name="T6" fmla="*/ 54 w 63"/>
                  <a:gd name="T7" fmla="*/ 26 h 65"/>
                  <a:gd name="T8" fmla="*/ 63 w 63"/>
                  <a:gd name="T9" fmla="*/ 50 h 65"/>
                  <a:gd name="T10" fmla="*/ 63 w 63"/>
                  <a:gd name="T11" fmla="*/ 65 h 65"/>
                  <a:gd name="T12" fmla="*/ 0 w 63"/>
                  <a:gd name="T13" fmla="*/ 63 h 65"/>
                  <a:gd name="T14" fmla="*/ 0 w 63"/>
                  <a:gd name="T15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65">
                    <a:moveTo>
                      <a:pt x="0" y="0"/>
                    </a:moveTo>
                    <a:lnTo>
                      <a:pt x="14" y="0"/>
                    </a:lnTo>
                    <a:lnTo>
                      <a:pt x="37" y="8"/>
                    </a:lnTo>
                    <a:lnTo>
                      <a:pt x="54" y="26"/>
                    </a:lnTo>
                    <a:lnTo>
                      <a:pt x="63" y="50"/>
                    </a:lnTo>
                    <a:lnTo>
                      <a:pt x="63" y="65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6" name="Freeform 45"/>
              <p:cNvSpPr>
                <a:spLocks/>
              </p:cNvSpPr>
              <p:nvPr/>
            </p:nvSpPr>
            <p:spPr bwMode="auto">
              <a:xfrm>
                <a:off x="2488" y="2028"/>
                <a:ext cx="15" cy="14"/>
              </a:xfrm>
              <a:custGeom>
                <a:avLst/>
                <a:gdLst>
                  <a:gd name="T0" fmla="*/ 43 w 43"/>
                  <a:gd name="T1" fmla="*/ 42 h 42"/>
                  <a:gd name="T2" fmla="*/ 39 w 43"/>
                  <a:gd name="T3" fmla="*/ 26 h 42"/>
                  <a:gd name="T4" fmla="*/ 17 w 43"/>
                  <a:gd name="T5" fmla="*/ 3 h 42"/>
                  <a:gd name="T6" fmla="*/ 1 w 43"/>
                  <a:gd name="T7" fmla="*/ 0 h 42"/>
                  <a:gd name="T8" fmla="*/ 0 w 43"/>
                  <a:gd name="T9" fmla="*/ 42 h 42"/>
                  <a:gd name="T10" fmla="*/ 43 w 43"/>
                  <a:gd name="T1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42">
                    <a:moveTo>
                      <a:pt x="43" y="42"/>
                    </a:moveTo>
                    <a:lnTo>
                      <a:pt x="39" y="26"/>
                    </a:lnTo>
                    <a:lnTo>
                      <a:pt x="17" y="3"/>
                    </a:lnTo>
                    <a:lnTo>
                      <a:pt x="1" y="0"/>
                    </a:lnTo>
                    <a:lnTo>
                      <a:pt x="0" y="42"/>
                    </a:lnTo>
                    <a:lnTo>
                      <a:pt x="43" y="42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7" name="Freeform 46"/>
              <p:cNvSpPr>
                <a:spLocks/>
              </p:cNvSpPr>
              <p:nvPr/>
            </p:nvSpPr>
            <p:spPr bwMode="auto">
              <a:xfrm>
                <a:off x="2489" y="1971"/>
                <a:ext cx="25" cy="3"/>
              </a:xfrm>
              <a:custGeom>
                <a:avLst/>
                <a:gdLst>
                  <a:gd name="T0" fmla="*/ 4 w 75"/>
                  <a:gd name="T1" fmla="*/ 0 h 10"/>
                  <a:gd name="T2" fmla="*/ 71 w 75"/>
                  <a:gd name="T3" fmla="*/ 0 h 10"/>
                  <a:gd name="T4" fmla="*/ 74 w 75"/>
                  <a:gd name="T5" fmla="*/ 1 h 10"/>
                  <a:gd name="T6" fmla="*/ 75 w 75"/>
                  <a:gd name="T7" fmla="*/ 4 h 10"/>
                  <a:gd name="T8" fmla="*/ 74 w 75"/>
                  <a:gd name="T9" fmla="*/ 9 h 10"/>
                  <a:gd name="T10" fmla="*/ 71 w 75"/>
                  <a:gd name="T11" fmla="*/ 10 h 10"/>
                  <a:gd name="T12" fmla="*/ 4 w 75"/>
                  <a:gd name="T13" fmla="*/ 10 h 10"/>
                  <a:gd name="T14" fmla="*/ 1 w 75"/>
                  <a:gd name="T15" fmla="*/ 9 h 10"/>
                  <a:gd name="T16" fmla="*/ 0 w 75"/>
                  <a:gd name="T17" fmla="*/ 4 h 10"/>
                  <a:gd name="T18" fmla="*/ 1 w 75"/>
                  <a:gd name="T19" fmla="*/ 1 h 10"/>
                  <a:gd name="T20" fmla="*/ 4 w 7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0">
                    <a:moveTo>
                      <a:pt x="4" y="0"/>
                    </a:moveTo>
                    <a:lnTo>
                      <a:pt x="71" y="0"/>
                    </a:lnTo>
                    <a:lnTo>
                      <a:pt x="74" y="1"/>
                    </a:lnTo>
                    <a:lnTo>
                      <a:pt x="75" y="4"/>
                    </a:lnTo>
                    <a:lnTo>
                      <a:pt x="74" y="9"/>
                    </a:lnTo>
                    <a:lnTo>
                      <a:pt x="71" y="10"/>
                    </a:lnTo>
                    <a:lnTo>
                      <a:pt x="4" y="10"/>
                    </a:lnTo>
                    <a:lnTo>
                      <a:pt x="1" y="9"/>
                    </a:lnTo>
                    <a:lnTo>
                      <a:pt x="0" y="4"/>
                    </a:lnTo>
                    <a:lnTo>
                      <a:pt x="1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8" name="Freeform 47"/>
              <p:cNvSpPr>
                <a:spLocks/>
              </p:cNvSpPr>
              <p:nvPr/>
            </p:nvSpPr>
            <p:spPr bwMode="auto">
              <a:xfrm>
                <a:off x="2489" y="1963"/>
                <a:ext cx="32" cy="4"/>
              </a:xfrm>
              <a:custGeom>
                <a:avLst/>
                <a:gdLst>
                  <a:gd name="T0" fmla="*/ 6 w 97"/>
                  <a:gd name="T1" fmla="*/ 0 h 10"/>
                  <a:gd name="T2" fmla="*/ 91 w 97"/>
                  <a:gd name="T3" fmla="*/ 0 h 10"/>
                  <a:gd name="T4" fmla="*/ 95 w 97"/>
                  <a:gd name="T5" fmla="*/ 2 h 10"/>
                  <a:gd name="T6" fmla="*/ 97 w 97"/>
                  <a:gd name="T7" fmla="*/ 6 h 10"/>
                  <a:gd name="T8" fmla="*/ 95 w 97"/>
                  <a:gd name="T9" fmla="*/ 9 h 10"/>
                  <a:gd name="T10" fmla="*/ 91 w 97"/>
                  <a:gd name="T11" fmla="*/ 10 h 10"/>
                  <a:gd name="T12" fmla="*/ 6 w 97"/>
                  <a:gd name="T13" fmla="*/ 10 h 10"/>
                  <a:gd name="T14" fmla="*/ 1 w 97"/>
                  <a:gd name="T15" fmla="*/ 9 h 10"/>
                  <a:gd name="T16" fmla="*/ 0 w 97"/>
                  <a:gd name="T17" fmla="*/ 6 h 10"/>
                  <a:gd name="T18" fmla="*/ 1 w 97"/>
                  <a:gd name="T19" fmla="*/ 2 h 10"/>
                  <a:gd name="T20" fmla="*/ 6 w 97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7" h="10">
                    <a:moveTo>
                      <a:pt x="6" y="0"/>
                    </a:moveTo>
                    <a:lnTo>
                      <a:pt x="91" y="0"/>
                    </a:lnTo>
                    <a:lnTo>
                      <a:pt x="95" y="2"/>
                    </a:lnTo>
                    <a:lnTo>
                      <a:pt x="97" y="6"/>
                    </a:lnTo>
                    <a:lnTo>
                      <a:pt x="95" y="9"/>
                    </a:lnTo>
                    <a:lnTo>
                      <a:pt x="91" y="10"/>
                    </a:lnTo>
                    <a:lnTo>
                      <a:pt x="6" y="10"/>
                    </a:lnTo>
                    <a:lnTo>
                      <a:pt x="1" y="9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9" name="Freeform 48"/>
              <p:cNvSpPr>
                <a:spLocks/>
              </p:cNvSpPr>
              <p:nvPr/>
            </p:nvSpPr>
            <p:spPr bwMode="auto">
              <a:xfrm>
                <a:off x="2489" y="1956"/>
                <a:ext cx="32" cy="4"/>
              </a:xfrm>
              <a:custGeom>
                <a:avLst/>
                <a:gdLst>
                  <a:gd name="T0" fmla="*/ 6 w 97"/>
                  <a:gd name="T1" fmla="*/ 0 h 11"/>
                  <a:gd name="T2" fmla="*/ 91 w 97"/>
                  <a:gd name="T3" fmla="*/ 0 h 11"/>
                  <a:gd name="T4" fmla="*/ 95 w 97"/>
                  <a:gd name="T5" fmla="*/ 1 h 11"/>
                  <a:gd name="T6" fmla="*/ 97 w 97"/>
                  <a:gd name="T7" fmla="*/ 5 h 11"/>
                  <a:gd name="T8" fmla="*/ 95 w 97"/>
                  <a:gd name="T9" fmla="*/ 10 h 11"/>
                  <a:gd name="T10" fmla="*/ 91 w 97"/>
                  <a:gd name="T11" fmla="*/ 11 h 11"/>
                  <a:gd name="T12" fmla="*/ 6 w 97"/>
                  <a:gd name="T13" fmla="*/ 11 h 11"/>
                  <a:gd name="T14" fmla="*/ 1 w 97"/>
                  <a:gd name="T15" fmla="*/ 10 h 11"/>
                  <a:gd name="T16" fmla="*/ 0 w 97"/>
                  <a:gd name="T17" fmla="*/ 5 h 11"/>
                  <a:gd name="T18" fmla="*/ 1 w 97"/>
                  <a:gd name="T19" fmla="*/ 1 h 11"/>
                  <a:gd name="T20" fmla="*/ 6 w 97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7" h="11">
                    <a:moveTo>
                      <a:pt x="6" y="0"/>
                    </a:moveTo>
                    <a:lnTo>
                      <a:pt x="91" y="0"/>
                    </a:lnTo>
                    <a:lnTo>
                      <a:pt x="95" y="1"/>
                    </a:lnTo>
                    <a:lnTo>
                      <a:pt x="97" y="5"/>
                    </a:lnTo>
                    <a:lnTo>
                      <a:pt x="95" y="10"/>
                    </a:lnTo>
                    <a:lnTo>
                      <a:pt x="91" y="11"/>
                    </a:lnTo>
                    <a:lnTo>
                      <a:pt x="6" y="11"/>
                    </a:lnTo>
                    <a:lnTo>
                      <a:pt x="1" y="10"/>
                    </a:lnTo>
                    <a:lnTo>
                      <a:pt x="0" y="5"/>
                    </a:lnTo>
                    <a:lnTo>
                      <a:pt x="1" y="1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0" name="Freeform 49"/>
              <p:cNvSpPr>
                <a:spLocks/>
              </p:cNvSpPr>
              <p:nvPr/>
            </p:nvSpPr>
            <p:spPr bwMode="auto">
              <a:xfrm>
                <a:off x="2533" y="2050"/>
                <a:ext cx="28" cy="3"/>
              </a:xfrm>
              <a:custGeom>
                <a:avLst/>
                <a:gdLst>
                  <a:gd name="T0" fmla="*/ 4 w 85"/>
                  <a:gd name="T1" fmla="*/ 0 h 11"/>
                  <a:gd name="T2" fmla="*/ 80 w 85"/>
                  <a:gd name="T3" fmla="*/ 0 h 11"/>
                  <a:gd name="T4" fmla="*/ 83 w 85"/>
                  <a:gd name="T5" fmla="*/ 2 h 11"/>
                  <a:gd name="T6" fmla="*/ 85 w 85"/>
                  <a:gd name="T7" fmla="*/ 6 h 11"/>
                  <a:gd name="T8" fmla="*/ 83 w 85"/>
                  <a:gd name="T9" fmla="*/ 11 h 11"/>
                  <a:gd name="T10" fmla="*/ 80 w 85"/>
                  <a:gd name="T11" fmla="*/ 11 h 11"/>
                  <a:gd name="T12" fmla="*/ 4 w 85"/>
                  <a:gd name="T13" fmla="*/ 11 h 11"/>
                  <a:gd name="T14" fmla="*/ 1 w 85"/>
                  <a:gd name="T15" fmla="*/ 11 h 11"/>
                  <a:gd name="T16" fmla="*/ 0 w 85"/>
                  <a:gd name="T17" fmla="*/ 6 h 11"/>
                  <a:gd name="T18" fmla="*/ 1 w 85"/>
                  <a:gd name="T19" fmla="*/ 2 h 11"/>
                  <a:gd name="T20" fmla="*/ 4 w 85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11">
                    <a:moveTo>
                      <a:pt x="4" y="0"/>
                    </a:moveTo>
                    <a:lnTo>
                      <a:pt x="80" y="0"/>
                    </a:lnTo>
                    <a:lnTo>
                      <a:pt x="83" y="2"/>
                    </a:lnTo>
                    <a:lnTo>
                      <a:pt x="85" y="6"/>
                    </a:lnTo>
                    <a:lnTo>
                      <a:pt x="83" y="11"/>
                    </a:lnTo>
                    <a:lnTo>
                      <a:pt x="80" y="11"/>
                    </a:lnTo>
                    <a:lnTo>
                      <a:pt x="4" y="11"/>
                    </a:lnTo>
                    <a:lnTo>
                      <a:pt x="1" y="11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1" name="Freeform 50"/>
              <p:cNvSpPr>
                <a:spLocks/>
              </p:cNvSpPr>
              <p:nvPr/>
            </p:nvSpPr>
            <p:spPr bwMode="auto">
              <a:xfrm>
                <a:off x="2533" y="2043"/>
                <a:ext cx="32" cy="3"/>
              </a:xfrm>
              <a:custGeom>
                <a:avLst/>
                <a:gdLst>
                  <a:gd name="T0" fmla="*/ 4 w 95"/>
                  <a:gd name="T1" fmla="*/ 0 h 11"/>
                  <a:gd name="T2" fmla="*/ 90 w 95"/>
                  <a:gd name="T3" fmla="*/ 0 h 11"/>
                  <a:gd name="T4" fmla="*/ 95 w 95"/>
                  <a:gd name="T5" fmla="*/ 1 h 11"/>
                  <a:gd name="T6" fmla="*/ 95 w 95"/>
                  <a:gd name="T7" fmla="*/ 6 h 11"/>
                  <a:gd name="T8" fmla="*/ 95 w 95"/>
                  <a:gd name="T9" fmla="*/ 10 h 11"/>
                  <a:gd name="T10" fmla="*/ 90 w 95"/>
                  <a:gd name="T11" fmla="*/ 11 h 11"/>
                  <a:gd name="T12" fmla="*/ 4 w 95"/>
                  <a:gd name="T13" fmla="*/ 11 h 11"/>
                  <a:gd name="T14" fmla="*/ 1 w 95"/>
                  <a:gd name="T15" fmla="*/ 10 h 11"/>
                  <a:gd name="T16" fmla="*/ 0 w 95"/>
                  <a:gd name="T17" fmla="*/ 6 h 11"/>
                  <a:gd name="T18" fmla="*/ 1 w 95"/>
                  <a:gd name="T19" fmla="*/ 1 h 11"/>
                  <a:gd name="T20" fmla="*/ 4 w 95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1">
                    <a:moveTo>
                      <a:pt x="4" y="0"/>
                    </a:moveTo>
                    <a:lnTo>
                      <a:pt x="90" y="0"/>
                    </a:lnTo>
                    <a:lnTo>
                      <a:pt x="95" y="1"/>
                    </a:lnTo>
                    <a:lnTo>
                      <a:pt x="95" y="6"/>
                    </a:lnTo>
                    <a:lnTo>
                      <a:pt x="95" y="10"/>
                    </a:lnTo>
                    <a:lnTo>
                      <a:pt x="90" y="11"/>
                    </a:lnTo>
                    <a:lnTo>
                      <a:pt x="4" y="11"/>
                    </a:lnTo>
                    <a:lnTo>
                      <a:pt x="1" y="10"/>
                    </a:lnTo>
                    <a:lnTo>
                      <a:pt x="0" y="6"/>
                    </a:lnTo>
                    <a:lnTo>
                      <a:pt x="1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2" name="Freeform 51"/>
              <p:cNvSpPr>
                <a:spLocks/>
              </p:cNvSpPr>
              <p:nvPr/>
            </p:nvSpPr>
            <p:spPr bwMode="auto">
              <a:xfrm>
                <a:off x="2511" y="2021"/>
                <a:ext cx="31" cy="11"/>
              </a:xfrm>
              <a:custGeom>
                <a:avLst/>
                <a:gdLst>
                  <a:gd name="T0" fmla="*/ 0 w 92"/>
                  <a:gd name="T1" fmla="*/ 31 h 33"/>
                  <a:gd name="T2" fmla="*/ 92 w 92"/>
                  <a:gd name="T3" fmla="*/ 33 h 33"/>
                  <a:gd name="T4" fmla="*/ 91 w 92"/>
                  <a:gd name="T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2" h="33">
                    <a:moveTo>
                      <a:pt x="0" y="31"/>
                    </a:moveTo>
                    <a:lnTo>
                      <a:pt x="92" y="33"/>
                    </a:lnTo>
                    <a:lnTo>
                      <a:pt x="91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3" name="Freeform 52"/>
              <p:cNvSpPr>
                <a:spLocks/>
              </p:cNvSpPr>
              <p:nvPr/>
            </p:nvSpPr>
            <p:spPr bwMode="auto">
              <a:xfrm>
                <a:off x="2542" y="1982"/>
                <a:ext cx="11" cy="7"/>
              </a:xfrm>
              <a:custGeom>
                <a:avLst/>
                <a:gdLst>
                  <a:gd name="T0" fmla="*/ 0 w 32"/>
                  <a:gd name="T1" fmla="*/ 22 h 22"/>
                  <a:gd name="T2" fmla="*/ 0 w 32"/>
                  <a:gd name="T3" fmla="*/ 0 h 22"/>
                  <a:gd name="T4" fmla="*/ 32 w 32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22">
                    <a:moveTo>
                      <a:pt x="0" y="22"/>
                    </a:moveTo>
                    <a:lnTo>
                      <a:pt x="0" y="0"/>
                    </a:lnTo>
                    <a:lnTo>
                      <a:pt x="32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4" name="Freeform 53"/>
              <p:cNvSpPr>
                <a:spLocks noEditPoints="1"/>
              </p:cNvSpPr>
              <p:nvPr/>
            </p:nvSpPr>
            <p:spPr bwMode="auto">
              <a:xfrm>
                <a:off x="2537" y="1940"/>
                <a:ext cx="46" cy="45"/>
              </a:xfrm>
              <a:custGeom>
                <a:avLst/>
                <a:gdLst>
                  <a:gd name="T0" fmla="*/ 96 w 138"/>
                  <a:gd name="T1" fmla="*/ 108 h 133"/>
                  <a:gd name="T2" fmla="*/ 43 w 138"/>
                  <a:gd name="T3" fmla="*/ 108 h 133"/>
                  <a:gd name="T4" fmla="*/ 34 w 138"/>
                  <a:gd name="T5" fmla="*/ 133 h 133"/>
                  <a:gd name="T6" fmla="*/ 0 w 138"/>
                  <a:gd name="T7" fmla="*/ 133 h 133"/>
                  <a:gd name="T8" fmla="*/ 49 w 138"/>
                  <a:gd name="T9" fmla="*/ 0 h 133"/>
                  <a:gd name="T10" fmla="*/ 89 w 138"/>
                  <a:gd name="T11" fmla="*/ 0 h 133"/>
                  <a:gd name="T12" fmla="*/ 138 w 138"/>
                  <a:gd name="T13" fmla="*/ 133 h 133"/>
                  <a:gd name="T14" fmla="*/ 103 w 138"/>
                  <a:gd name="T15" fmla="*/ 133 h 133"/>
                  <a:gd name="T16" fmla="*/ 96 w 138"/>
                  <a:gd name="T17" fmla="*/ 108 h 133"/>
                  <a:gd name="T18" fmla="*/ 51 w 138"/>
                  <a:gd name="T19" fmla="*/ 84 h 133"/>
                  <a:gd name="T20" fmla="*/ 88 w 138"/>
                  <a:gd name="T21" fmla="*/ 84 h 133"/>
                  <a:gd name="T22" fmla="*/ 69 w 138"/>
                  <a:gd name="T23" fmla="*/ 32 h 133"/>
                  <a:gd name="T24" fmla="*/ 51 w 138"/>
                  <a:gd name="T25" fmla="*/ 84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8" h="133">
                    <a:moveTo>
                      <a:pt x="96" y="108"/>
                    </a:moveTo>
                    <a:lnTo>
                      <a:pt x="43" y="108"/>
                    </a:lnTo>
                    <a:lnTo>
                      <a:pt x="34" y="133"/>
                    </a:lnTo>
                    <a:lnTo>
                      <a:pt x="0" y="133"/>
                    </a:lnTo>
                    <a:lnTo>
                      <a:pt x="49" y="0"/>
                    </a:lnTo>
                    <a:lnTo>
                      <a:pt x="89" y="0"/>
                    </a:lnTo>
                    <a:lnTo>
                      <a:pt x="138" y="133"/>
                    </a:lnTo>
                    <a:lnTo>
                      <a:pt x="103" y="133"/>
                    </a:lnTo>
                    <a:lnTo>
                      <a:pt x="96" y="108"/>
                    </a:lnTo>
                    <a:close/>
                    <a:moveTo>
                      <a:pt x="51" y="84"/>
                    </a:moveTo>
                    <a:lnTo>
                      <a:pt x="88" y="84"/>
                    </a:lnTo>
                    <a:lnTo>
                      <a:pt x="69" y="32"/>
                    </a:lnTo>
                    <a:lnTo>
                      <a:pt x="51" y="8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6" name="Rectangle 55"/>
              <p:cNvSpPr>
                <a:spLocks noChangeArrowheads="1"/>
              </p:cNvSpPr>
              <p:nvPr/>
            </p:nvSpPr>
            <p:spPr bwMode="auto">
              <a:xfrm>
                <a:off x="2628" y="2149"/>
                <a:ext cx="19" cy="29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8" name="Rectangle 57"/>
              <p:cNvSpPr>
                <a:spLocks noChangeArrowheads="1"/>
              </p:cNvSpPr>
              <p:nvPr/>
            </p:nvSpPr>
            <p:spPr bwMode="auto">
              <a:xfrm>
                <a:off x="2518" y="2149"/>
                <a:ext cx="110" cy="2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9" name="Rectangle 58"/>
              <p:cNvSpPr>
                <a:spLocks noChangeArrowheads="1"/>
              </p:cNvSpPr>
              <p:nvPr/>
            </p:nvSpPr>
            <p:spPr bwMode="auto">
              <a:xfrm>
                <a:off x="2623" y="2154"/>
                <a:ext cx="17" cy="18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1" name="Rectangle 60"/>
              <p:cNvSpPr>
                <a:spLocks noChangeArrowheads="1"/>
              </p:cNvSpPr>
              <p:nvPr/>
            </p:nvSpPr>
            <p:spPr bwMode="auto">
              <a:xfrm>
                <a:off x="2523" y="2154"/>
                <a:ext cx="100" cy="1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2" name="Freeform 61"/>
              <p:cNvSpPr>
                <a:spLocks/>
              </p:cNvSpPr>
              <p:nvPr/>
            </p:nvSpPr>
            <p:spPr bwMode="auto">
              <a:xfrm>
                <a:off x="2511" y="2021"/>
                <a:ext cx="124" cy="146"/>
              </a:xfrm>
              <a:custGeom>
                <a:avLst/>
                <a:gdLst>
                  <a:gd name="T0" fmla="*/ 22 w 374"/>
                  <a:gd name="T1" fmla="*/ 0 h 438"/>
                  <a:gd name="T2" fmla="*/ 224 w 374"/>
                  <a:gd name="T3" fmla="*/ 0 h 438"/>
                  <a:gd name="T4" fmla="*/ 240 w 374"/>
                  <a:gd name="T5" fmla="*/ 2 h 438"/>
                  <a:gd name="T6" fmla="*/ 266 w 374"/>
                  <a:gd name="T7" fmla="*/ 10 h 438"/>
                  <a:gd name="T8" fmla="*/ 300 w 374"/>
                  <a:gd name="T9" fmla="*/ 35 h 438"/>
                  <a:gd name="T10" fmla="*/ 320 w 374"/>
                  <a:gd name="T11" fmla="*/ 53 h 438"/>
                  <a:gd name="T12" fmla="*/ 339 w 374"/>
                  <a:gd name="T13" fmla="*/ 74 h 438"/>
                  <a:gd name="T14" fmla="*/ 368 w 374"/>
                  <a:gd name="T15" fmla="*/ 121 h 438"/>
                  <a:gd name="T16" fmla="*/ 374 w 374"/>
                  <a:gd name="T17" fmla="*/ 150 h 438"/>
                  <a:gd name="T18" fmla="*/ 374 w 374"/>
                  <a:gd name="T19" fmla="*/ 416 h 438"/>
                  <a:gd name="T20" fmla="*/ 372 w 374"/>
                  <a:gd name="T21" fmla="*/ 425 h 438"/>
                  <a:gd name="T22" fmla="*/ 361 w 374"/>
                  <a:gd name="T23" fmla="*/ 436 h 438"/>
                  <a:gd name="T24" fmla="*/ 352 w 374"/>
                  <a:gd name="T25" fmla="*/ 438 h 438"/>
                  <a:gd name="T26" fmla="*/ 22 w 374"/>
                  <a:gd name="T27" fmla="*/ 438 h 438"/>
                  <a:gd name="T28" fmla="*/ 13 w 374"/>
                  <a:gd name="T29" fmla="*/ 436 h 438"/>
                  <a:gd name="T30" fmla="*/ 2 w 374"/>
                  <a:gd name="T31" fmla="*/ 425 h 438"/>
                  <a:gd name="T32" fmla="*/ 0 w 374"/>
                  <a:gd name="T33" fmla="*/ 416 h 438"/>
                  <a:gd name="T34" fmla="*/ 0 w 374"/>
                  <a:gd name="T35" fmla="*/ 22 h 438"/>
                  <a:gd name="T36" fmla="*/ 2 w 374"/>
                  <a:gd name="T37" fmla="*/ 13 h 438"/>
                  <a:gd name="T38" fmla="*/ 13 w 374"/>
                  <a:gd name="T39" fmla="*/ 2 h 438"/>
                  <a:gd name="T40" fmla="*/ 22 w 374"/>
                  <a:gd name="T41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4" h="438">
                    <a:moveTo>
                      <a:pt x="22" y="0"/>
                    </a:moveTo>
                    <a:lnTo>
                      <a:pt x="224" y="0"/>
                    </a:lnTo>
                    <a:lnTo>
                      <a:pt x="240" y="2"/>
                    </a:lnTo>
                    <a:lnTo>
                      <a:pt x="266" y="10"/>
                    </a:lnTo>
                    <a:lnTo>
                      <a:pt x="300" y="35"/>
                    </a:lnTo>
                    <a:lnTo>
                      <a:pt x="320" y="53"/>
                    </a:lnTo>
                    <a:lnTo>
                      <a:pt x="339" y="74"/>
                    </a:lnTo>
                    <a:lnTo>
                      <a:pt x="368" y="121"/>
                    </a:lnTo>
                    <a:lnTo>
                      <a:pt x="374" y="150"/>
                    </a:lnTo>
                    <a:lnTo>
                      <a:pt x="374" y="416"/>
                    </a:lnTo>
                    <a:lnTo>
                      <a:pt x="372" y="425"/>
                    </a:lnTo>
                    <a:lnTo>
                      <a:pt x="361" y="436"/>
                    </a:lnTo>
                    <a:lnTo>
                      <a:pt x="352" y="438"/>
                    </a:lnTo>
                    <a:lnTo>
                      <a:pt x="22" y="438"/>
                    </a:lnTo>
                    <a:lnTo>
                      <a:pt x="13" y="436"/>
                    </a:lnTo>
                    <a:lnTo>
                      <a:pt x="2" y="425"/>
                    </a:lnTo>
                    <a:lnTo>
                      <a:pt x="0" y="416"/>
                    </a:lnTo>
                    <a:lnTo>
                      <a:pt x="0" y="22"/>
                    </a:lnTo>
                    <a:lnTo>
                      <a:pt x="2" y="13"/>
                    </a:lnTo>
                    <a:lnTo>
                      <a:pt x="13" y="2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E4E6E2"/>
              </a:solidFill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3" name="Freeform 62"/>
              <p:cNvSpPr>
                <a:spLocks/>
              </p:cNvSpPr>
              <p:nvPr/>
            </p:nvSpPr>
            <p:spPr bwMode="auto">
              <a:xfrm>
                <a:off x="2512" y="2023"/>
                <a:ext cx="121" cy="142"/>
              </a:xfrm>
              <a:custGeom>
                <a:avLst/>
                <a:gdLst>
                  <a:gd name="T0" fmla="*/ 17 w 363"/>
                  <a:gd name="T1" fmla="*/ 0 h 426"/>
                  <a:gd name="T2" fmla="*/ 10 w 363"/>
                  <a:gd name="T3" fmla="*/ 1 h 426"/>
                  <a:gd name="T4" fmla="*/ 1 w 363"/>
                  <a:gd name="T5" fmla="*/ 10 h 426"/>
                  <a:gd name="T6" fmla="*/ 0 w 363"/>
                  <a:gd name="T7" fmla="*/ 16 h 426"/>
                  <a:gd name="T8" fmla="*/ 0 w 363"/>
                  <a:gd name="T9" fmla="*/ 410 h 426"/>
                  <a:gd name="T10" fmla="*/ 1 w 363"/>
                  <a:gd name="T11" fmla="*/ 416 h 426"/>
                  <a:gd name="T12" fmla="*/ 10 w 363"/>
                  <a:gd name="T13" fmla="*/ 426 h 426"/>
                  <a:gd name="T14" fmla="*/ 17 w 363"/>
                  <a:gd name="T15" fmla="*/ 426 h 426"/>
                  <a:gd name="T16" fmla="*/ 347 w 363"/>
                  <a:gd name="T17" fmla="*/ 426 h 426"/>
                  <a:gd name="T18" fmla="*/ 354 w 363"/>
                  <a:gd name="T19" fmla="*/ 426 h 426"/>
                  <a:gd name="T20" fmla="*/ 363 w 363"/>
                  <a:gd name="T21" fmla="*/ 416 h 426"/>
                  <a:gd name="T22" fmla="*/ 363 w 363"/>
                  <a:gd name="T23" fmla="*/ 410 h 426"/>
                  <a:gd name="T24" fmla="*/ 363 w 363"/>
                  <a:gd name="T25" fmla="*/ 144 h 426"/>
                  <a:gd name="T26" fmla="*/ 363 w 363"/>
                  <a:gd name="T27" fmla="*/ 131 h 426"/>
                  <a:gd name="T28" fmla="*/ 351 w 363"/>
                  <a:gd name="T29" fmla="*/ 95 h 426"/>
                  <a:gd name="T30" fmla="*/ 338 w 363"/>
                  <a:gd name="T31" fmla="*/ 78 h 426"/>
                  <a:gd name="T32" fmla="*/ 285 w 363"/>
                  <a:gd name="T33" fmla="*/ 24 h 426"/>
                  <a:gd name="T34" fmla="*/ 269 w 363"/>
                  <a:gd name="T35" fmla="*/ 11 h 426"/>
                  <a:gd name="T36" fmla="*/ 232 w 363"/>
                  <a:gd name="T37" fmla="*/ 0 h 426"/>
                  <a:gd name="T38" fmla="*/ 219 w 363"/>
                  <a:gd name="T39" fmla="*/ 0 h 426"/>
                  <a:gd name="T40" fmla="*/ 17 w 363"/>
                  <a:gd name="T41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3" h="426">
                    <a:moveTo>
                      <a:pt x="17" y="0"/>
                    </a:moveTo>
                    <a:lnTo>
                      <a:pt x="10" y="1"/>
                    </a:lnTo>
                    <a:lnTo>
                      <a:pt x="1" y="10"/>
                    </a:lnTo>
                    <a:lnTo>
                      <a:pt x="0" y="16"/>
                    </a:lnTo>
                    <a:lnTo>
                      <a:pt x="0" y="410"/>
                    </a:lnTo>
                    <a:lnTo>
                      <a:pt x="1" y="416"/>
                    </a:lnTo>
                    <a:lnTo>
                      <a:pt x="10" y="426"/>
                    </a:lnTo>
                    <a:lnTo>
                      <a:pt x="17" y="426"/>
                    </a:lnTo>
                    <a:lnTo>
                      <a:pt x="347" y="426"/>
                    </a:lnTo>
                    <a:lnTo>
                      <a:pt x="354" y="426"/>
                    </a:lnTo>
                    <a:lnTo>
                      <a:pt x="363" y="416"/>
                    </a:lnTo>
                    <a:lnTo>
                      <a:pt x="363" y="410"/>
                    </a:lnTo>
                    <a:lnTo>
                      <a:pt x="363" y="144"/>
                    </a:lnTo>
                    <a:lnTo>
                      <a:pt x="363" y="131"/>
                    </a:lnTo>
                    <a:lnTo>
                      <a:pt x="351" y="95"/>
                    </a:lnTo>
                    <a:lnTo>
                      <a:pt x="338" y="78"/>
                    </a:lnTo>
                    <a:lnTo>
                      <a:pt x="285" y="24"/>
                    </a:lnTo>
                    <a:lnTo>
                      <a:pt x="269" y="11"/>
                    </a:lnTo>
                    <a:lnTo>
                      <a:pt x="232" y="0"/>
                    </a:lnTo>
                    <a:lnTo>
                      <a:pt x="219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4" name="Freeform 63"/>
              <p:cNvSpPr>
                <a:spLocks/>
              </p:cNvSpPr>
              <p:nvPr/>
            </p:nvSpPr>
            <p:spPr bwMode="auto">
              <a:xfrm>
                <a:off x="2583" y="2023"/>
                <a:ext cx="50" cy="50"/>
              </a:xfrm>
              <a:custGeom>
                <a:avLst/>
                <a:gdLst>
                  <a:gd name="T0" fmla="*/ 7 w 151"/>
                  <a:gd name="T1" fmla="*/ 0 h 150"/>
                  <a:gd name="T2" fmla="*/ 0 w 151"/>
                  <a:gd name="T3" fmla="*/ 0 h 150"/>
                  <a:gd name="T4" fmla="*/ 11 w 151"/>
                  <a:gd name="T5" fmla="*/ 7 h 150"/>
                  <a:gd name="T6" fmla="*/ 21 w 151"/>
                  <a:gd name="T7" fmla="*/ 11 h 150"/>
                  <a:gd name="T8" fmla="*/ 36 w 151"/>
                  <a:gd name="T9" fmla="*/ 20 h 150"/>
                  <a:gd name="T10" fmla="*/ 60 w 151"/>
                  <a:gd name="T11" fmla="*/ 46 h 150"/>
                  <a:gd name="T12" fmla="*/ 67 w 151"/>
                  <a:gd name="T13" fmla="*/ 70 h 150"/>
                  <a:gd name="T14" fmla="*/ 66 w 151"/>
                  <a:gd name="T15" fmla="*/ 85 h 150"/>
                  <a:gd name="T16" fmla="*/ 83 w 151"/>
                  <a:gd name="T17" fmla="*/ 85 h 150"/>
                  <a:gd name="T18" fmla="*/ 109 w 151"/>
                  <a:gd name="T19" fmla="*/ 93 h 150"/>
                  <a:gd name="T20" fmla="*/ 135 w 151"/>
                  <a:gd name="T21" fmla="*/ 118 h 150"/>
                  <a:gd name="T22" fmla="*/ 141 w 151"/>
                  <a:gd name="T23" fmla="*/ 131 h 150"/>
                  <a:gd name="T24" fmla="*/ 144 w 151"/>
                  <a:gd name="T25" fmla="*/ 141 h 150"/>
                  <a:gd name="T26" fmla="*/ 149 w 151"/>
                  <a:gd name="T27" fmla="*/ 150 h 150"/>
                  <a:gd name="T28" fmla="*/ 151 w 151"/>
                  <a:gd name="T29" fmla="*/ 148 h 150"/>
                  <a:gd name="T30" fmla="*/ 151 w 151"/>
                  <a:gd name="T31" fmla="*/ 144 h 150"/>
                  <a:gd name="T32" fmla="*/ 151 w 151"/>
                  <a:gd name="T33" fmla="*/ 129 h 150"/>
                  <a:gd name="T34" fmla="*/ 141 w 151"/>
                  <a:gd name="T35" fmla="*/ 104 h 150"/>
                  <a:gd name="T36" fmla="*/ 116 w 151"/>
                  <a:gd name="T37" fmla="*/ 70 h 150"/>
                  <a:gd name="T38" fmla="*/ 99 w 151"/>
                  <a:gd name="T39" fmla="*/ 52 h 150"/>
                  <a:gd name="T40" fmla="*/ 82 w 151"/>
                  <a:gd name="T41" fmla="*/ 34 h 150"/>
                  <a:gd name="T42" fmla="*/ 36 w 151"/>
                  <a:gd name="T43" fmla="*/ 6 h 150"/>
                  <a:gd name="T44" fmla="*/ 7 w 151"/>
                  <a:gd name="T45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1" h="150">
                    <a:moveTo>
                      <a:pt x="7" y="0"/>
                    </a:moveTo>
                    <a:lnTo>
                      <a:pt x="0" y="0"/>
                    </a:lnTo>
                    <a:lnTo>
                      <a:pt x="11" y="7"/>
                    </a:lnTo>
                    <a:lnTo>
                      <a:pt x="21" y="11"/>
                    </a:lnTo>
                    <a:lnTo>
                      <a:pt x="36" y="20"/>
                    </a:lnTo>
                    <a:lnTo>
                      <a:pt x="60" y="46"/>
                    </a:lnTo>
                    <a:lnTo>
                      <a:pt x="67" y="70"/>
                    </a:lnTo>
                    <a:lnTo>
                      <a:pt x="66" y="85"/>
                    </a:lnTo>
                    <a:lnTo>
                      <a:pt x="83" y="85"/>
                    </a:lnTo>
                    <a:lnTo>
                      <a:pt x="109" y="93"/>
                    </a:lnTo>
                    <a:lnTo>
                      <a:pt x="135" y="118"/>
                    </a:lnTo>
                    <a:lnTo>
                      <a:pt x="141" y="131"/>
                    </a:lnTo>
                    <a:lnTo>
                      <a:pt x="144" y="141"/>
                    </a:lnTo>
                    <a:lnTo>
                      <a:pt x="149" y="150"/>
                    </a:lnTo>
                    <a:lnTo>
                      <a:pt x="151" y="148"/>
                    </a:lnTo>
                    <a:lnTo>
                      <a:pt x="151" y="144"/>
                    </a:lnTo>
                    <a:lnTo>
                      <a:pt x="151" y="129"/>
                    </a:lnTo>
                    <a:lnTo>
                      <a:pt x="141" y="104"/>
                    </a:lnTo>
                    <a:lnTo>
                      <a:pt x="116" y="70"/>
                    </a:lnTo>
                    <a:lnTo>
                      <a:pt x="99" y="52"/>
                    </a:lnTo>
                    <a:lnTo>
                      <a:pt x="82" y="34"/>
                    </a:lnTo>
                    <a:lnTo>
                      <a:pt x="36" y="6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5" name="Freeform 64"/>
              <p:cNvSpPr>
                <a:spLocks/>
              </p:cNvSpPr>
              <p:nvPr/>
            </p:nvSpPr>
            <p:spPr bwMode="auto">
              <a:xfrm>
                <a:off x="2589" y="2027"/>
                <a:ext cx="41" cy="40"/>
              </a:xfrm>
              <a:custGeom>
                <a:avLst/>
                <a:gdLst>
                  <a:gd name="T0" fmla="*/ 0 w 123"/>
                  <a:gd name="T1" fmla="*/ 0 h 120"/>
                  <a:gd name="T2" fmla="*/ 10 w 123"/>
                  <a:gd name="T3" fmla="*/ 8 h 120"/>
                  <a:gd name="T4" fmla="*/ 23 w 123"/>
                  <a:gd name="T5" fmla="*/ 55 h 120"/>
                  <a:gd name="T6" fmla="*/ 26 w 123"/>
                  <a:gd name="T7" fmla="*/ 93 h 120"/>
                  <a:gd name="T8" fmla="*/ 23 w 123"/>
                  <a:gd name="T9" fmla="*/ 110 h 120"/>
                  <a:gd name="T10" fmla="*/ 58 w 123"/>
                  <a:gd name="T11" fmla="*/ 108 h 120"/>
                  <a:gd name="T12" fmla="*/ 114 w 123"/>
                  <a:gd name="T13" fmla="*/ 114 h 120"/>
                  <a:gd name="T14" fmla="*/ 123 w 123"/>
                  <a:gd name="T15" fmla="*/ 120 h 120"/>
                  <a:gd name="T16" fmla="*/ 117 w 123"/>
                  <a:gd name="T17" fmla="*/ 107 h 120"/>
                  <a:gd name="T18" fmla="*/ 91 w 123"/>
                  <a:gd name="T19" fmla="*/ 82 h 120"/>
                  <a:gd name="T20" fmla="*/ 65 w 123"/>
                  <a:gd name="T21" fmla="*/ 74 h 120"/>
                  <a:gd name="T22" fmla="*/ 48 w 123"/>
                  <a:gd name="T23" fmla="*/ 74 h 120"/>
                  <a:gd name="T24" fmla="*/ 49 w 123"/>
                  <a:gd name="T25" fmla="*/ 59 h 120"/>
                  <a:gd name="T26" fmla="*/ 41 w 123"/>
                  <a:gd name="T27" fmla="*/ 33 h 120"/>
                  <a:gd name="T28" fmla="*/ 15 w 123"/>
                  <a:gd name="T29" fmla="*/ 6 h 120"/>
                  <a:gd name="T30" fmla="*/ 0 w 123"/>
                  <a:gd name="T3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120">
                    <a:moveTo>
                      <a:pt x="0" y="0"/>
                    </a:moveTo>
                    <a:lnTo>
                      <a:pt x="10" y="8"/>
                    </a:lnTo>
                    <a:lnTo>
                      <a:pt x="23" y="55"/>
                    </a:lnTo>
                    <a:lnTo>
                      <a:pt x="26" y="93"/>
                    </a:lnTo>
                    <a:lnTo>
                      <a:pt x="23" y="110"/>
                    </a:lnTo>
                    <a:lnTo>
                      <a:pt x="58" y="108"/>
                    </a:lnTo>
                    <a:lnTo>
                      <a:pt x="114" y="114"/>
                    </a:lnTo>
                    <a:lnTo>
                      <a:pt x="123" y="120"/>
                    </a:lnTo>
                    <a:lnTo>
                      <a:pt x="117" y="107"/>
                    </a:lnTo>
                    <a:lnTo>
                      <a:pt x="91" y="82"/>
                    </a:lnTo>
                    <a:lnTo>
                      <a:pt x="65" y="74"/>
                    </a:lnTo>
                    <a:lnTo>
                      <a:pt x="48" y="74"/>
                    </a:lnTo>
                    <a:lnTo>
                      <a:pt x="49" y="59"/>
                    </a:lnTo>
                    <a:lnTo>
                      <a:pt x="41" y="33"/>
                    </a:lnTo>
                    <a:lnTo>
                      <a:pt x="15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6" name="Freeform 65"/>
              <p:cNvSpPr>
                <a:spLocks/>
              </p:cNvSpPr>
              <p:nvPr/>
            </p:nvSpPr>
            <p:spPr bwMode="auto">
              <a:xfrm>
                <a:off x="2514" y="2025"/>
                <a:ext cx="118" cy="139"/>
              </a:xfrm>
              <a:custGeom>
                <a:avLst/>
                <a:gdLst>
                  <a:gd name="T0" fmla="*/ 12 w 354"/>
                  <a:gd name="T1" fmla="*/ 0 h 416"/>
                  <a:gd name="T2" fmla="*/ 3 w 354"/>
                  <a:gd name="T3" fmla="*/ 1 h 416"/>
                  <a:gd name="T4" fmla="*/ 0 w 354"/>
                  <a:gd name="T5" fmla="*/ 10 h 416"/>
                  <a:gd name="T6" fmla="*/ 0 w 354"/>
                  <a:gd name="T7" fmla="*/ 404 h 416"/>
                  <a:gd name="T8" fmla="*/ 3 w 354"/>
                  <a:gd name="T9" fmla="*/ 413 h 416"/>
                  <a:gd name="T10" fmla="*/ 12 w 354"/>
                  <a:gd name="T11" fmla="*/ 416 h 416"/>
                  <a:gd name="T12" fmla="*/ 342 w 354"/>
                  <a:gd name="T13" fmla="*/ 416 h 416"/>
                  <a:gd name="T14" fmla="*/ 351 w 354"/>
                  <a:gd name="T15" fmla="*/ 413 h 416"/>
                  <a:gd name="T16" fmla="*/ 354 w 354"/>
                  <a:gd name="T17" fmla="*/ 404 h 416"/>
                  <a:gd name="T18" fmla="*/ 354 w 354"/>
                  <a:gd name="T19" fmla="*/ 138 h 416"/>
                  <a:gd name="T20" fmla="*/ 352 w 354"/>
                  <a:gd name="T21" fmla="*/ 125 h 416"/>
                  <a:gd name="T22" fmla="*/ 342 w 354"/>
                  <a:gd name="T23" fmla="*/ 92 h 416"/>
                  <a:gd name="T24" fmla="*/ 329 w 354"/>
                  <a:gd name="T25" fmla="*/ 76 h 416"/>
                  <a:gd name="T26" fmla="*/ 276 w 354"/>
                  <a:gd name="T27" fmla="*/ 23 h 416"/>
                  <a:gd name="T28" fmla="*/ 261 w 354"/>
                  <a:gd name="T29" fmla="*/ 11 h 416"/>
                  <a:gd name="T30" fmla="*/ 227 w 354"/>
                  <a:gd name="T31" fmla="*/ 0 h 416"/>
                  <a:gd name="T32" fmla="*/ 214 w 354"/>
                  <a:gd name="T33" fmla="*/ 0 h 416"/>
                  <a:gd name="T34" fmla="*/ 12 w 354"/>
                  <a:gd name="T35" fmla="*/ 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4" h="416">
                    <a:moveTo>
                      <a:pt x="12" y="0"/>
                    </a:moveTo>
                    <a:lnTo>
                      <a:pt x="3" y="1"/>
                    </a:lnTo>
                    <a:lnTo>
                      <a:pt x="0" y="10"/>
                    </a:lnTo>
                    <a:lnTo>
                      <a:pt x="0" y="404"/>
                    </a:lnTo>
                    <a:lnTo>
                      <a:pt x="3" y="413"/>
                    </a:lnTo>
                    <a:lnTo>
                      <a:pt x="12" y="416"/>
                    </a:lnTo>
                    <a:lnTo>
                      <a:pt x="342" y="416"/>
                    </a:lnTo>
                    <a:lnTo>
                      <a:pt x="351" y="413"/>
                    </a:lnTo>
                    <a:lnTo>
                      <a:pt x="354" y="404"/>
                    </a:lnTo>
                    <a:lnTo>
                      <a:pt x="354" y="138"/>
                    </a:lnTo>
                    <a:lnTo>
                      <a:pt x="352" y="125"/>
                    </a:lnTo>
                    <a:lnTo>
                      <a:pt x="342" y="92"/>
                    </a:lnTo>
                    <a:lnTo>
                      <a:pt x="329" y="76"/>
                    </a:lnTo>
                    <a:lnTo>
                      <a:pt x="276" y="23"/>
                    </a:lnTo>
                    <a:lnTo>
                      <a:pt x="261" y="11"/>
                    </a:lnTo>
                    <a:lnTo>
                      <a:pt x="227" y="0"/>
                    </a:lnTo>
                    <a:lnTo>
                      <a:pt x="214" y="0"/>
                    </a:lnTo>
                    <a:lnTo>
                      <a:pt x="12" y="0"/>
                    </a:lnTo>
                    <a:close/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7" name="Freeform 66"/>
              <p:cNvSpPr>
                <a:spLocks/>
              </p:cNvSpPr>
              <p:nvPr/>
            </p:nvSpPr>
            <p:spPr bwMode="auto">
              <a:xfrm>
                <a:off x="2561" y="2077"/>
                <a:ext cx="42" cy="34"/>
              </a:xfrm>
              <a:custGeom>
                <a:avLst/>
                <a:gdLst>
                  <a:gd name="T0" fmla="*/ 125 w 125"/>
                  <a:gd name="T1" fmla="*/ 38 h 102"/>
                  <a:gd name="T2" fmla="*/ 124 w 125"/>
                  <a:gd name="T3" fmla="*/ 58 h 102"/>
                  <a:gd name="T4" fmla="*/ 101 w 125"/>
                  <a:gd name="T5" fmla="*/ 89 h 102"/>
                  <a:gd name="T6" fmla="*/ 82 w 125"/>
                  <a:gd name="T7" fmla="*/ 98 h 102"/>
                  <a:gd name="T8" fmla="*/ 62 w 125"/>
                  <a:gd name="T9" fmla="*/ 102 h 102"/>
                  <a:gd name="T10" fmla="*/ 24 w 125"/>
                  <a:gd name="T11" fmla="*/ 89 h 102"/>
                  <a:gd name="T12" fmla="*/ 11 w 125"/>
                  <a:gd name="T13" fmla="*/ 75 h 102"/>
                  <a:gd name="T14" fmla="*/ 1 w 125"/>
                  <a:gd name="T15" fmla="*/ 58 h 102"/>
                  <a:gd name="T16" fmla="*/ 0 w 125"/>
                  <a:gd name="T17" fmla="*/ 17 h 102"/>
                  <a:gd name="T18" fmla="*/ 10 w 125"/>
                  <a:gd name="T19" fmla="*/ 0 h 102"/>
                  <a:gd name="T20" fmla="*/ 62 w 125"/>
                  <a:gd name="T21" fmla="*/ 38 h 102"/>
                  <a:gd name="T22" fmla="*/ 125 w 125"/>
                  <a:gd name="T23" fmla="*/ 3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2">
                    <a:moveTo>
                      <a:pt x="125" y="38"/>
                    </a:moveTo>
                    <a:lnTo>
                      <a:pt x="124" y="58"/>
                    </a:lnTo>
                    <a:lnTo>
                      <a:pt x="101" y="89"/>
                    </a:lnTo>
                    <a:lnTo>
                      <a:pt x="82" y="98"/>
                    </a:lnTo>
                    <a:lnTo>
                      <a:pt x="62" y="102"/>
                    </a:lnTo>
                    <a:lnTo>
                      <a:pt x="24" y="89"/>
                    </a:lnTo>
                    <a:lnTo>
                      <a:pt x="11" y="75"/>
                    </a:lnTo>
                    <a:lnTo>
                      <a:pt x="1" y="58"/>
                    </a:lnTo>
                    <a:lnTo>
                      <a:pt x="0" y="17"/>
                    </a:lnTo>
                    <a:lnTo>
                      <a:pt x="10" y="0"/>
                    </a:lnTo>
                    <a:lnTo>
                      <a:pt x="62" y="38"/>
                    </a:lnTo>
                    <a:lnTo>
                      <a:pt x="125" y="38"/>
                    </a:lnTo>
                    <a:close/>
                  </a:path>
                </a:pathLst>
              </a:custGeom>
              <a:solidFill>
                <a:srgbClr val="CCCCCC"/>
              </a:solidFill>
              <a:ln w="6350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8" name="Freeform 67"/>
              <p:cNvSpPr>
                <a:spLocks/>
              </p:cNvSpPr>
              <p:nvPr/>
            </p:nvSpPr>
            <p:spPr bwMode="auto">
              <a:xfrm>
                <a:off x="2558" y="2072"/>
                <a:ext cx="42" cy="35"/>
              </a:xfrm>
              <a:custGeom>
                <a:avLst/>
                <a:gdLst>
                  <a:gd name="T0" fmla="*/ 125 w 125"/>
                  <a:gd name="T1" fmla="*/ 39 h 104"/>
                  <a:gd name="T2" fmla="*/ 124 w 125"/>
                  <a:gd name="T3" fmla="*/ 59 h 104"/>
                  <a:gd name="T4" fmla="*/ 99 w 125"/>
                  <a:gd name="T5" fmla="*/ 92 h 104"/>
                  <a:gd name="T6" fmla="*/ 80 w 125"/>
                  <a:gd name="T7" fmla="*/ 100 h 104"/>
                  <a:gd name="T8" fmla="*/ 60 w 125"/>
                  <a:gd name="T9" fmla="*/ 104 h 104"/>
                  <a:gd name="T10" fmla="*/ 23 w 125"/>
                  <a:gd name="T11" fmla="*/ 91 h 104"/>
                  <a:gd name="T12" fmla="*/ 10 w 125"/>
                  <a:gd name="T13" fmla="*/ 75 h 104"/>
                  <a:gd name="T14" fmla="*/ 0 w 125"/>
                  <a:gd name="T15" fmla="*/ 58 h 104"/>
                  <a:gd name="T16" fmla="*/ 0 w 125"/>
                  <a:gd name="T17" fmla="*/ 17 h 104"/>
                  <a:gd name="T18" fmla="*/ 11 w 125"/>
                  <a:gd name="T19" fmla="*/ 0 h 104"/>
                  <a:gd name="T20" fmla="*/ 62 w 125"/>
                  <a:gd name="T21" fmla="*/ 39 h 104"/>
                  <a:gd name="T22" fmla="*/ 125 w 125"/>
                  <a:gd name="T23" fmla="*/ 3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4">
                    <a:moveTo>
                      <a:pt x="125" y="39"/>
                    </a:moveTo>
                    <a:lnTo>
                      <a:pt x="124" y="59"/>
                    </a:lnTo>
                    <a:lnTo>
                      <a:pt x="99" y="92"/>
                    </a:lnTo>
                    <a:lnTo>
                      <a:pt x="80" y="100"/>
                    </a:lnTo>
                    <a:lnTo>
                      <a:pt x="60" y="104"/>
                    </a:lnTo>
                    <a:lnTo>
                      <a:pt x="23" y="91"/>
                    </a:lnTo>
                    <a:lnTo>
                      <a:pt x="10" y="75"/>
                    </a:lnTo>
                    <a:lnTo>
                      <a:pt x="0" y="58"/>
                    </a:lnTo>
                    <a:lnTo>
                      <a:pt x="0" y="17"/>
                    </a:lnTo>
                    <a:lnTo>
                      <a:pt x="11" y="0"/>
                    </a:lnTo>
                    <a:lnTo>
                      <a:pt x="62" y="39"/>
                    </a:lnTo>
                    <a:lnTo>
                      <a:pt x="125" y="39"/>
                    </a:lnTo>
                    <a:close/>
                  </a:path>
                </a:pathLst>
              </a:custGeom>
              <a:solidFill>
                <a:srgbClr val="CCCCCC"/>
              </a:solidFill>
              <a:ln w="4763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9" name="Freeform 68"/>
              <p:cNvSpPr>
                <a:spLocks/>
              </p:cNvSpPr>
              <p:nvPr/>
            </p:nvSpPr>
            <p:spPr bwMode="auto">
              <a:xfrm>
                <a:off x="2529" y="2119"/>
                <a:ext cx="21" cy="22"/>
              </a:xfrm>
              <a:custGeom>
                <a:avLst/>
                <a:gdLst>
                  <a:gd name="T0" fmla="*/ 0 w 64"/>
                  <a:gd name="T1" fmla="*/ 0 h 65"/>
                  <a:gd name="T2" fmla="*/ 15 w 64"/>
                  <a:gd name="T3" fmla="*/ 0 h 65"/>
                  <a:gd name="T4" fmla="*/ 39 w 64"/>
                  <a:gd name="T5" fmla="*/ 9 h 65"/>
                  <a:gd name="T6" fmla="*/ 56 w 64"/>
                  <a:gd name="T7" fmla="*/ 26 h 65"/>
                  <a:gd name="T8" fmla="*/ 64 w 64"/>
                  <a:gd name="T9" fmla="*/ 50 h 65"/>
                  <a:gd name="T10" fmla="*/ 64 w 64"/>
                  <a:gd name="T11" fmla="*/ 65 h 65"/>
                  <a:gd name="T12" fmla="*/ 0 w 64"/>
                  <a:gd name="T13" fmla="*/ 65 h 65"/>
                  <a:gd name="T14" fmla="*/ 0 w 64"/>
                  <a:gd name="T15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65">
                    <a:moveTo>
                      <a:pt x="0" y="0"/>
                    </a:moveTo>
                    <a:lnTo>
                      <a:pt x="15" y="0"/>
                    </a:lnTo>
                    <a:lnTo>
                      <a:pt x="39" y="9"/>
                    </a:lnTo>
                    <a:lnTo>
                      <a:pt x="56" y="26"/>
                    </a:lnTo>
                    <a:lnTo>
                      <a:pt x="64" y="50"/>
                    </a:lnTo>
                    <a:lnTo>
                      <a:pt x="64" y="65"/>
                    </a:lnTo>
                    <a:lnTo>
                      <a:pt x="0" y="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635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0" name="Freeform 69"/>
              <p:cNvSpPr>
                <a:spLocks/>
              </p:cNvSpPr>
              <p:nvPr/>
            </p:nvSpPr>
            <p:spPr bwMode="auto">
              <a:xfrm>
                <a:off x="2526" y="2116"/>
                <a:ext cx="21" cy="21"/>
              </a:xfrm>
              <a:custGeom>
                <a:avLst/>
                <a:gdLst>
                  <a:gd name="T0" fmla="*/ 0 w 63"/>
                  <a:gd name="T1" fmla="*/ 0 h 63"/>
                  <a:gd name="T2" fmla="*/ 14 w 63"/>
                  <a:gd name="T3" fmla="*/ 0 h 63"/>
                  <a:gd name="T4" fmla="*/ 37 w 63"/>
                  <a:gd name="T5" fmla="*/ 8 h 63"/>
                  <a:gd name="T6" fmla="*/ 55 w 63"/>
                  <a:gd name="T7" fmla="*/ 26 h 63"/>
                  <a:gd name="T8" fmla="*/ 63 w 63"/>
                  <a:gd name="T9" fmla="*/ 50 h 63"/>
                  <a:gd name="T10" fmla="*/ 63 w 63"/>
                  <a:gd name="T11" fmla="*/ 63 h 63"/>
                  <a:gd name="T12" fmla="*/ 0 w 63"/>
                  <a:gd name="T13" fmla="*/ 63 h 63"/>
                  <a:gd name="T14" fmla="*/ 0 w 63"/>
                  <a:gd name="T1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63">
                    <a:moveTo>
                      <a:pt x="0" y="0"/>
                    </a:moveTo>
                    <a:lnTo>
                      <a:pt x="14" y="0"/>
                    </a:lnTo>
                    <a:lnTo>
                      <a:pt x="37" y="8"/>
                    </a:lnTo>
                    <a:lnTo>
                      <a:pt x="55" y="26"/>
                    </a:lnTo>
                    <a:lnTo>
                      <a:pt x="63" y="50"/>
                    </a:lnTo>
                    <a:lnTo>
                      <a:pt x="63" y="63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1" name="Freeform 70"/>
              <p:cNvSpPr>
                <a:spLocks/>
              </p:cNvSpPr>
              <p:nvPr/>
            </p:nvSpPr>
            <p:spPr bwMode="auto">
              <a:xfrm>
                <a:off x="2529" y="2119"/>
                <a:ext cx="14" cy="14"/>
              </a:xfrm>
              <a:custGeom>
                <a:avLst/>
                <a:gdLst>
                  <a:gd name="T0" fmla="*/ 42 w 42"/>
                  <a:gd name="T1" fmla="*/ 42 h 42"/>
                  <a:gd name="T2" fmla="*/ 39 w 42"/>
                  <a:gd name="T3" fmla="*/ 26 h 42"/>
                  <a:gd name="T4" fmla="*/ 17 w 42"/>
                  <a:gd name="T5" fmla="*/ 3 h 42"/>
                  <a:gd name="T6" fmla="*/ 2 w 42"/>
                  <a:gd name="T7" fmla="*/ 0 h 42"/>
                  <a:gd name="T8" fmla="*/ 0 w 42"/>
                  <a:gd name="T9" fmla="*/ 42 h 42"/>
                  <a:gd name="T10" fmla="*/ 42 w 42"/>
                  <a:gd name="T1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2">
                    <a:moveTo>
                      <a:pt x="42" y="42"/>
                    </a:moveTo>
                    <a:lnTo>
                      <a:pt x="39" y="26"/>
                    </a:lnTo>
                    <a:lnTo>
                      <a:pt x="17" y="3"/>
                    </a:lnTo>
                    <a:lnTo>
                      <a:pt x="2" y="0"/>
                    </a:lnTo>
                    <a:lnTo>
                      <a:pt x="0" y="42"/>
                    </a:lnTo>
                    <a:lnTo>
                      <a:pt x="42" y="42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2" name="Freeform 71"/>
              <p:cNvSpPr>
                <a:spLocks/>
              </p:cNvSpPr>
              <p:nvPr/>
            </p:nvSpPr>
            <p:spPr bwMode="auto">
              <a:xfrm>
                <a:off x="2530" y="2062"/>
                <a:ext cx="24" cy="4"/>
              </a:xfrm>
              <a:custGeom>
                <a:avLst/>
                <a:gdLst>
                  <a:gd name="T0" fmla="*/ 4 w 74"/>
                  <a:gd name="T1" fmla="*/ 0 h 10"/>
                  <a:gd name="T2" fmla="*/ 70 w 74"/>
                  <a:gd name="T3" fmla="*/ 0 h 10"/>
                  <a:gd name="T4" fmla="*/ 73 w 74"/>
                  <a:gd name="T5" fmla="*/ 0 h 10"/>
                  <a:gd name="T6" fmla="*/ 74 w 74"/>
                  <a:gd name="T7" fmla="*/ 4 h 10"/>
                  <a:gd name="T8" fmla="*/ 73 w 74"/>
                  <a:gd name="T9" fmla="*/ 9 h 10"/>
                  <a:gd name="T10" fmla="*/ 70 w 74"/>
                  <a:gd name="T11" fmla="*/ 10 h 10"/>
                  <a:gd name="T12" fmla="*/ 4 w 74"/>
                  <a:gd name="T13" fmla="*/ 10 h 10"/>
                  <a:gd name="T14" fmla="*/ 0 w 74"/>
                  <a:gd name="T15" fmla="*/ 9 h 10"/>
                  <a:gd name="T16" fmla="*/ 0 w 74"/>
                  <a:gd name="T17" fmla="*/ 4 h 10"/>
                  <a:gd name="T18" fmla="*/ 0 w 74"/>
                  <a:gd name="T19" fmla="*/ 0 h 10"/>
                  <a:gd name="T20" fmla="*/ 4 w 74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10">
                    <a:moveTo>
                      <a:pt x="4" y="0"/>
                    </a:moveTo>
                    <a:lnTo>
                      <a:pt x="70" y="0"/>
                    </a:lnTo>
                    <a:lnTo>
                      <a:pt x="73" y="0"/>
                    </a:lnTo>
                    <a:lnTo>
                      <a:pt x="74" y="4"/>
                    </a:lnTo>
                    <a:lnTo>
                      <a:pt x="73" y="9"/>
                    </a:lnTo>
                    <a:lnTo>
                      <a:pt x="70" y="10"/>
                    </a:lnTo>
                    <a:lnTo>
                      <a:pt x="4" y="10"/>
                    </a:lnTo>
                    <a:lnTo>
                      <a:pt x="0" y="9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3" name="Freeform 72"/>
              <p:cNvSpPr>
                <a:spLocks/>
              </p:cNvSpPr>
              <p:nvPr/>
            </p:nvSpPr>
            <p:spPr bwMode="auto">
              <a:xfrm>
                <a:off x="2530" y="2055"/>
                <a:ext cx="31" cy="3"/>
              </a:xfrm>
              <a:custGeom>
                <a:avLst/>
                <a:gdLst>
                  <a:gd name="T0" fmla="*/ 5 w 95"/>
                  <a:gd name="T1" fmla="*/ 0 h 10"/>
                  <a:gd name="T2" fmla="*/ 90 w 95"/>
                  <a:gd name="T3" fmla="*/ 0 h 10"/>
                  <a:gd name="T4" fmla="*/ 95 w 95"/>
                  <a:gd name="T5" fmla="*/ 2 h 10"/>
                  <a:gd name="T6" fmla="*/ 95 w 95"/>
                  <a:gd name="T7" fmla="*/ 5 h 10"/>
                  <a:gd name="T8" fmla="*/ 95 w 95"/>
                  <a:gd name="T9" fmla="*/ 9 h 10"/>
                  <a:gd name="T10" fmla="*/ 90 w 95"/>
                  <a:gd name="T11" fmla="*/ 10 h 10"/>
                  <a:gd name="T12" fmla="*/ 5 w 95"/>
                  <a:gd name="T13" fmla="*/ 10 h 10"/>
                  <a:gd name="T14" fmla="*/ 1 w 95"/>
                  <a:gd name="T15" fmla="*/ 9 h 10"/>
                  <a:gd name="T16" fmla="*/ 0 w 95"/>
                  <a:gd name="T17" fmla="*/ 5 h 10"/>
                  <a:gd name="T18" fmla="*/ 1 w 95"/>
                  <a:gd name="T19" fmla="*/ 2 h 10"/>
                  <a:gd name="T20" fmla="*/ 5 w 9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0">
                    <a:moveTo>
                      <a:pt x="5" y="0"/>
                    </a:moveTo>
                    <a:lnTo>
                      <a:pt x="90" y="0"/>
                    </a:lnTo>
                    <a:lnTo>
                      <a:pt x="95" y="2"/>
                    </a:lnTo>
                    <a:lnTo>
                      <a:pt x="95" y="5"/>
                    </a:lnTo>
                    <a:lnTo>
                      <a:pt x="95" y="9"/>
                    </a:lnTo>
                    <a:lnTo>
                      <a:pt x="90" y="10"/>
                    </a:lnTo>
                    <a:lnTo>
                      <a:pt x="5" y="10"/>
                    </a:lnTo>
                    <a:lnTo>
                      <a:pt x="1" y="9"/>
                    </a:lnTo>
                    <a:lnTo>
                      <a:pt x="0" y="5"/>
                    </a:lnTo>
                    <a:lnTo>
                      <a:pt x="1" y="2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4" name="Freeform 73"/>
              <p:cNvSpPr>
                <a:spLocks/>
              </p:cNvSpPr>
              <p:nvPr/>
            </p:nvSpPr>
            <p:spPr bwMode="auto">
              <a:xfrm>
                <a:off x="2530" y="2048"/>
                <a:ext cx="31" cy="3"/>
              </a:xfrm>
              <a:custGeom>
                <a:avLst/>
                <a:gdLst>
                  <a:gd name="T0" fmla="*/ 5 w 95"/>
                  <a:gd name="T1" fmla="*/ 0 h 10"/>
                  <a:gd name="T2" fmla="*/ 90 w 95"/>
                  <a:gd name="T3" fmla="*/ 0 h 10"/>
                  <a:gd name="T4" fmla="*/ 95 w 95"/>
                  <a:gd name="T5" fmla="*/ 1 h 10"/>
                  <a:gd name="T6" fmla="*/ 95 w 95"/>
                  <a:gd name="T7" fmla="*/ 5 h 10"/>
                  <a:gd name="T8" fmla="*/ 95 w 95"/>
                  <a:gd name="T9" fmla="*/ 10 h 10"/>
                  <a:gd name="T10" fmla="*/ 90 w 95"/>
                  <a:gd name="T11" fmla="*/ 10 h 10"/>
                  <a:gd name="T12" fmla="*/ 5 w 95"/>
                  <a:gd name="T13" fmla="*/ 10 h 10"/>
                  <a:gd name="T14" fmla="*/ 1 w 95"/>
                  <a:gd name="T15" fmla="*/ 10 h 10"/>
                  <a:gd name="T16" fmla="*/ 0 w 95"/>
                  <a:gd name="T17" fmla="*/ 5 h 10"/>
                  <a:gd name="T18" fmla="*/ 1 w 95"/>
                  <a:gd name="T19" fmla="*/ 1 h 10"/>
                  <a:gd name="T20" fmla="*/ 5 w 9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0">
                    <a:moveTo>
                      <a:pt x="5" y="0"/>
                    </a:moveTo>
                    <a:lnTo>
                      <a:pt x="90" y="0"/>
                    </a:lnTo>
                    <a:lnTo>
                      <a:pt x="95" y="1"/>
                    </a:lnTo>
                    <a:lnTo>
                      <a:pt x="95" y="5"/>
                    </a:lnTo>
                    <a:lnTo>
                      <a:pt x="95" y="10"/>
                    </a:lnTo>
                    <a:lnTo>
                      <a:pt x="90" y="10"/>
                    </a:lnTo>
                    <a:lnTo>
                      <a:pt x="5" y="10"/>
                    </a:lnTo>
                    <a:lnTo>
                      <a:pt x="1" y="10"/>
                    </a:lnTo>
                    <a:lnTo>
                      <a:pt x="0" y="5"/>
                    </a:lnTo>
                    <a:lnTo>
                      <a:pt x="1" y="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5" name="Freeform 74"/>
              <p:cNvSpPr>
                <a:spLocks/>
              </p:cNvSpPr>
              <p:nvPr/>
            </p:nvSpPr>
            <p:spPr bwMode="auto">
              <a:xfrm>
                <a:off x="2574" y="2142"/>
                <a:ext cx="28" cy="3"/>
              </a:xfrm>
              <a:custGeom>
                <a:avLst/>
                <a:gdLst>
                  <a:gd name="T0" fmla="*/ 4 w 85"/>
                  <a:gd name="T1" fmla="*/ 0 h 10"/>
                  <a:gd name="T2" fmla="*/ 81 w 85"/>
                  <a:gd name="T3" fmla="*/ 0 h 10"/>
                  <a:gd name="T4" fmla="*/ 84 w 85"/>
                  <a:gd name="T5" fmla="*/ 1 h 10"/>
                  <a:gd name="T6" fmla="*/ 85 w 85"/>
                  <a:gd name="T7" fmla="*/ 4 h 10"/>
                  <a:gd name="T8" fmla="*/ 84 w 85"/>
                  <a:gd name="T9" fmla="*/ 8 h 10"/>
                  <a:gd name="T10" fmla="*/ 81 w 85"/>
                  <a:gd name="T11" fmla="*/ 10 h 10"/>
                  <a:gd name="T12" fmla="*/ 4 w 85"/>
                  <a:gd name="T13" fmla="*/ 10 h 10"/>
                  <a:gd name="T14" fmla="*/ 0 w 85"/>
                  <a:gd name="T15" fmla="*/ 8 h 10"/>
                  <a:gd name="T16" fmla="*/ 0 w 85"/>
                  <a:gd name="T17" fmla="*/ 4 h 10"/>
                  <a:gd name="T18" fmla="*/ 0 w 85"/>
                  <a:gd name="T19" fmla="*/ 1 h 10"/>
                  <a:gd name="T20" fmla="*/ 4 w 8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10">
                    <a:moveTo>
                      <a:pt x="4" y="0"/>
                    </a:moveTo>
                    <a:lnTo>
                      <a:pt x="81" y="0"/>
                    </a:lnTo>
                    <a:lnTo>
                      <a:pt x="84" y="1"/>
                    </a:lnTo>
                    <a:lnTo>
                      <a:pt x="85" y="4"/>
                    </a:lnTo>
                    <a:lnTo>
                      <a:pt x="84" y="8"/>
                    </a:lnTo>
                    <a:lnTo>
                      <a:pt x="81" y="10"/>
                    </a:lnTo>
                    <a:lnTo>
                      <a:pt x="4" y="10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6" name="Freeform 75"/>
              <p:cNvSpPr>
                <a:spLocks/>
              </p:cNvSpPr>
              <p:nvPr/>
            </p:nvSpPr>
            <p:spPr bwMode="auto">
              <a:xfrm>
                <a:off x="2574" y="2134"/>
                <a:ext cx="31" cy="4"/>
              </a:xfrm>
              <a:custGeom>
                <a:avLst/>
                <a:gdLst>
                  <a:gd name="T0" fmla="*/ 4 w 95"/>
                  <a:gd name="T1" fmla="*/ 0 h 10"/>
                  <a:gd name="T2" fmla="*/ 91 w 95"/>
                  <a:gd name="T3" fmla="*/ 0 h 10"/>
                  <a:gd name="T4" fmla="*/ 94 w 95"/>
                  <a:gd name="T5" fmla="*/ 1 h 10"/>
                  <a:gd name="T6" fmla="*/ 95 w 95"/>
                  <a:gd name="T7" fmla="*/ 6 h 10"/>
                  <a:gd name="T8" fmla="*/ 94 w 95"/>
                  <a:gd name="T9" fmla="*/ 10 h 10"/>
                  <a:gd name="T10" fmla="*/ 91 w 95"/>
                  <a:gd name="T11" fmla="*/ 10 h 10"/>
                  <a:gd name="T12" fmla="*/ 4 w 95"/>
                  <a:gd name="T13" fmla="*/ 10 h 10"/>
                  <a:gd name="T14" fmla="*/ 0 w 95"/>
                  <a:gd name="T15" fmla="*/ 10 h 10"/>
                  <a:gd name="T16" fmla="*/ 0 w 95"/>
                  <a:gd name="T17" fmla="*/ 6 h 10"/>
                  <a:gd name="T18" fmla="*/ 0 w 95"/>
                  <a:gd name="T19" fmla="*/ 1 h 10"/>
                  <a:gd name="T20" fmla="*/ 4 w 9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0">
                    <a:moveTo>
                      <a:pt x="4" y="0"/>
                    </a:moveTo>
                    <a:lnTo>
                      <a:pt x="91" y="0"/>
                    </a:lnTo>
                    <a:lnTo>
                      <a:pt x="94" y="1"/>
                    </a:lnTo>
                    <a:lnTo>
                      <a:pt x="95" y="6"/>
                    </a:lnTo>
                    <a:lnTo>
                      <a:pt x="94" y="10"/>
                    </a:lnTo>
                    <a:lnTo>
                      <a:pt x="91" y="10"/>
                    </a:lnTo>
                    <a:lnTo>
                      <a:pt x="4" y="10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7" name="Freeform 76"/>
              <p:cNvSpPr>
                <a:spLocks/>
              </p:cNvSpPr>
              <p:nvPr/>
            </p:nvSpPr>
            <p:spPr bwMode="auto">
              <a:xfrm>
                <a:off x="2552" y="2112"/>
                <a:ext cx="30" cy="11"/>
              </a:xfrm>
              <a:custGeom>
                <a:avLst/>
                <a:gdLst>
                  <a:gd name="T0" fmla="*/ 0 w 91"/>
                  <a:gd name="T1" fmla="*/ 31 h 31"/>
                  <a:gd name="T2" fmla="*/ 91 w 91"/>
                  <a:gd name="T3" fmla="*/ 31 h 31"/>
                  <a:gd name="T4" fmla="*/ 91 w 91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1" h="31">
                    <a:moveTo>
                      <a:pt x="0" y="31"/>
                    </a:moveTo>
                    <a:lnTo>
                      <a:pt x="91" y="31"/>
                    </a:lnTo>
                    <a:lnTo>
                      <a:pt x="91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8" name="Freeform 77"/>
              <p:cNvSpPr>
                <a:spLocks/>
              </p:cNvSpPr>
              <p:nvPr/>
            </p:nvSpPr>
            <p:spPr bwMode="auto">
              <a:xfrm>
                <a:off x="2583" y="2073"/>
                <a:ext cx="10" cy="8"/>
              </a:xfrm>
              <a:custGeom>
                <a:avLst/>
                <a:gdLst>
                  <a:gd name="T0" fmla="*/ 0 w 31"/>
                  <a:gd name="T1" fmla="*/ 22 h 22"/>
                  <a:gd name="T2" fmla="*/ 0 w 31"/>
                  <a:gd name="T3" fmla="*/ 0 h 22"/>
                  <a:gd name="T4" fmla="*/ 31 w 31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2">
                    <a:moveTo>
                      <a:pt x="0" y="22"/>
                    </a:moveTo>
                    <a:lnTo>
                      <a:pt x="0" y="0"/>
                    </a:lnTo>
                    <a:lnTo>
                      <a:pt x="31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9" name="Freeform 78"/>
              <p:cNvSpPr>
                <a:spLocks noEditPoints="1"/>
              </p:cNvSpPr>
              <p:nvPr/>
            </p:nvSpPr>
            <p:spPr bwMode="auto">
              <a:xfrm>
                <a:off x="2568" y="2032"/>
                <a:ext cx="36" cy="44"/>
              </a:xfrm>
              <a:custGeom>
                <a:avLst/>
                <a:gdLst>
                  <a:gd name="T0" fmla="*/ 54 w 108"/>
                  <a:gd name="T1" fmla="*/ 52 h 133"/>
                  <a:gd name="T2" fmla="*/ 61 w 108"/>
                  <a:gd name="T3" fmla="*/ 51 h 133"/>
                  <a:gd name="T4" fmla="*/ 65 w 108"/>
                  <a:gd name="T5" fmla="*/ 48 h 133"/>
                  <a:gd name="T6" fmla="*/ 68 w 108"/>
                  <a:gd name="T7" fmla="*/ 43 h 133"/>
                  <a:gd name="T8" fmla="*/ 69 w 108"/>
                  <a:gd name="T9" fmla="*/ 38 h 133"/>
                  <a:gd name="T10" fmla="*/ 68 w 108"/>
                  <a:gd name="T11" fmla="*/ 32 h 133"/>
                  <a:gd name="T12" fmla="*/ 65 w 108"/>
                  <a:gd name="T13" fmla="*/ 28 h 133"/>
                  <a:gd name="T14" fmla="*/ 61 w 108"/>
                  <a:gd name="T15" fmla="*/ 25 h 133"/>
                  <a:gd name="T16" fmla="*/ 54 w 108"/>
                  <a:gd name="T17" fmla="*/ 23 h 133"/>
                  <a:gd name="T18" fmla="*/ 33 w 108"/>
                  <a:gd name="T19" fmla="*/ 23 h 133"/>
                  <a:gd name="T20" fmla="*/ 33 w 108"/>
                  <a:gd name="T21" fmla="*/ 52 h 133"/>
                  <a:gd name="T22" fmla="*/ 54 w 108"/>
                  <a:gd name="T23" fmla="*/ 52 h 133"/>
                  <a:gd name="T24" fmla="*/ 54 w 108"/>
                  <a:gd name="T25" fmla="*/ 110 h 133"/>
                  <a:gd name="T26" fmla="*/ 64 w 108"/>
                  <a:gd name="T27" fmla="*/ 108 h 133"/>
                  <a:gd name="T28" fmla="*/ 69 w 108"/>
                  <a:gd name="T29" fmla="*/ 105 h 133"/>
                  <a:gd name="T30" fmla="*/ 74 w 108"/>
                  <a:gd name="T31" fmla="*/ 100 h 133"/>
                  <a:gd name="T32" fmla="*/ 75 w 108"/>
                  <a:gd name="T33" fmla="*/ 92 h 133"/>
                  <a:gd name="T34" fmla="*/ 74 w 108"/>
                  <a:gd name="T35" fmla="*/ 84 h 133"/>
                  <a:gd name="T36" fmla="*/ 69 w 108"/>
                  <a:gd name="T37" fmla="*/ 79 h 133"/>
                  <a:gd name="T38" fmla="*/ 64 w 108"/>
                  <a:gd name="T39" fmla="*/ 75 h 133"/>
                  <a:gd name="T40" fmla="*/ 54 w 108"/>
                  <a:gd name="T41" fmla="*/ 75 h 133"/>
                  <a:gd name="T42" fmla="*/ 33 w 108"/>
                  <a:gd name="T43" fmla="*/ 75 h 133"/>
                  <a:gd name="T44" fmla="*/ 33 w 108"/>
                  <a:gd name="T45" fmla="*/ 110 h 133"/>
                  <a:gd name="T46" fmla="*/ 54 w 108"/>
                  <a:gd name="T47" fmla="*/ 110 h 133"/>
                  <a:gd name="T48" fmla="*/ 85 w 108"/>
                  <a:gd name="T49" fmla="*/ 62 h 133"/>
                  <a:gd name="T50" fmla="*/ 95 w 108"/>
                  <a:gd name="T51" fmla="*/ 66 h 133"/>
                  <a:gd name="T52" fmla="*/ 103 w 108"/>
                  <a:gd name="T53" fmla="*/ 74 h 133"/>
                  <a:gd name="T54" fmla="*/ 108 w 108"/>
                  <a:gd name="T55" fmla="*/ 82 h 133"/>
                  <a:gd name="T56" fmla="*/ 108 w 108"/>
                  <a:gd name="T57" fmla="*/ 95 h 133"/>
                  <a:gd name="T58" fmla="*/ 108 w 108"/>
                  <a:gd name="T59" fmla="*/ 104 h 133"/>
                  <a:gd name="T60" fmla="*/ 101 w 108"/>
                  <a:gd name="T61" fmla="*/ 118 h 133"/>
                  <a:gd name="T62" fmla="*/ 95 w 108"/>
                  <a:gd name="T63" fmla="*/ 123 h 133"/>
                  <a:gd name="T64" fmla="*/ 81 w 108"/>
                  <a:gd name="T65" fmla="*/ 131 h 133"/>
                  <a:gd name="T66" fmla="*/ 57 w 108"/>
                  <a:gd name="T67" fmla="*/ 133 h 133"/>
                  <a:gd name="T68" fmla="*/ 0 w 108"/>
                  <a:gd name="T69" fmla="*/ 133 h 133"/>
                  <a:gd name="T70" fmla="*/ 0 w 108"/>
                  <a:gd name="T71" fmla="*/ 0 h 133"/>
                  <a:gd name="T72" fmla="*/ 51 w 108"/>
                  <a:gd name="T73" fmla="*/ 0 h 133"/>
                  <a:gd name="T74" fmla="*/ 77 w 108"/>
                  <a:gd name="T75" fmla="*/ 2 h 133"/>
                  <a:gd name="T76" fmla="*/ 91 w 108"/>
                  <a:gd name="T77" fmla="*/ 9 h 133"/>
                  <a:gd name="T78" fmla="*/ 97 w 108"/>
                  <a:gd name="T79" fmla="*/ 13 h 133"/>
                  <a:gd name="T80" fmla="*/ 103 w 108"/>
                  <a:gd name="T81" fmla="*/ 26 h 133"/>
                  <a:gd name="T82" fmla="*/ 104 w 108"/>
                  <a:gd name="T83" fmla="*/ 35 h 133"/>
                  <a:gd name="T84" fmla="*/ 103 w 108"/>
                  <a:gd name="T85" fmla="*/ 45 h 133"/>
                  <a:gd name="T86" fmla="*/ 98 w 108"/>
                  <a:gd name="T87" fmla="*/ 52 h 133"/>
                  <a:gd name="T88" fmla="*/ 94 w 108"/>
                  <a:gd name="T89" fmla="*/ 58 h 133"/>
                  <a:gd name="T90" fmla="*/ 85 w 108"/>
                  <a:gd name="T91" fmla="*/ 62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8" h="133">
                    <a:moveTo>
                      <a:pt x="54" y="52"/>
                    </a:moveTo>
                    <a:lnTo>
                      <a:pt x="61" y="51"/>
                    </a:lnTo>
                    <a:lnTo>
                      <a:pt x="65" y="48"/>
                    </a:lnTo>
                    <a:lnTo>
                      <a:pt x="68" y="43"/>
                    </a:lnTo>
                    <a:lnTo>
                      <a:pt x="69" y="38"/>
                    </a:lnTo>
                    <a:lnTo>
                      <a:pt x="68" y="32"/>
                    </a:lnTo>
                    <a:lnTo>
                      <a:pt x="65" y="28"/>
                    </a:lnTo>
                    <a:lnTo>
                      <a:pt x="61" y="25"/>
                    </a:lnTo>
                    <a:lnTo>
                      <a:pt x="54" y="23"/>
                    </a:lnTo>
                    <a:lnTo>
                      <a:pt x="33" y="23"/>
                    </a:lnTo>
                    <a:lnTo>
                      <a:pt x="33" y="52"/>
                    </a:lnTo>
                    <a:lnTo>
                      <a:pt x="54" y="52"/>
                    </a:lnTo>
                    <a:close/>
                    <a:moveTo>
                      <a:pt x="54" y="110"/>
                    </a:moveTo>
                    <a:lnTo>
                      <a:pt x="64" y="108"/>
                    </a:lnTo>
                    <a:lnTo>
                      <a:pt x="69" y="105"/>
                    </a:lnTo>
                    <a:lnTo>
                      <a:pt x="74" y="100"/>
                    </a:lnTo>
                    <a:lnTo>
                      <a:pt x="75" y="92"/>
                    </a:lnTo>
                    <a:lnTo>
                      <a:pt x="74" y="84"/>
                    </a:lnTo>
                    <a:lnTo>
                      <a:pt x="69" y="79"/>
                    </a:lnTo>
                    <a:lnTo>
                      <a:pt x="64" y="75"/>
                    </a:lnTo>
                    <a:lnTo>
                      <a:pt x="54" y="75"/>
                    </a:lnTo>
                    <a:lnTo>
                      <a:pt x="33" y="75"/>
                    </a:lnTo>
                    <a:lnTo>
                      <a:pt x="33" y="110"/>
                    </a:lnTo>
                    <a:lnTo>
                      <a:pt x="54" y="110"/>
                    </a:lnTo>
                    <a:close/>
                    <a:moveTo>
                      <a:pt x="85" y="62"/>
                    </a:moveTo>
                    <a:lnTo>
                      <a:pt x="95" y="66"/>
                    </a:lnTo>
                    <a:lnTo>
                      <a:pt x="103" y="74"/>
                    </a:lnTo>
                    <a:lnTo>
                      <a:pt x="108" y="82"/>
                    </a:lnTo>
                    <a:lnTo>
                      <a:pt x="108" y="95"/>
                    </a:lnTo>
                    <a:lnTo>
                      <a:pt x="108" y="104"/>
                    </a:lnTo>
                    <a:lnTo>
                      <a:pt x="101" y="118"/>
                    </a:lnTo>
                    <a:lnTo>
                      <a:pt x="95" y="123"/>
                    </a:lnTo>
                    <a:lnTo>
                      <a:pt x="81" y="131"/>
                    </a:lnTo>
                    <a:lnTo>
                      <a:pt x="57" y="133"/>
                    </a:lnTo>
                    <a:lnTo>
                      <a:pt x="0" y="133"/>
                    </a:lnTo>
                    <a:lnTo>
                      <a:pt x="0" y="0"/>
                    </a:lnTo>
                    <a:lnTo>
                      <a:pt x="51" y="0"/>
                    </a:lnTo>
                    <a:lnTo>
                      <a:pt x="77" y="2"/>
                    </a:lnTo>
                    <a:lnTo>
                      <a:pt x="91" y="9"/>
                    </a:lnTo>
                    <a:lnTo>
                      <a:pt x="97" y="13"/>
                    </a:lnTo>
                    <a:lnTo>
                      <a:pt x="103" y="26"/>
                    </a:lnTo>
                    <a:lnTo>
                      <a:pt x="104" y="35"/>
                    </a:lnTo>
                    <a:lnTo>
                      <a:pt x="103" y="45"/>
                    </a:lnTo>
                    <a:lnTo>
                      <a:pt x="98" y="52"/>
                    </a:lnTo>
                    <a:lnTo>
                      <a:pt x="94" y="58"/>
                    </a:lnTo>
                    <a:lnTo>
                      <a:pt x="85" y="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3" name="Rectangle 82"/>
              <p:cNvSpPr>
                <a:spLocks noChangeArrowheads="1"/>
              </p:cNvSpPr>
              <p:nvPr/>
            </p:nvSpPr>
            <p:spPr bwMode="auto">
              <a:xfrm>
                <a:off x="2570" y="2239"/>
                <a:ext cx="110" cy="2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4" name="Rectangle 83"/>
              <p:cNvSpPr>
                <a:spLocks noChangeArrowheads="1"/>
              </p:cNvSpPr>
              <p:nvPr/>
            </p:nvSpPr>
            <p:spPr bwMode="auto">
              <a:xfrm>
                <a:off x="2675" y="2245"/>
                <a:ext cx="18" cy="17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5" name="Rectangle 84"/>
              <p:cNvSpPr>
                <a:spLocks noChangeArrowheads="1"/>
              </p:cNvSpPr>
              <p:nvPr/>
            </p:nvSpPr>
            <p:spPr bwMode="auto">
              <a:xfrm>
                <a:off x="2557" y="2245"/>
                <a:ext cx="18" cy="17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6" name="Rectangle 85"/>
              <p:cNvSpPr>
                <a:spLocks noChangeArrowheads="1"/>
              </p:cNvSpPr>
              <p:nvPr/>
            </p:nvSpPr>
            <p:spPr bwMode="auto">
              <a:xfrm>
                <a:off x="2575" y="2245"/>
                <a:ext cx="100" cy="1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7" name="Freeform 86"/>
              <p:cNvSpPr>
                <a:spLocks/>
              </p:cNvSpPr>
              <p:nvPr/>
            </p:nvSpPr>
            <p:spPr bwMode="auto">
              <a:xfrm>
                <a:off x="2563" y="2111"/>
                <a:ext cx="125" cy="146"/>
              </a:xfrm>
              <a:custGeom>
                <a:avLst/>
                <a:gdLst>
                  <a:gd name="T0" fmla="*/ 22 w 374"/>
                  <a:gd name="T1" fmla="*/ 0 h 436"/>
                  <a:gd name="T2" fmla="*/ 224 w 374"/>
                  <a:gd name="T3" fmla="*/ 0 h 436"/>
                  <a:gd name="T4" fmla="*/ 240 w 374"/>
                  <a:gd name="T5" fmla="*/ 1 h 436"/>
                  <a:gd name="T6" fmla="*/ 266 w 374"/>
                  <a:gd name="T7" fmla="*/ 10 h 436"/>
                  <a:gd name="T8" fmla="*/ 300 w 374"/>
                  <a:gd name="T9" fmla="*/ 33 h 436"/>
                  <a:gd name="T10" fmla="*/ 320 w 374"/>
                  <a:gd name="T11" fmla="*/ 53 h 436"/>
                  <a:gd name="T12" fmla="*/ 339 w 374"/>
                  <a:gd name="T13" fmla="*/ 73 h 436"/>
                  <a:gd name="T14" fmla="*/ 368 w 374"/>
                  <a:gd name="T15" fmla="*/ 121 h 436"/>
                  <a:gd name="T16" fmla="*/ 374 w 374"/>
                  <a:gd name="T17" fmla="*/ 150 h 436"/>
                  <a:gd name="T18" fmla="*/ 374 w 374"/>
                  <a:gd name="T19" fmla="*/ 416 h 436"/>
                  <a:gd name="T20" fmla="*/ 372 w 374"/>
                  <a:gd name="T21" fmla="*/ 425 h 436"/>
                  <a:gd name="T22" fmla="*/ 361 w 374"/>
                  <a:gd name="T23" fmla="*/ 436 h 436"/>
                  <a:gd name="T24" fmla="*/ 352 w 374"/>
                  <a:gd name="T25" fmla="*/ 436 h 436"/>
                  <a:gd name="T26" fmla="*/ 22 w 374"/>
                  <a:gd name="T27" fmla="*/ 436 h 436"/>
                  <a:gd name="T28" fmla="*/ 13 w 374"/>
                  <a:gd name="T29" fmla="*/ 436 h 436"/>
                  <a:gd name="T30" fmla="*/ 2 w 374"/>
                  <a:gd name="T31" fmla="*/ 425 h 436"/>
                  <a:gd name="T32" fmla="*/ 0 w 374"/>
                  <a:gd name="T33" fmla="*/ 416 h 436"/>
                  <a:gd name="T34" fmla="*/ 0 w 374"/>
                  <a:gd name="T35" fmla="*/ 21 h 436"/>
                  <a:gd name="T36" fmla="*/ 2 w 374"/>
                  <a:gd name="T37" fmla="*/ 13 h 436"/>
                  <a:gd name="T38" fmla="*/ 13 w 374"/>
                  <a:gd name="T39" fmla="*/ 1 h 436"/>
                  <a:gd name="T40" fmla="*/ 22 w 374"/>
                  <a:gd name="T41" fmla="*/ 0 h 4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4" h="436">
                    <a:moveTo>
                      <a:pt x="22" y="0"/>
                    </a:moveTo>
                    <a:lnTo>
                      <a:pt x="224" y="0"/>
                    </a:lnTo>
                    <a:lnTo>
                      <a:pt x="240" y="1"/>
                    </a:lnTo>
                    <a:lnTo>
                      <a:pt x="266" y="10"/>
                    </a:lnTo>
                    <a:lnTo>
                      <a:pt x="300" y="33"/>
                    </a:lnTo>
                    <a:lnTo>
                      <a:pt x="320" y="53"/>
                    </a:lnTo>
                    <a:lnTo>
                      <a:pt x="339" y="73"/>
                    </a:lnTo>
                    <a:lnTo>
                      <a:pt x="368" y="121"/>
                    </a:lnTo>
                    <a:lnTo>
                      <a:pt x="374" y="150"/>
                    </a:lnTo>
                    <a:lnTo>
                      <a:pt x="374" y="416"/>
                    </a:lnTo>
                    <a:lnTo>
                      <a:pt x="372" y="425"/>
                    </a:lnTo>
                    <a:lnTo>
                      <a:pt x="361" y="436"/>
                    </a:lnTo>
                    <a:lnTo>
                      <a:pt x="352" y="436"/>
                    </a:lnTo>
                    <a:lnTo>
                      <a:pt x="22" y="436"/>
                    </a:lnTo>
                    <a:lnTo>
                      <a:pt x="13" y="436"/>
                    </a:lnTo>
                    <a:lnTo>
                      <a:pt x="2" y="425"/>
                    </a:lnTo>
                    <a:lnTo>
                      <a:pt x="0" y="416"/>
                    </a:lnTo>
                    <a:lnTo>
                      <a:pt x="0" y="21"/>
                    </a:lnTo>
                    <a:lnTo>
                      <a:pt x="2" y="13"/>
                    </a:lnTo>
                    <a:lnTo>
                      <a:pt x="13" y="1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E4E6E2"/>
              </a:solidFill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8" name="Freeform 87"/>
              <p:cNvSpPr>
                <a:spLocks/>
              </p:cNvSpPr>
              <p:nvPr/>
            </p:nvSpPr>
            <p:spPr bwMode="auto">
              <a:xfrm>
                <a:off x="2565" y="2113"/>
                <a:ext cx="121" cy="142"/>
              </a:xfrm>
              <a:custGeom>
                <a:avLst/>
                <a:gdLst>
                  <a:gd name="T0" fmla="*/ 17 w 363"/>
                  <a:gd name="T1" fmla="*/ 0 h 426"/>
                  <a:gd name="T2" fmla="*/ 10 w 363"/>
                  <a:gd name="T3" fmla="*/ 0 h 426"/>
                  <a:gd name="T4" fmla="*/ 1 w 363"/>
                  <a:gd name="T5" fmla="*/ 8 h 426"/>
                  <a:gd name="T6" fmla="*/ 0 w 363"/>
                  <a:gd name="T7" fmla="*/ 15 h 426"/>
                  <a:gd name="T8" fmla="*/ 0 w 363"/>
                  <a:gd name="T9" fmla="*/ 409 h 426"/>
                  <a:gd name="T10" fmla="*/ 1 w 363"/>
                  <a:gd name="T11" fmla="*/ 416 h 426"/>
                  <a:gd name="T12" fmla="*/ 10 w 363"/>
                  <a:gd name="T13" fmla="*/ 424 h 426"/>
                  <a:gd name="T14" fmla="*/ 17 w 363"/>
                  <a:gd name="T15" fmla="*/ 426 h 426"/>
                  <a:gd name="T16" fmla="*/ 347 w 363"/>
                  <a:gd name="T17" fmla="*/ 426 h 426"/>
                  <a:gd name="T18" fmla="*/ 353 w 363"/>
                  <a:gd name="T19" fmla="*/ 424 h 426"/>
                  <a:gd name="T20" fmla="*/ 363 w 363"/>
                  <a:gd name="T21" fmla="*/ 416 h 426"/>
                  <a:gd name="T22" fmla="*/ 363 w 363"/>
                  <a:gd name="T23" fmla="*/ 409 h 426"/>
                  <a:gd name="T24" fmla="*/ 363 w 363"/>
                  <a:gd name="T25" fmla="*/ 144 h 426"/>
                  <a:gd name="T26" fmla="*/ 363 w 363"/>
                  <a:gd name="T27" fmla="*/ 129 h 426"/>
                  <a:gd name="T28" fmla="*/ 351 w 363"/>
                  <a:gd name="T29" fmla="*/ 93 h 426"/>
                  <a:gd name="T30" fmla="*/ 338 w 363"/>
                  <a:gd name="T31" fmla="*/ 77 h 426"/>
                  <a:gd name="T32" fmla="*/ 285 w 363"/>
                  <a:gd name="T33" fmla="*/ 24 h 426"/>
                  <a:gd name="T34" fmla="*/ 269 w 363"/>
                  <a:gd name="T35" fmla="*/ 11 h 426"/>
                  <a:gd name="T36" fmla="*/ 232 w 363"/>
                  <a:gd name="T37" fmla="*/ 0 h 426"/>
                  <a:gd name="T38" fmla="*/ 219 w 363"/>
                  <a:gd name="T39" fmla="*/ 0 h 426"/>
                  <a:gd name="T40" fmla="*/ 17 w 363"/>
                  <a:gd name="T41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3" h="426">
                    <a:moveTo>
                      <a:pt x="17" y="0"/>
                    </a:moveTo>
                    <a:lnTo>
                      <a:pt x="10" y="0"/>
                    </a:lnTo>
                    <a:lnTo>
                      <a:pt x="1" y="8"/>
                    </a:lnTo>
                    <a:lnTo>
                      <a:pt x="0" y="15"/>
                    </a:lnTo>
                    <a:lnTo>
                      <a:pt x="0" y="409"/>
                    </a:lnTo>
                    <a:lnTo>
                      <a:pt x="1" y="416"/>
                    </a:lnTo>
                    <a:lnTo>
                      <a:pt x="10" y="424"/>
                    </a:lnTo>
                    <a:lnTo>
                      <a:pt x="17" y="426"/>
                    </a:lnTo>
                    <a:lnTo>
                      <a:pt x="347" y="426"/>
                    </a:lnTo>
                    <a:lnTo>
                      <a:pt x="353" y="424"/>
                    </a:lnTo>
                    <a:lnTo>
                      <a:pt x="363" y="416"/>
                    </a:lnTo>
                    <a:lnTo>
                      <a:pt x="363" y="409"/>
                    </a:lnTo>
                    <a:lnTo>
                      <a:pt x="363" y="144"/>
                    </a:lnTo>
                    <a:lnTo>
                      <a:pt x="363" y="129"/>
                    </a:lnTo>
                    <a:lnTo>
                      <a:pt x="351" y="93"/>
                    </a:lnTo>
                    <a:lnTo>
                      <a:pt x="338" y="77"/>
                    </a:lnTo>
                    <a:lnTo>
                      <a:pt x="285" y="24"/>
                    </a:lnTo>
                    <a:lnTo>
                      <a:pt x="269" y="11"/>
                    </a:lnTo>
                    <a:lnTo>
                      <a:pt x="232" y="0"/>
                    </a:lnTo>
                    <a:lnTo>
                      <a:pt x="219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9" name="Freeform 88"/>
              <p:cNvSpPr>
                <a:spLocks/>
              </p:cNvSpPr>
              <p:nvPr/>
            </p:nvSpPr>
            <p:spPr bwMode="auto">
              <a:xfrm>
                <a:off x="2635" y="2113"/>
                <a:ext cx="51" cy="50"/>
              </a:xfrm>
              <a:custGeom>
                <a:avLst/>
                <a:gdLst>
                  <a:gd name="T0" fmla="*/ 7 w 151"/>
                  <a:gd name="T1" fmla="*/ 0 h 149"/>
                  <a:gd name="T2" fmla="*/ 0 w 151"/>
                  <a:gd name="T3" fmla="*/ 0 h 149"/>
                  <a:gd name="T4" fmla="*/ 11 w 151"/>
                  <a:gd name="T5" fmla="*/ 7 h 149"/>
                  <a:gd name="T6" fmla="*/ 21 w 151"/>
                  <a:gd name="T7" fmla="*/ 11 h 149"/>
                  <a:gd name="T8" fmla="*/ 36 w 151"/>
                  <a:gd name="T9" fmla="*/ 18 h 149"/>
                  <a:gd name="T10" fmla="*/ 60 w 151"/>
                  <a:gd name="T11" fmla="*/ 46 h 149"/>
                  <a:gd name="T12" fmla="*/ 67 w 151"/>
                  <a:gd name="T13" fmla="*/ 70 h 149"/>
                  <a:gd name="T14" fmla="*/ 66 w 151"/>
                  <a:gd name="T15" fmla="*/ 85 h 149"/>
                  <a:gd name="T16" fmla="*/ 82 w 151"/>
                  <a:gd name="T17" fmla="*/ 85 h 149"/>
                  <a:gd name="T18" fmla="*/ 109 w 151"/>
                  <a:gd name="T19" fmla="*/ 93 h 149"/>
                  <a:gd name="T20" fmla="*/ 135 w 151"/>
                  <a:gd name="T21" fmla="*/ 118 h 149"/>
                  <a:gd name="T22" fmla="*/ 141 w 151"/>
                  <a:gd name="T23" fmla="*/ 131 h 149"/>
                  <a:gd name="T24" fmla="*/ 144 w 151"/>
                  <a:gd name="T25" fmla="*/ 139 h 149"/>
                  <a:gd name="T26" fmla="*/ 148 w 151"/>
                  <a:gd name="T27" fmla="*/ 149 h 149"/>
                  <a:gd name="T28" fmla="*/ 151 w 151"/>
                  <a:gd name="T29" fmla="*/ 148 h 149"/>
                  <a:gd name="T30" fmla="*/ 151 w 151"/>
                  <a:gd name="T31" fmla="*/ 144 h 149"/>
                  <a:gd name="T32" fmla="*/ 151 w 151"/>
                  <a:gd name="T33" fmla="*/ 128 h 149"/>
                  <a:gd name="T34" fmla="*/ 141 w 151"/>
                  <a:gd name="T35" fmla="*/ 102 h 149"/>
                  <a:gd name="T36" fmla="*/ 116 w 151"/>
                  <a:gd name="T37" fmla="*/ 69 h 149"/>
                  <a:gd name="T38" fmla="*/ 99 w 151"/>
                  <a:gd name="T39" fmla="*/ 50 h 149"/>
                  <a:gd name="T40" fmla="*/ 82 w 151"/>
                  <a:gd name="T41" fmla="*/ 33 h 149"/>
                  <a:gd name="T42" fmla="*/ 36 w 151"/>
                  <a:gd name="T43" fmla="*/ 5 h 149"/>
                  <a:gd name="T44" fmla="*/ 7 w 151"/>
                  <a:gd name="T45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1" h="149">
                    <a:moveTo>
                      <a:pt x="7" y="0"/>
                    </a:moveTo>
                    <a:lnTo>
                      <a:pt x="0" y="0"/>
                    </a:lnTo>
                    <a:lnTo>
                      <a:pt x="11" y="7"/>
                    </a:lnTo>
                    <a:lnTo>
                      <a:pt x="21" y="11"/>
                    </a:lnTo>
                    <a:lnTo>
                      <a:pt x="36" y="18"/>
                    </a:lnTo>
                    <a:lnTo>
                      <a:pt x="60" y="46"/>
                    </a:lnTo>
                    <a:lnTo>
                      <a:pt x="67" y="70"/>
                    </a:lnTo>
                    <a:lnTo>
                      <a:pt x="66" y="85"/>
                    </a:lnTo>
                    <a:lnTo>
                      <a:pt x="82" y="85"/>
                    </a:lnTo>
                    <a:lnTo>
                      <a:pt x="109" y="93"/>
                    </a:lnTo>
                    <a:lnTo>
                      <a:pt x="135" y="118"/>
                    </a:lnTo>
                    <a:lnTo>
                      <a:pt x="141" y="131"/>
                    </a:lnTo>
                    <a:lnTo>
                      <a:pt x="144" y="139"/>
                    </a:lnTo>
                    <a:lnTo>
                      <a:pt x="148" y="149"/>
                    </a:lnTo>
                    <a:lnTo>
                      <a:pt x="151" y="148"/>
                    </a:lnTo>
                    <a:lnTo>
                      <a:pt x="151" y="144"/>
                    </a:lnTo>
                    <a:lnTo>
                      <a:pt x="151" y="128"/>
                    </a:lnTo>
                    <a:lnTo>
                      <a:pt x="141" y="102"/>
                    </a:lnTo>
                    <a:lnTo>
                      <a:pt x="116" y="69"/>
                    </a:lnTo>
                    <a:lnTo>
                      <a:pt x="99" y="50"/>
                    </a:lnTo>
                    <a:lnTo>
                      <a:pt x="82" y="33"/>
                    </a:lnTo>
                    <a:lnTo>
                      <a:pt x="36" y="5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0" name="Freeform 89"/>
              <p:cNvSpPr>
                <a:spLocks/>
              </p:cNvSpPr>
              <p:nvPr/>
            </p:nvSpPr>
            <p:spPr bwMode="auto">
              <a:xfrm>
                <a:off x="2641" y="2117"/>
                <a:ext cx="41" cy="40"/>
              </a:xfrm>
              <a:custGeom>
                <a:avLst/>
                <a:gdLst>
                  <a:gd name="T0" fmla="*/ 0 w 123"/>
                  <a:gd name="T1" fmla="*/ 0 h 121"/>
                  <a:gd name="T2" fmla="*/ 10 w 123"/>
                  <a:gd name="T3" fmla="*/ 8 h 121"/>
                  <a:gd name="T4" fmla="*/ 23 w 123"/>
                  <a:gd name="T5" fmla="*/ 56 h 121"/>
                  <a:gd name="T6" fmla="*/ 26 w 123"/>
                  <a:gd name="T7" fmla="*/ 93 h 121"/>
                  <a:gd name="T8" fmla="*/ 23 w 123"/>
                  <a:gd name="T9" fmla="*/ 111 h 121"/>
                  <a:gd name="T10" fmla="*/ 58 w 123"/>
                  <a:gd name="T11" fmla="*/ 108 h 121"/>
                  <a:gd name="T12" fmla="*/ 113 w 123"/>
                  <a:gd name="T13" fmla="*/ 113 h 121"/>
                  <a:gd name="T14" fmla="*/ 123 w 123"/>
                  <a:gd name="T15" fmla="*/ 121 h 121"/>
                  <a:gd name="T16" fmla="*/ 117 w 123"/>
                  <a:gd name="T17" fmla="*/ 108 h 121"/>
                  <a:gd name="T18" fmla="*/ 91 w 123"/>
                  <a:gd name="T19" fmla="*/ 83 h 121"/>
                  <a:gd name="T20" fmla="*/ 64 w 123"/>
                  <a:gd name="T21" fmla="*/ 75 h 121"/>
                  <a:gd name="T22" fmla="*/ 48 w 123"/>
                  <a:gd name="T23" fmla="*/ 75 h 121"/>
                  <a:gd name="T24" fmla="*/ 49 w 123"/>
                  <a:gd name="T25" fmla="*/ 59 h 121"/>
                  <a:gd name="T26" fmla="*/ 41 w 123"/>
                  <a:gd name="T27" fmla="*/ 33 h 121"/>
                  <a:gd name="T28" fmla="*/ 15 w 123"/>
                  <a:gd name="T29" fmla="*/ 5 h 121"/>
                  <a:gd name="T30" fmla="*/ 0 w 123"/>
                  <a:gd name="T31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121">
                    <a:moveTo>
                      <a:pt x="0" y="0"/>
                    </a:moveTo>
                    <a:lnTo>
                      <a:pt x="10" y="8"/>
                    </a:lnTo>
                    <a:lnTo>
                      <a:pt x="23" y="56"/>
                    </a:lnTo>
                    <a:lnTo>
                      <a:pt x="26" y="93"/>
                    </a:lnTo>
                    <a:lnTo>
                      <a:pt x="23" y="111"/>
                    </a:lnTo>
                    <a:lnTo>
                      <a:pt x="58" y="108"/>
                    </a:lnTo>
                    <a:lnTo>
                      <a:pt x="113" y="113"/>
                    </a:lnTo>
                    <a:lnTo>
                      <a:pt x="123" y="121"/>
                    </a:lnTo>
                    <a:lnTo>
                      <a:pt x="117" y="108"/>
                    </a:lnTo>
                    <a:lnTo>
                      <a:pt x="91" y="83"/>
                    </a:lnTo>
                    <a:lnTo>
                      <a:pt x="64" y="75"/>
                    </a:lnTo>
                    <a:lnTo>
                      <a:pt x="48" y="75"/>
                    </a:lnTo>
                    <a:lnTo>
                      <a:pt x="49" y="59"/>
                    </a:lnTo>
                    <a:lnTo>
                      <a:pt x="41" y="33"/>
                    </a:lnTo>
                    <a:lnTo>
                      <a:pt x="15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1" name="Freeform 90"/>
              <p:cNvSpPr>
                <a:spLocks/>
              </p:cNvSpPr>
              <p:nvPr/>
            </p:nvSpPr>
            <p:spPr bwMode="auto">
              <a:xfrm>
                <a:off x="2567" y="2115"/>
                <a:ext cx="117" cy="138"/>
              </a:xfrm>
              <a:custGeom>
                <a:avLst/>
                <a:gdLst>
                  <a:gd name="T0" fmla="*/ 11 w 353"/>
                  <a:gd name="T1" fmla="*/ 0 h 416"/>
                  <a:gd name="T2" fmla="*/ 2 w 353"/>
                  <a:gd name="T3" fmla="*/ 3 h 416"/>
                  <a:gd name="T4" fmla="*/ 0 w 353"/>
                  <a:gd name="T5" fmla="*/ 11 h 416"/>
                  <a:gd name="T6" fmla="*/ 0 w 353"/>
                  <a:gd name="T7" fmla="*/ 405 h 416"/>
                  <a:gd name="T8" fmla="*/ 2 w 353"/>
                  <a:gd name="T9" fmla="*/ 413 h 416"/>
                  <a:gd name="T10" fmla="*/ 11 w 353"/>
                  <a:gd name="T11" fmla="*/ 416 h 416"/>
                  <a:gd name="T12" fmla="*/ 341 w 353"/>
                  <a:gd name="T13" fmla="*/ 416 h 416"/>
                  <a:gd name="T14" fmla="*/ 350 w 353"/>
                  <a:gd name="T15" fmla="*/ 413 h 416"/>
                  <a:gd name="T16" fmla="*/ 353 w 353"/>
                  <a:gd name="T17" fmla="*/ 405 h 416"/>
                  <a:gd name="T18" fmla="*/ 353 w 353"/>
                  <a:gd name="T19" fmla="*/ 140 h 416"/>
                  <a:gd name="T20" fmla="*/ 351 w 353"/>
                  <a:gd name="T21" fmla="*/ 127 h 416"/>
                  <a:gd name="T22" fmla="*/ 341 w 353"/>
                  <a:gd name="T23" fmla="*/ 92 h 416"/>
                  <a:gd name="T24" fmla="*/ 328 w 353"/>
                  <a:gd name="T25" fmla="*/ 78 h 416"/>
                  <a:gd name="T26" fmla="*/ 275 w 353"/>
                  <a:gd name="T27" fmla="*/ 24 h 416"/>
                  <a:gd name="T28" fmla="*/ 260 w 353"/>
                  <a:gd name="T29" fmla="*/ 11 h 416"/>
                  <a:gd name="T30" fmla="*/ 226 w 353"/>
                  <a:gd name="T31" fmla="*/ 1 h 416"/>
                  <a:gd name="T32" fmla="*/ 213 w 353"/>
                  <a:gd name="T33" fmla="*/ 0 h 416"/>
                  <a:gd name="T34" fmla="*/ 11 w 353"/>
                  <a:gd name="T35" fmla="*/ 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3" h="416">
                    <a:moveTo>
                      <a:pt x="11" y="0"/>
                    </a:moveTo>
                    <a:lnTo>
                      <a:pt x="2" y="3"/>
                    </a:lnTo>
                    <a:lnTo>
                      <a:pt x="0" y="11"/>
                    </a:lnTo>
                    <a:lnTo>
                      <a:pt x="0" y="405"/>
                    </a:lnTo>
                    <a:lnTo>
                      <a:pt x="2" y="413"/>
                    </a:lnTo>
                    <a:lnTo>
                      <a:pt x="11" y="416"/>
                    </a:lnTo>
                    <a:lnTo>
                      <a:pt x="341" y="416"/>
                    </a:lnTo>
                    <a:lnTo>
                      <a:pt x="350" y="413"/>
                    </a:lnTo>
                    <a:lnTo>
                      <a:pt x="353" y="405"/>
                    </a:lnTo>
                    <a:lnTo>
                      <a:pt x="353" y="140"/>
                    </a:lnTo>
                    <a:lnTo>
                      <a:pt x="351" y="127"/>
                    </a:lnTo>
                    <a:lnTo>
                      <a:pt x="341" y="92"/>
                    </a:lnTo>
                    <a:lnTo>
                      <a:pt x="328" y="78"/>
                    </a:lnTo>
                    <a:lnTo>
                      <a:pt x="275" y="24"/>
                    </a:lnTo>
                    <a:lnTo>
                      <a:pt x="260" y="11"/>
                    </a:lnTo>
                    <a:lnTo>
                      <a:pt x="226" y="1"/>
                    </a:lnTo>
                    <a:lnTo>
                      <a:pt x="213" y="0"/>
                    </a:lnTo>
                    <a:lnTo>
                      <a:pt x="11" y="0"/>
                    </a:lnTo>
                    <a:close/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2" name="Freeform 91"/>
              <p:cNvSpPr>
                <a:spLocks/>
              </p:cNvSpPr>
              <p:nvPr/>
            </p:nvSpPr>
            <p:spPr bwMode="auto">
              <a:xfrm>
                <a:off x="2614" y="2167"/>
                <a:ext cx="41" cy="34"/>
              </a:xfrm>
              <a:custGeom>
                <a:avLst/>
                <a:gdLst>
                  <a:gd name="T0" fmla="*/ 125 w 125"/>
                  <a:gd name="T1" fmla="*/ 36 h 101"/>
                  <a:gd name="T2" fmla="*/ 124 w 125"/>
                  <a:gd name="T3" fmla="*/ 56 h 101"/>
                  <a:gd name="T4" fmla="*/ 101 w 125"/>
                  <a:gd name="T5" fmla="*/ 88 h 101"/>
                  <a:gd name="T6" fmla="*/ 82 w 125"/>
                  <a:gd name="T7" fmla="*/ 96 h 101"/>
                  <a:gd name="T8" fmla="*/ 62 w 125"/>
                  <a:gd name="T9" fmla="*/ 101 h 101"/>
                  <a:gd name="T10" fmla="*/ 24 w 125"/>
                  <a:gd name="T11" fmla="*/ 89 h 101"/>
                  <a:gd name="T12" fmla="*/ 11 w 125"/>
                  <a:gd name="T13" fmla="*/ 75 h 101"/>
                  <a:gd name="T14" fmla="*/ 1 w 125"/>
                  <a:gd name="T15" fmla="*/ 56 h 101"/>
                  <a:gd name="T16" fmla="*/ 0 w 125"/>
                  <a:gd name="T17" fmla="*/ 17 h 101"/>
                  <a:gd name="T18" fmla="*/ 10 w 125"/>
                  <a:gd name="T19" fmla="*/ 0 h 101"/>
                  <a:gd name="T20" fmla="*/ 62 w 125"/>
                  <a:gd name="T21" fmla="*/ 36 h 101"/>
                  <a:gd name="T22" fmla="*/ 125 w 125"/>
                  <a:gd name="T23" fmla="*/ 3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1">
                    <a:moveTo>
                      <a:pt x="125" y="36"/>
                    </a:moveTo>
                    <a:lnTo>
                      <a:pt x="124" y="56"/>
                    </a:lnTo>
                    <a:lnTo>
                      <a:pt x="101" y="88"/>
                    </a:lnTo>
                    <a:lnTo>
                      <a:pt x="82" y="96"/>
                    </a:lnTo>
                    <a:lnTo>
                      <a:pt x="62" y="101"/>
                    </a:lnTo>
                    <a:lnTo>
                      <a:pt x="24" y="89"/>
                    </a:lnTo>
                    <a:lnTo>
                      <a:pt x="11" y="75"/>
                    </a:lnTo>
                    <a:lnTo>
                      <a:pt x="1" y="56"/>
                    </a:lnTo>
                    <a:lnTo>
                      <a:pt x="0" y="17"/>
                    </a:lnTo>
                    <a:lnTo>
                      <a:pt x="10" y="0"/>
                    </a:lnTo>
                    <a:lnTo>
                      <a:pt x="62" y="36"/>
                    </a:lnTo>
                    <a:lnTo>
                      <a:pt x="125" y="36"/>
                    </a:lnTo>
                    <a:close/>
                  </a:path>
                </a:pathLst>
              </a:custGeom>
              <a:solidFill>
                <a:srgbClr val="CCCCCC"/>
              </a:solidFill>
              <a:ln w="6350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3" name="Freeform 92"/>
              <p:cNvSpPr>
                <a:spLocks/>
              </p:cNvSpPr>
              <p:nvPr/>
            </p:nvSpPr>
            <p:spPr bwMode="auto">
              <a:xfrm>
                <a:off x="2610" y="2163"/>
                <a:ext cx="42" cy="34"/>
              </a:xfrm>
              <a:custGeom>
                <a:avLst/>
                <a:gdLst>
                  <a:gd name="T0" fmla="*/ 125 w 125"/>
                  <a:gd name="T1" fmla="*/ 39 h 104"/>
                  <a:gd name="T2" fmla="*/ 122 w 125"/>
                  <a:gd name="T3" fmla="*/ 59 h 104"/>
                  <a:gd name="T4" fmla="*/ 99 w 125"/>
                  <a:gd name="T5" fmla="*/ 91 h 104"/>
                  <a:gd name="T6" fmla="*/ 80 w 125"/>
                  <a:gd name="T7" fmla="*/ 99 h 104"/>
                  <a:gd name="T8" fmla="*/ 60 w 125"/>
                  <a:gd name="T9" fmla="*/ 104 h 104"/>
                  <a:gd name="T10" fmla="*/ 23 w 125"/>
                  <a:gd name="T11" fmla="*/ 91 h 104"/>
                  <a:gd name="T12" fmla="*/ 10 w 125"/>
                  <a:gd name="T13" fmla="*/ 75 h 104"/>
                  <a:gd name="T14" fmla="*/ 0 w 125"/>
                  <a:gd name="T15" fmla="*/ 58 h 104"/>
                  <a:gd name="T16" fmla="*/ 0 w 125"/>
                  <a:gd name="T17" fmla="*/ 17 h 104"/>
                  <a:gd name="T18" fmla="*/ 11 w 125"/>
                  <a:gd name="T19" fmla="*/ 0 h 104"/>
                  <a:gd name="T20" fmla="*/ 62 w 125"/>
                  <a:gd name="T21" fmla="*/ 39 h 104"/>
                  <a:gd name="T22" fmla="*/ 125 w 125"/>
                  <a:gd name="T23" fmla="*/ 3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4">
                    <a:moveTo>
                      <a:pt x="125" y="39"/>
                    </a:moveTo>
                    <a:lnTo>
                      <a:pt x="122" y="59"/>
                    </a:lnTo>
                    <a:lnTo>
                      <a:pt x="99" y="91"/>
                    </a:lnTo>
                    <a:lnTo>
                      <a:pt x="80" y="99"/>
                    </a:lnTo>
                    <a:lnTo>
                      <a:pt x="60" y="104"/>
                    </a:lnTo>
                    <a:lnTo>
                      <a:pt x="23" y="91"/>
                    </a:lnTo>
                    <a:lnTo>
                      <a:pt x="10" y="75"/>
                    </a:lnTo>
                    <a:lnTo>
                      <a:pt x="0" y="58"/>
                    </a:lnTo>
                    <a:lnTo>
                      <a:pt x="0" y="17"/>
                    </a:lnTo>
                    <a:lnTo>
                      <a:pt x="11" y="0"/>
                    </a:lnTo>
                    <a:lnTo>
                      <a:pt x="62" y="39"/>
                    </a:lnTo>
                    <a:lnTo>
                      <a:pt x="125" y="39"/>
                    </a:lnTo>
                    <a:close/>
                  </a:path>
                </a:pathLst>
              </a:custGeom>
              <a:solidFill>
                <a:srgbClr val="CCCCCC"/>
              </a:solidFill>
              <a:ln w="4763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4" name="Freeform 93"/>
              <p:cNvSpPr>
                <a:spLocks/>
              </p:cNvSpPr>
              <p:nvPr/>
            </p:nvSpPr>
            <p:spPr bwMode="auto">
              <a:xfrm>
                <a:off x="2581" y="2209"/>
                <a:ext cx="22" cy="21"/>
              </a:xfrm>
              <a:custGeom>
                <a:avLst/>
                <a:gdLst>
                  <a:gd name="T0" fmla="*/ 0 w 64"/>
                  <a:gd name="T1" fmla="*/ 0 h 63"/>
                  <a:gd name="T2" fmla="*/ 15 w 64"/>
                  <a:gd name="T3" fmla="*/ 0 h 63"/>
                  <a:gd name="T4" fmla="*/ 38 w 64"/>
                  <a:gd name="T5" fmla="*/ 8 h 63"/>
                  <a:gd name="T6" fmla="*/ 55 w 64"/>
                  <a:gd name="T7" fmla="*/ 26 h 63"/>
                  <a:gd name="T8" fmla="*/ 64 w 64"/>
                  <a:gd name="T9" fmla="*/ 50 h 63"/>
                  <a:gd name="T10" fmla="*/ 64 w 64"/>
                  <a:gd name="T11" fmla="*/ 63 h 63"/>
                  <a:gd name="T12" fmla="*/ 0 w 64"/>
                  <a:gd name="T13" fmla="*/ 63 h 63"/>
                  <a:gd name="T14" fmla="*/ 0 w 64"/>
                  <a:gd name="T1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63">
                    <a:moveTo>
                      <a:pt x="0" y="0"/>
                    </a:moveTo>
                    <a:lnTo>
                      <a:pt x="15" y="0"/>
                    </a:lnTo>
                    <a:lnTo>
                      <a:pt x="38" y="8"/>
                    </a:lnTo>
                    <a:lnTo>
                      <a:pt x="55" y="26"/>
                    </a:lnTo>
                    <a:lnTo>
                      <a:pt x="64" y="50"/>
                    </a:lnTo>
                    <a:lnTo>
                      <a:pt x="64" y="63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635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5" name="Freeform 94"/>
              <p:cNvSpPr>
                <a:spLocks/>
              </p:cNvSpPr>
              <p:nvPr/>
            </p:nvSpPr>
            <p:spPr bwMode="auto">
              <a:xfrm>
                <a:off x="2578" y="2206"/>
                <a:ext cx="21" cy="21"/>
              </a:xfrm>
              <a:custGeom>
                <a:avLst/>
                <a:gdLst>
                  <a:gd name="T0" fmla="*/ 0 w 64"/>
                  <a:gd name="T1" fmla="*/ 0 h 63"/>
                  <a:gd name="T2" fmla="*/ 13 w 64"/>
                  <a:gd name="T3" fmla="*/ 0 h 63"/>
                  <a:gd name="T4" fmla="*/ 38 w 64"/>
                  <a:gd name="T5" fmla="*/ 7 h 63"/>
                  <a:gd name="T6" fmla="*/ 55 w 64"/>
                  <a:gd name="T7" fmla="*/ 24 h 63"/>
                  <a:gd name="T8" fmla="*/ 64 w 64"/>
                  <a:gd name="T9" fmla="*/ 48 h 63"/>
                  <a:gd name="T10" fmla="*/ 64 w 64"/>
                  <a:gd name="T11" fmla="*/ 63 h 63"/>
                  <a:gd name="T12" fmla="*/ 0 w 64"/>
                  <a:gd name="T13" fmla="*/ 63 h 63"/>
                  <a:gd name="T14" fmla="*/ 0 w 64"/>
                  <a:gd name="T1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63">
                    <a:moveTo>
                      <a:pt x="0" y="0"/>
                    </a:moveTo>
                    <a:lnTo>
                      <a:pt x="13" y="0"/>
                    </a:lnTo>
                    <a:lnTo>
                      <a:pt x="38" y="7"/>
                    </a:lnTo>
                    <a:lnTo>
                      <a:pt x="55" y="24"/>
                    </a:lnTo>
                    <a:lnTo>
                      <a:pt x="64" y="48"/>
                    </a:lnTo>
                    <a:lnTo>
                      <a:pt x="64" y="63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6" name="Freeform 95"/>
              <p:cNvSpPr>
                <a:spLocks/>
              </p:cNvSpPr>
              <p:nvPr/>
            </p:nvSpPr>
            <p:spPr bwMode="auto">
              <a:xfrm>
                <a:off x="2581" y="2209"/>
                <a:ext cx="14" cy="14"/>
              </a:xfrm>
              <a:custGeom>
                <a:avLst/>
                <a:gdLst>
                  <a:gd name="T0" fmla="*/ 42 w 42"/>
                  <a:gd name="T1" fmla="*/ 41 h 41"/>
                  <a:gd name="T2" fmla="*/ 39 w 42"/>
                  <a:gd name="T3" fmla="*/ 27 h 41"/>
                  <a:gd name="T4" fmla="*/ 18 w 42"/>
                  <a:gd name="T5" fmla="*/ 4 h 41"/>
                  <a:gd name="T6" fmla="*/ 0 w 42"/>
                  <a:gd name="T7" fmla="*/ 0 h 41"/>
                  <a:gd name="T8" fmla="*/ 0 w 42"/>
                  <a:gd name="T9" fmla="*/ 41 h 41"/>
                  <a:gd name="T10" fmla="*/ 42 w 42"/>
                  <a:gd name="T11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1">
                    <a:moveTo>
                      <a:pt x="42" y="41"/>
                    </a:moveTo>
                    <a:lnTo>
                      <a:pt x="39" y="27"/>
                    </a:lnTo>
                    <a:lnTo>
                      <a:pt x="18" y="4"/>
                    </a:lnTo>
                    <a:lnTo>
                      <a:pt x="0" y="0"/>
                    </a:lnTo>
                    <a:lnTo>
                      <a:pt x="0" y="41"/>
                    </a:lnTo>
                    <a:lnTo>
                      <a:pt x="42" y="41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7" name="Freeform 96"/>
              <p:cNvSpPr>
                <a:spLocks/>
              </p:cNvSpPr>
              <p:nvPr/>
            </p:nvSpPr>
            <p:spPr bwMode="auto">
              <a:xfrm>
                <a:off x="2582" y="2152"/>
                <a:ext cx="25" cy="4"/>
              </a:xfrm>
              <a:custGeom>
                <a:avLst/>
                <a:gdLst>
                  <a:gd name="T0" fmla="*/ 4 w 75"/>
                  <a:gd name="T1" fmla="*/ 0 h 12"/>
                  <a:gd name="T2" fmla="*/ 70 w 75"/>
                  <a:gd name="T3" fmla="*/ 0 h 12"/>
                  <a:gd name="T4" fmla="*/ 73 w 75"/>
                  <a:gd name="T5" fmla="*/ 2 h 12"/>
                  <a:gd name="T6" fmla="*/ 75 w 75"/>
                  <a:gd name="T7" fmla="*/ 6 h 12"/>
                  <a:gd name="T8" fmla="*/ 73 w 75"/>
                  <a:gd name="T9" fmla="*/ 10 h 12"/>
                  <a:gd name="T10" fmla="*/ 70 w 75"/>
                  <a:gd name="T11" fmla="*/ 12 h 12"/>
                  <a:gd name="T12" fmla="*/ 4 w 75"/>
                  <a:gd name="T13" fmla="*/ 12 h 12"/>
                  <a:gd name="T14" fmla="*/ 0 w 75"/>
                  <a:gd name="T15" fmla="*/ 10 h 12"/>
                  <a:gd name="T16" fmla="*/ 0 w 75"/>
                  <a:gd name="T17" fmla="*/ 6 h 12"/>
                  <a:gd name="T18" fmla="*/ 0 w 75"/>
                  <a:gd name="T19" fmla="*/ 2 h 12"/>
                  <a:gd name="T20" fmla="*/ 4 w 75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2">
                    <a:moveTo>
                      <a:pt x="4" y="0"/>
                    </a:moveTo>
                    <a:lnTo>
                      <a:pt x="70" y="0"/>
                    </a:lnTo>
                    <a:lnTo>
                      <a:pt x="73" y="2"/>
                    </a:lnTo>
                    <a:lnTo>
                      <a:pt x="75" y="6"/>
                    </a:lnTo>
                    <a:lnTo>
                      <a:pt x="73" y="10"/>
                    </a:lnTo>
                    <a:lnTo>
                      <a:pt x="70" y="12"/>
                    </a:lnTo>
                    <a:lnTo>
                      <a:pt x="4" y="12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8" name="Freeform 97"/>
              <p:cNvSpPr>
                <a:spLocks/>
              </p:cNvSpPr>
              <p:nvPr/>
            </p:nvSpPr>
            <p:spPr bwMode="auto">
              <a:xfrm>
                <a:off x="2582" y="2145"/>
                <a:ext cx="32" cy="4"/>
              </a:xfrm>
              <a:custGeom>
                <a:avLst/>
                <a:gdLst>
                  <a:gd name="T0" fmla="*/ 4 w 95"/>
                  <a:gd name="T1" fmla="*/ 0 h 11"/>
                  <a:gd name="T2" fmla="*/ 90 w 95"/>
                  <a:gd name="T3" fmla="*/ 0 h 11"/>
                  <a:gd name="T4" fmla="*/ 95 w 95"/>
                  <a:gd name="T5" fmla="*/ 1 h 11"/>
                  <a:gd name="T6" fmla="*/ 95 w 95"/>
                  <a:gd name="T7" fmla="*/ 5 h 11"/>
                  <a:gd name="T8" fmla="*/ 95 w 95"/>
                  <a:gd name="T9" fmla="*/ 10 h 11"/>
                  <a:gd name="T10" fmla="*/ 90 w 95"/>
                  <a:gd name="T11" fmla="*/ 11 h 11"/>
                  <a:gd name="T12" fmla="*/ 4 w 95"/>
                  <a:gd name="T13" fmla="*/ 11 h 11"/>
                  <a:gd name="T14" fmla="*/ 1 w 95"/>
                  <a:gd name="T15" fmla="*/ 10 h 11"/>
                  <a:gd name="T16" fmla="*/ 0 w 95"/>
                  <a:gd name="T17" fmla="*/ 5 h 11"/>
                  <a:gd name="T18" fmla="*/ 1 w 95"/>
                  <a:gd name="T19" fmla="*/ 1 h 11"/>
                  <a:gd name="T20" fmla="*/ 4 w 95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1">
                    <a:moveTo>
                      <a:pt x="4" y="0"/>
                    </a:moveTo>
                    <a:lnTo>
                      <a:pt x="90" y="0"/>
                    </a:lnTo>
                    <a:lnTo>
                      <a:pt x="95" y="1"/>
                    </a:lnTo>
                    <a:lnTo>
                      <a:pt x="95" y="5"/>
                    </a:lnTo>
                    <a:lnTo>
                      <a:pt x="95" y="10"/>
                    </a:lnTo>
                    <a:lnTo>
                      <a:pt x="90" y="11"/>
                    </a:lnTo>
                    <a:lnTo>
                      <a:pt x="4" y="11"/>
                    </a:lnTo>
                    <a:lnTo>
                      <a:pt x="1" y="10"/>
                    </a:lnTo>
                    <a:lnTo>
                      <a:pt x="0" y="5"/>
                    </a:lnTo>
                    <a:lnTo>
                      <a:pt x="1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9" name="Freeform 98"/>
              <p:cNvSpPr>
                <a:spLocks/>
              </p:cNvSpPr>
              <p:nvPr/>
            </p:nvSpPr>
            <p:spPr bwMode="auto">
              <a:xfrm>
                <a:off x="2582" y="2138"/>
                <a:ext cx="32" cy="4"/>
              </a:xfrm>
              <a:custGeom>
                <a:avLst/>
                <a:gdLst>
                  <a:gd name="T0" fmla="*/ 4 w 95"/>
                  <a:gd name="T1" fmla="*/ 0 h 11"/>
                  <a:gd name="T2" fmla="*/ 90 w 95"/>
                  <a:gd name="T3" fmla="*/ 0 h 11"/>
                  <a:gd name="T4" fmla="*/ 95 w 95"/>
                  <a:gd name="T5" fmla="*/ 0 h 11"/>
                  <a:gd name="T6" fmla="*/ 95 w 95"/>
                  <a:gd name="T7" fmla="*/ 5 h 11"/>
                  <a:gd name="T8" fmla="*/ 95 w 95"/>
                  <a:gd name="T9" fmla="*/ 9 h 11"/>
                  <a:gd name="T10" fmla="*/ 90 w 95"/>
                  <a:gd name="T11" fmla="*/ 11 h 11"/>
                  <a:gd name="T12" fmla="*/ 4 w 95"/>
                  <a:gd name="T13" fmla="*/ 11 h 11"/>
                  <a:gd name="T14" fmla="*/ 1 w 95"/>
                  <a:gd name="T15" fmla="*/ 9 h 11"/>
                  <a:gd name="T16" fmla="*/ 0 w 95"/>
                  <a:gd name="T17" fmla="*/ 5 h 11"/>
                  <a:gd name="T18" fmla="*/ 1 w 95"/>
                  <a:gd name="T19" fmla="*/ 0 h 11"/>
                  <a:gd name="T20" fmla="*/ 4 w 95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1">
                    <a:moveTo>
                      <a:pt x="4" y="0"/>
                    </a:moveTo>
                    <a:lnTo>
                      <a:pt x="90" y="0"/>
                    </a:lnTo>
                    <a:lnTo>
                      <a:pt x="95" y="0"/>
                    </a:lnTo>
                    <a:lnTo>
                      <a:pt x="95" y="5"/>
                    </a:lnTo>
                    <a:lnTo>
                      <a:pt x="95" y="9"/>
                    </a:lnTo>
                    <a:lnTo>
                      <a:pt x="90" y="11"/>
                    </a:lnTo>
                    <a:lnTo>
                      <a:pt x="4" y="11"/>
                    </a:lnTo>
                    <a:lnTo>
                      <a:pt x="1" y="9"/>
                    </a:lnTo>
                    <a:lnTo>
                      <a:pt x="0" y="5"/>
                    </a:lnTo>
                    <a:lnTo>
                      <a:pt x="1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0" name="Freeform 99"/>
              <p:cNvSpPr>
                <a:spLocks/>
              </p:cNvSpPr>
              <p:nvPr/>
            </p:nvSpPr>
            <p:spPr bwMode="auto">
              <a:xfrm>
                <a:off x="2626" y="2231"/>
                <a:ext cx="28" cy="4"/>
              </a:xfrm>
              <a:custGeom>
                <a:avLst/>
                <a:gdLst>
                  <a:gd name="T0" fmla="*/ 6 w 86"/>
                  <a:gd name="T1" fmla="*/ 0 h 11"/>
                  <a:gd name="T2" fmla="*/ 81 w 86"/>
                  <a:gd name="T3" fmla="*/ 0 h 11"/>
                  <a:gd name="T4" fmla="*/ 85 w 86"/>
                  <a:gd name="T5" fmla="*/ 1 h 11"/>
                  <a:gd name="T6" fmla="*/ 86 w 86"/>
                  <a:gd name="T7" fmla="*/ 6 h 11"/>
                  <a:gd name="T8" fmla="*/ 85 w 86"/>
                  <a:gd name="T9" fmla="*/ 10 h 11"/>
                  <a:gd name="T10" fmla="*/ 81 w 86"/>
                  <a:gd name="T11" fmla="*/ 11 h 11"/>
                  <a:gd name="T12" fmla="*/ 6 w 86"/>
                  <a:gd name="T13" fmla="*/ 11 h 11"/>
                  <a:gd name="T14" fmla="*/ 1 w 86"/>
                  <a:gd name="T15" fmla="*/ 10 h 11"/>
                  <a:gd name="T16" fmla="*/ 0 w 86"/>
                  <a:gd name="T17" fmla="*/ 6 h 11"/>
                  <a:gd name="T18" fmla="*/ 1 w 86"/>
                  <a:gd name="T19" fmla="*/ 1 h 11"/>
                  <a:gd name="T20" fmla="*/ 6 w 86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6" h="11">
                    <a:moveTo>
                      <a:pt x="6" y="0"/>
                    </a:moveTo>
                    <a:lnTo>
                      <a:pt x="81" y="0"/>
                    </a:lnTo>
                    <a:lnTo>
                      <a:pt x="85" y="1"/>
                    </a:lnTo>
                    <a:lnTo>
                      <a:pt x="86" y="6"/>
                    </a:lnTo>
                    <a:lnTo>
                      <a:pt x="85" y="10"/>
                    </a:lnTo>
                    <a:lnTo>
                      <a:pt x="81" y="11"/>
                    </a:lnTo>
                    <a:lnTo>
                      <a:pt x="6" y="11"/>
                    </a:lnTo>
                    <a:lnTo>
                      <a:pt x="1" y="10"/>
                    </a:lnTo>
                    <a:lnTo>
                      <a:pt x="0" y="6"/>
                    </a:lnTo>
                    <a:lnTo>
                      <a:pt x="1" y="1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1" name="Freeform 100"/>
              <p:cNvSpPr>
                <a:spLocks/>
              </p:cNvSpPr>
              <p:nvPr/>
            </p:nvSpPr>
            <p:spPr bwMode="auto">
              <a:xfrm>
                <a:off x="2626" y="2225"/>
                <a:ext cx="32" cy="3"/>
              </a:xfrm>
              <a:custGeom>
                <a:avLst/>
                <a:gdLst>
                  <a:gd name="T0" fmla="*/ 6 w 96"/>
                  <a:gd name="T1" fmla="*/ 0 h 10"/>
                  <a:gd name="T2" fmla="*/ 91 w 96"/>
                  <a:gd name="T3" fmla="*/ 0 h 10"/>
                  <a:gd name="T4" fmla="*/ 95 w 96"/>
                  <a:gd name="T5" fmla="*/ 0 h 10"/>
                  <a:gd name="T6" fmla="*/ 96 w 96"/>
                  <a:gd name="T7" fmla="*/ 4 h 10"/>
                  <a:gd name="T8" fmla="*/ 95 w 96"/>
                  <a:gd name="T9" fmla="*/ 8 h 10"/>
                  <a:gd name="T10" fmla="*/ 91 w 96"/>
                  <a:gd name="T11" fmla="*/ 10 h 10"/>
                  <a:gd name="T12" fmla="*/ 6 w 96"/>
                  <a:gd name="T13" fmla="*/ 10 h 10"/>
                  <a:gd name="T14" fmla="*/ 1 w 96"/>
                  <a:gd name="T15" fmla="*/ 8 h 10"/>
                  <a:gd name="T16" fmla="*/ 0 w 96"/>
                  <a:gd name="T17" fmla="*/ 4 h 10"/>
                  <a:gd name="T18" fmla="*/ 1 w 96"/>
                  <a:gd name="T19" fmla="*/ 0 h 10"/>
                  <a:gd name="T20" fmla="*/ 6 w 96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6" h="10">
                    <a:moveTo>
                      <a:pt x="6" y="0"/>
                    </a:moveTo>
                    <a:lnTo>
                      <a:pt x="91" y="0"/>
                    </a:lnTo>
                    <a:lnTo>
                      <a:pt x="95" y="0"/>
                    </a:lnTo>
                    <a:lnTo>
                      <a:pt x="96" y="4"/>
                    </a:lnTo>
                    <a:lnTo>
                      <a:pt x="95" y="8"/>
                    </a:lnTo>
                    <a:lnTo>
                      <a:pt x="91" y="10"/>
                    </a:lnTo>
                    <a:lnTo>
                      <a:pt x="6" y="10"/>
                    </a:lnTo>
                    <a:lnTo>
                      <a:pt x="1" y="8"/>
                    </a:lnTo>
                    <a:lnTo>
                      <a:pt x="0" y="4"/>
                    </a:lnTo>
                    <a:lnTo>
                      <a:pt x="1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2" name="Freeform 101"/>
              <p:cNvSpPr>
                <a:spLocks/>
              </p:cNvSpPr>
              <p:nvPr/>
            </p:nvSpPr>
            <p:spPr bwMode="auto">
              <a:xfrm>
                <a:off x="2604" y="2202"/>
                <a:ext cx="31" cy="11"/>
              </a:xfrm>
              <a:custGeom>
                <a:avLst/>
                <a:gdLst>
                  <a:gd name="T0" fmla="*/ 0 w 91"/>
                  <a:gd name="T1" fmla="*/ 32 h 32"/>
                  <a:gd name="T2" fmla="*/ 91 w 91"/>
                  <a:gd name="T3" fmla="*/ 32 h 32"/>
                  <a:gd name="T4" fmla="*/ 91 w 91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1" h="32">
                    <a:moveTo>
                      <a:pt x="0" y="32"/>
                    </a:moveTo>
                    <a:lnTo>
                      <a:pt x="91" y="32"/>
                    </a:lnTo>
                    <a:lnTo>
                      <a:pt x="91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3" name="Freeform 102"/>
              <p:cNvSpPr>
                <a:spLocks/>
              </p:cNvSpPr>
              <p:nvPr/>
            </p:nvSpPr>
            <p:spPr bwMode="auto">
              <a:xfrm>
                <a:off x="2635" y="2163"/>
                <a:ext cx="11" cy="7"/>
              </a:xfrm>
              <a:custGeom>
                <a:avLst/>
                <a:gdLst>
                  <a:gd name="T0" fmla="*/ 0 w 31"/>
                  <a:gd name="T1" fmla="*/ 22 h 22"/>
                  <a:gd name="T2" fmla="*/ 0 w 31"/>
                  <a:gd name="T3" fmla="*/ 0 h 22"/>
                  <a:gd name="T4" fmla="*/ 31 w 31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2">
                    <a:moveTo>
                      <a:pt x="0" y="22"/>
                    </a:moveTo>
                    <a:lnTo>
                      <a:pt x="0" y="0"/>
                    </a:lnTo>
                    <a:lnTo>
                      <a:pt x="31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4" name="Freeform 103"/>
              <p:cNvSpPr>
                <a:spLocks/>
              </p:cNvSpPr>
              <p:nvPr/>
            </p:nvSpPr>
            <p:spPr bwMode="auto">
              <a:xfrm>
                <a:off x="2624" y="2117"/>
                <a:ext cx="38" cy="45"/>
              </a:xfrm>
              <a:custGeom>
                <a:avLst/>
                <a:gdLst>
                  <a:gd name="T0" fmla="*/ 113 w 113"/>
                  <a:gd name="T1" fmla="*/ 126 h 136"/>
                  <a:gd name="T2" fmla="*/ 103 w 113"/>
                  <a:gd name="T3" fmla="*/ 131 h 136"/>
                  <a:gd name="T4" fmla="*/ 93 w 113"/>
                  <a:gd name="T5" fmla="*/ 134 h 136"/>
                  <a:gd name="T6" fmla="*/ 83 w 113"/>
                  <a:gd name="T7" fmla="*/ 135 h 136"/>
                  <a:gd name="T8" fmla="*/ 71 w 113"/>
                  <a:gd name="T9" fmla="*/ 136 h 136"/>
                  <a:gd name="T10" fmla="*/ 55 w 113"/>
                  <a:gd name="T11" fmla="*/ 135 h 136"/>
                  <a:gd name="T12" fmla="*/ 29 w 113"/>
                  <a:gd name="T13" fmla="*/ 126 h 136"/>
                  <a:gd name="T14" fmla="*/ 19 w 113"/>
                  <a:gd name="T15" fmla="*/ 118 h 136"/>
                  <a:gd name="T16" fmla="*/ 11 w 113"/>
                  <a:gd name="T17" fmla="*/ 108 h 136"/>
                  <a:gd name="T18" fmla="*/ 0 w 113"/>
                  <a:gd name="T19" fmla="*/ 83 h 136"/>
                  <a:gd name="T20" fmla="*/ 0 w 113"/>
                  <a:gd name="T21" fmla="*/ 67 h 136"/>
                  <a:gd name="T22" fmla="*/ 0 w 113"/>
                  <a:gd name="T23" fmla="*/ 53 h 136"/>
                  <a:gd name="T24" fmla="*/ 11 w 113"/>
                  <a:gd name="T25" fmla="*/ 27 h 136"/>
                  <a:gd name="T26" fmla="*/ 19 w 113"/>
                  <a:gd name="T27" fmla="*/ 17 h 136"/>
                  <a:gd name="T28" fmla="*/ 29 w 113"/>
                  <a:gd name="T29" fmla="*/ 8 h 136"/>
                  <a:gd name="T30" fmla="*/ 55 w 113"/>
                  <a:gd name="T31" fmla="*/ 0 h 136"/>
                  <a:gd name="T32" fmla="*/ 71 w 113"/>
                  <a:gd name="T33" fmla="*/ 0 h 136"/>
                  <a:gd name="T34" fmla="*/ 83 w 113"/>
                  <a:gd name="T35" fmla="*/ 0 h 136"/>
                  <a:gd name="T36" fmla="*/ 93 w 113"/>
                  <a:gd name="T37" fmla="*/ 1 h 136"/>
                  <a:gd name="T38" fmla="*/ 103 w 113"/>
                  <a:gd name="T39" fmla="*/ 4 h 136"/>
                  <a:gd name="T40" fmla="*/ 113 w 113"/>
                  <a:gd name="T41" fmla="*/ 8 h 136"/>
                  <a:gd name="T42" fmla="*/ 113 w 113"/>
                  <a:gd name="T43" fmla="*/ 36 h 136"/>
                  <a:gd name="T44" fmla="*/ 103 w 113"/>
                  <a:gd name="T45" fmla="*/ 30 h 136"/>
                  <a:gd name="T46" fmla="*/ 94 w 113"/>
                  <a:gd name="T47" fmla="*/ 27 h 136"/>
                  <a:gd name="T48" fmla="*/ 84 w 113"/>
                  <a:gd name="T49" fmla="*/ 24 h 136"/>
                  <a:gd name="T50" fmla="*/ 74 w 113"/>
                  <a:gd name="T51" fmla="*/ 24 h 136"/>
                  <a:gd name="T52" fmla="*/ 58 w 113"/>
                  <a:gd name="T53" fmla="*/ 26 h 136"/>
                  <a:gd name="T54" fmla="*/ 45 w 113"/>
                  <a:gd name="T55" fmla="*/ 36 h 136"/>
                  <a:gd name="T56" fmla="*/ 37 w 113"/>
                  <a:gd name="T57" fmla="*/ 49 h 136"/>
                  <a:gd name="T58" fmla="*/ 35 w 113"/>
                  <a:gd name="T59" fmla="*/ 67 h 136"/>
                  <a:gd name="T60" fmla="*/ 37 w 113"/>
                  <a:gd name="T61" fmla="*/ 86 h 136"/>
                  <a:gd name="T62" fmla="*/ 45 w 113"/>
                  <a:gd name="T63" fmla="*/ 100 h 136"/>
                  <a:gd name="T64" fmla="*/ 58 w 113"/>
                  <a:gd name="T65" fmla="*/ 109 h 136"/>
                  <a:gd name="T66" fmla="*/ 74 w 113"/>
                  <a:gd name="T67" fmla="*/ 112 h 136"/>
                  <a:gd name="T68" fmla="*/ 84 w 113"/>
                  <a:gd name="T69" fmla="*/ 111 h 136"/>
                  <a:gd name="T70" fmla="*/ 94 w 113"/>
                  <a:gd name="T71" fmla="*/ 109 h 136"/>
                  <a:gd name="T72" fmla="*/ 103 w 113"/>
                  <a:gd name="T73" fmla="*/ 105 h 136"/>
                  <a:gd name="T74" fmla="*/ 113 w 113"/>
                  <a:gd name="T75" fmla="*/ 99 h 136"/>
                  <a:gd name="T76" fmla="*/ 113 w 113"/>
                  <a:gd name="T77" fmla="*/ 12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13" h="136">
                    <a:moveTo>
                      <a:pt x="113" y="126"/>
                    </a:moveTo>
                    <a:lnTo>
                      <a:pt x="103" y="131"/>
                    </a:lnTo>
                    <a:lnTo>
                      <a:pt x="93" y="134"/>
                    </a:lnTo>
                    <a:lnTo>
                      <a:pt x="83" y="135"/>
                    </a:lnTo>
                    <a:lnTo>
                      <a:pt x="71" y="136"/>
                    </a:lnTo>
                    <a:lnTo>
                      <a:pt x="55" y="135"/>
                    </a:lnTo>
                    <a:lnTo>
                      <a:pt x="29" y="126"/>
                    </a:lnTo>
                    <a:lnTo>
                      <a:pt x="19" y="118"/>
                    </a:lnTo>
                    <a:lnTo>
                      <a:pt x="11" y="108"/>
                    </a:lnTo>
                    <a:lnTo>
                      <a:pt x="0" y="83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11" y="27"/>
                    </a:lnTo>
                    <a:lnTo>
                      <a:pt x="19" y="17"/>
                    </a:lnTo>
                    <a:lnTo>
                      <a:pt x="29" y="8"/>
                    </a:lnTo>
                    <a:lnTo>
                      <a:pt x="55" y="0"/>
                    </a:lnTo>
                    <a:lnTo>
                      <a:pt x="71" y="0"/>
                    </a:lnTo>
                    <a:lnTo>
                      <a:pt x="83" y="0"/>
                    </a:lnTo>
                    <a:lnTo>
                      <a:pt x="93" y="1"/>
                    </a:lnTo>
                    <a:lnTo>
                      <a:pt x="103" y="4"/>
                    </a:lnTo>
                    <a:lnTo>
                      <a:pt x="113" y="8"/>
                    </a:lnTo>
                    <a:lnTo>
                      <a:pt x="113" y="36"/>
                    </a:lnTo>
                    <a:lnTo>
                      <a:pt x="103" y="30"/>
                    </a:lnTo>
                    <a:lnTo>
                      <a:pt x="94" y="27"/>
                    </a:lnTo>
                    <a:lnTo>
                      <a:pt x="84" y="24"/>
                    </a:lnTo>
                    <a:lnTo>
                      <a:pt x="74" y="24"/>
                    </a:lnTo>
                    <a:lnTo>
                      <a:pt x="58" y="26"/>
                    </a:lnTo>
                    <a:lnTo>
                      <a:pt x="45" y="36"/>
                    </a:lnTo>
                    <a:lnTo>
                      <a:pt x="37" y="49"/>
                    </a:lnTo>
                    <a:lnTo>
                      <a:pt x="35" y="67"/>
                    </a:lnTo>
                    <a:lnTo>
                      <a:pt x="37" y="86"/>
                    </a:lnTo>
                    <a:lnTo>
                      <a:pt x="45" y="100"/>
                    </a:lnTo>
                    <a:lnTo>
                      <a:pt x="58" y="109"/>
                    </a:lnTo>
                    <a:lnTo>
                      <a:pt x="74" y="112"/>
                    </a:lnTo>
                    <a:lnTo>
                      <a:pt x="84" y="111"/>
                    </a:lnTo>
                    <a:lnTo>
                      <a:pt x="94" y="109"/>
                    </a:lnTo>
                    <a:lnTo>
                      <a:pt x="103" y="105"/>
                    </a:lnTo>
                    <a:lnTo>
                      <a:pt x="113" y="99"/>
                    </a:lnTo>
                    <a:lnTo>
                      <a:pt x="113" y="12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5" name="Freeform 104"/>
              <p:cNvSpPr>
                <a:spLocks/>
              </p:cNvSpPr>
              <p:nvPr/>
            </p:nvSpPr>
            <p:spPr bwMode="auto">
              <a:xfrm>
                <a:off x="1968" y="1397"/>
                <a:ext cx="55" cy="36"/>
              </a:xfrm>
              <a:custGeom>
                <a:avLst/>
                <a:gdLst>
                  <a:gd name="T0" fmla="*/ 164 w 165"/>
                  <a:gd name="T1" fmla="*/ 45 h 109"/>
                  <a:gd name="T2" fmla="*/ 151 w 165"/>
                  <a:gd name="T3" fmla="*/ 109 h 109"/>
                  <a:gd name="T4" fmla="*/ 134 w 165"/>
                  <a:gd name="T5" fmla="*/ 109 h 109"/>
                  <a:gd name="T6" fmla="*/ 147 w 165"/>
                  <a:gd name="T7" fmla="*/ 46 h 109"/>
                  <a:gd name="T8" fmla="*/ 147 w 165"/>
                  <a:gd name="T9" fmla="*/ 42 h 109"/>
                  <a:gd name="T10" fmla="*/ 147 w 165"/>
                  <a:gd name="T11" fmla="*/ 39 h 109"/>
                  <a:gd name="T12" fmla="*/ 148 w 165"/>
                  <a:gd name="T13" fmla="*/ 36 h 109"/>
                  <a:gd name="T14" fmla="*/ 148 w 165"/>
                  <a:gd name="T15" fmla="*/ 33 h 109"/>
                  <a:gd name="T16" fmla="*/ 147 w 165"/>
                  <a:gd name="T17" fmla="*/ 26 h 109"/>
                  <a:gd name="T18" fmla="*/ 142 w 165"/>
                  <a:gd name="T19" fmla="*/ 20 h 109"/>
                  <a:gd name="T20" fmla="*/ 138 w 165"/>
                  <a:gd name="T21" fmla="*/ 16 h 109"/>
                  <a:gd name="T22" fmla="*/ 129 w 165"/>
                  <a:gd name="T23" fmla="*/ 16 h 109"/>
                  <a:gd name="T24" fmla="*/ 118 w 165"/>
                  <a:gd name="T25" fmla="*/ 17 h 109"/>
                  <a:gd name="T26" fmla="*/ 108 w 165"/>
                  <a:gd name="T27" fmla="*/ 24 h 109"/>
                  <a:gd name="T28" fmla="*/ 99 w 165"/>
                  <a:gd name="T29" fmla="*/ 36 h 109"/>
                  <a:gd name="T30" fmla="*/ 95 w 165"/>
                  <a:gd name="T31" fmla="*/ 50 h 109"/>
                  <a:gd name="T32" fmla="*/ 83 w 165"/>
                  <a:gd name="T33" fmla="*/ 109 h 109"/>
                  <a:gd name="T34" fmla="*/ 66 w 165"/>
                  <a:gd name="T35" fmla="*/ 109 h 109"/>
                  <a:gd name="T36" fmla="*/ 79 w 165"/>
                  <a:gd name="T37" fmla="*/ 46 h 109"/>
                  <a:gd name="T38" fmla="*/ 79 w 165"/>
                  <a:gd name="T39" fmla="*/ 42 h 109"/>
                  <a:gd name="T40" fmla="*/ 80 w 165"/>
                  <a:gd name="T41" fmla="*/ 39 h 109"/>
                  <a:gd name="T42" fmla="*/ 80 w 165"/>
                  <a:gd name="T43" fmla="*/ 36 h 109"/>
                  <a:gd name="T44" fmla="*/ 80 w 165"/>
                  <a:gd name="T45" fmla="*/ 33 h 109"/>
                  <a:gd name="T46" fmla="*/ 79 w 165"/>
                  <a:gd name="T47" fmla="*/ 26 h 109"/>
                  <a:gd name="T48" fmla="*/ 76 w 165"/>
                  <a:gd name="T49" fmla="*/ 20 h 109"/>
                  <a:gd name="T50" fmla="*/ 70 w 165"/>
                  <a:gd name="T51" fmla="*/ 16 h 109"/>
                  <a:gd name="T52" fmla="*/ 63 w 165"/>
                  <a:gd name="T53" fmla="*/ 16 h 109"/>
                  <a:gd name="T54" fmla="*/ 50 w 165"/>
                  <a:gd name="T55" fmla="*/ 17 h 109"/>
                  <a:gd name="T56" fmla="*/ 40 w 165"/>
                  <a:gd name="T57" fmla="*/ 24 h 109"/>
                  <a:gd name="T58" fmla="*/ 31 w 165"/>
                  <a:gd name="T59" fmla="*/ 36 h 109"/>
                  <a:gd name="T60" fmla="*/ 27 w 165"/>
                  <a:gd name="T61" fmla="*/ 50 h 109"/>
                  <a:gd name="T62" fmla="*/ 15 w 165"/>
                  <a:gd name="T63" fmla="*/ 109 h 109"/>
                  <a:gd name="T64" fmla="*/ 0 w 165"/>
                  <a:gd name="T65" fmla="*/ 109 h 109"/>
                  <a:gd name="T66" fmla="*/ 20 w 165"/>
                  <a:gd name="T67" fmla="*/ 3 h 109"/>
                  <a:gd name="T68" fmla="*/ 37 w 165"/>
                  <a:gd name="T69" fmla="*/ 3 h 109"/>
                  <a:gd name="T70" fmla="*/ 33 w 165"/>
                  <a:gd name="T71" fmla="*/ 19 h 109"/>
                  <a:gd name="T72" fmla="*/ 40 w 165"/>
                  <a:gd name="T73" fmla="*/ 10 h 109"/>
                  <a:gd name="T74" fmla="*/ 50 w 165"/>
                  <a:gd name="T75" fmla="*/ 6 h 109"/>
                  <a:gd name="T76" fmla="*/ 59 w 165"/>
                  <a:gd name="T77" fmla="*/ 1 h 109"/>
                  <a:gd name="T78" fmla="*/ 70 w 165"/>
                  <a:gd name="T79" fmla="*/ 0 h 109"/>
                  <a:gd name="T80" fmla="*/ 80 w 165"/>
                  <a:gd name="T81" fmla="*/ 1 h 109"/>
                  <a:gd name="T82" fmla="*/ 88 w 165"/>
                  <a:gd name="T83" fmla="*/ 6 h 109"/>
                  <a:gd name="T84" fmla="*/ 95 w 165"/>
                  <a:gd name="T85" fmla="*/ 13 h 109"/>
                  <a:gd name="T86" fmla="*/ 98 w 165"/>
                  <a:gd name="T87" fmla="*/ 23 h 109"/>
                  <a:gd name="T88" fmla="*/ 105 w 165"/>
                  <a:gd name="T89" fmla="*/ 13 h 109"/>
                  <a:gd name="T90" fmla="*/ 115 w 165"/>
                  <a:gd name="T91" fmla="*/ 6 h 109"/>
                  <a:gd name="T92" fmla="*/ 125 w 165"/>
                  <a:gd name="T93" fmla="*/ 1 h 109"/>
                  <a:gd name="T94" fmla="*/ 137 w 165"/>
                  <a:gd name="T95" fmla="*/ 0 h 109"/>
                  <a:gd name="T96" fmla="*/ 150 w 165"/>
                  <a:gd name="T97" fmla="*/ 1 h 109"/>
                  <a:gd name="T98" fmla="*/ 157 w 165"/>
                  <a:gd name="T99" fmla="*/ 9 h 109"/>
                  <a:gd name="T100" fmla="*/ 164 w 165"/>
                  <a:gd name="T101" fmla="*/ 17 h 109"/>
                  <a:gd name="T102" fmla="*/ 165 w 165"/>
                  <a:gd name="T103" fmla="*/ 30 h 109"/>
                  <a:gd name="T104" fmla="*/ 165 w 165"/>
                  <a:gd name="T105" fmla="*/ 33 h 109"/>
                  <a:gd name="T106" fmla="*/ 164 w 165"/>
                  <a:gd name="T107" fmla="*/ 37 h 109"/>
                  <a:gd name="T108" fmla="*/ 164 w 165"/>
                  <a:gd name="T109" fmla="*/ 40 h 109"/>
                  <a:gd name="T110" fmla="*/ 164 w 165"/>
                  <a:gd name="T111" fmla="*/ 4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5" h="109">
                    <a:moveTo>
                      <a:pt x="164" y="45"/>
                    </a:moveTo>
                    <a:lnTo>
                      <a:pt x="151" y="109"/>
                    </a:lnTo>
                    <a:lnTo>
                      <a:pt x="134" y="109"/>
                    </a:lnTo>
                    <a:lnTo>
                      <a:pt x="147" y="46"/>
                    </a:lnTo>
                    <a:lnTo>
                      <a:pt x="147" y="42"/>
                    </a:lnTo>
                    <a:lnTo>
                      <a:pt x="147" y="39"/>
                    </a:lnTo>
                    <a:lnTo>
                      <a:pt x="148" y="36"/>
                    </a:lnTo>
                    <a:lnTo>
                      <a:pt x="148" y="33"/>
                    </a:lnTo>
                    <a:lnTo>
                      <a:pt x="147" y="26"/>
                    </a:lnTo>
                    <a:lnTo>
                      <a:pt x="142" y="20"/>
                    </a:lnTo>
                    <a:lnTo>
                      <a:pt x="138" y="16"/>
                    </a:lnTo>
                    <a:lnTo>
                      <a:pt x="129" y="16"/>
                    </a:lnTo>
                    <a:lnTo>
                      <a:pt x="118" y="17"/>
                    </a:lnTo>
                    <a:lnTo>
                      <a:pt x="108" y="24"/>
                    </a:lnTo>
                    <a:lnTo>
                      <a:pt x="99" y="36"/>
                    </a:lnTo>
                    <a:lnTo>
                      <a:pt x="95" y="50"/>
                    </a:lnTo>
                    <a:lnTo>
                      <a:pt x="83" y="109"/>
                    </a:lnTo>
                    <a:lnTo>
                      <a:pt x="66" y="109"/>
                    </a:lnTo>
                    <a:lnTo>
                      <a:pt x="79" y="46"/>
                    </a:lnTo>
                    <a:lnTo>
                      <a:pt x="79" y="42"/>
                    </a:lnTo>
                    <a:lnTo>
                      <a:pt x="80" y="39"/>
                    </a:lnTo>
                    <a:lnTo>
                      <a:pt x="80" y="36"/>
                    </a:lnTo>
                    <a:lnTo>
                      <a:pt x="80" y="33"/>
                    </a:lnTo>
                    <a:lnTo>
                      <a:pt x="79" y="26"/>
                    </a:lnTo>
                    <a:lnTo>
                      <a:pt x="76" y="20"/>
                    </a:lnTo>
                    <a:lnTo>
                      <a:pt x="70" y="16"/>
                    </a:lnTo>
                    <a:lnTo>
                      <a:pt x="63" y="16"/>
                    </a:lnTo>
                    <a:lnTo>
                      <a:pt x="50" y="17"/>
                    </a:lnTo>
                    <a:lnTo>
                      <a:pt x="40" y="24"/>
                    </a:lnTo>
                    <a:lnTo>
                      <a:pt x="31" y="36"/>
                    </a:lnTo>
                    <a:lnTo>
                      <a:pt x="27" y="50"/>
                    </a:lnTo>
                    <a:lnTo>
                      <a:pt x="15" y="109"/>
                    </a:lnTo>
                    <a:lnTo>
                      <a:pt x="0" y="109"/>
                    </a:lnTo>
                    <a:lnTo>
                      <a:pt x="20" y="3"/>
                    </a:lnTo>
                    <a:lnTo>
                      <a:pt x="37" y="3"/>
                    </a:lnTo>
                    <a:lnTo>
                      <a:pt x="33" y="19"/>
                    </a:lnTo>
                    <a:lnTo>
                      <a:pt x="40" y="10"/>
                    </a:lnTo>
                    <a:lnTo>
                      <a:pt x="50" y="6"/>
                    </a:lnTo>
                    <a:lnTo>
                      <a:pt x="59" y="1"/>
                    </a:lnTo>
                    <a:lnTo>
                      <a:pt x="70" y="0"/>
                    </a:lnTo>
                    <a:lnTo>
                      <a:pt x="80" y="1"/>
                    </a:lnTo>
                    <a:lnTo>
                      <a:pt x="88" y="6"/>
                    </a:lnTo>
                    <a:lnTo>
                      <a:pt x="95" y="13"/>
                    </a:lnTo>
                    <a:lnTo>
                      <a:pt x="98" y="23"/>
                    </a:lnTo>
                    <a:lnTo>
                      <a:pt x="105" y="13"/>
                    </a:lnTo>
                    <a:lnTo>
                      <a:pt x="115" y="6"/>
                    </a:lnTo>
                    <a:lnTo>
                      <a:pt x="125" y="1"/>
                    </a:lnTo>
                    <a:lnTo>
                      <a:pt x="137" y="0"/>
                    </a:lnTo>
                    <a:lnTo>
                      <a:pt x="150" y="1"/>
                    </a:lnTo>
                    <a:lnTo>
                      <a:pt x="157" y="9"/>
                    </a:lnTo>
                    <a:lnTo>
                      <a:pt x="164" y="17"/>
                    </a:lnTo>
                    <a:lnTo>
                      <a:pt x="165" y="30"/>
                    </a:lnTo>
                    <a:lnTo>
                      <a:pt x="165" y="33"/>
                    </a:lnTo>
                    <a:lnTo>
                      <a:pt x="164" y="37"/>
                    </a:lnTo>
                    <a:lnTo>
                      <a:pt x="164" y="40"/>
                    </a:lnTo>
                    <a:lnTo>
                      <a:pt x="164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6" name="Freeform 105"/>
              <p:cNvSpPr>
                <a:spLocks noEditPoints="1"/>
              </p:cNvSpPr>
              <p:nvPr/>
            </p:nvSpPr>
            <p:spPr bwMode="auto">
              <a:xfrm>
                <a:off x="2030" y="1397"/>
                <a:ext cx="33" cy="37"/>
              </a:xfrm>
              <a:custGeom>
                <a:avLst/>
                <a:gdLst>
                  <a:gd name="T0" fmla="*/ 82 w 99"/>
                  <a:gd name="T1" fmla="*/ 46 h 111"/>
                  <a:gd name="T2" fmla="*/ 82 w 99"/>
                  <a:gd name="T3" fmla="*/ 45 h 111"/>
                  <a:gd name="T4" fmla="*/ 82 w 99"/>
                  <a:gd name="T5" fmla="*/ 43 h 111"/>
                  <a:gd name="T6" fmla="*/ 84 w 99"/>
                  <a:gd name="T7" fmla="*/ 42 h 111"/>
                  <a:gd name="T8" fmla="*/ 84 w 99"/>
                  <a:gd name="T9" fmla="*/ 40 h 111"/>
                  <a:gd name="T10" fmla="*/ 82 w 99"/>
                  <a:gd name="T11" fmla="*/ 29 h 111"/>
                  <a:gd name="T12" fmla="*/ 76 w 99"/>
                  <a:gd name="T13" fmla="*/ 21 h 111"/>
                  <a:gd name="T14" fmla="*/ 69 w 99"/>
                  <a:gd name="T15" fmla="*/ 16 h 111"/>
                  <a:gd name="T16" fmla="*/ 58 w 99"/>
                  <a:gd name="T17" fmla="*/ 14 h 111"/>
                  <a:gd name="T18" fmla="*/ 46 w 99"/>
                  <a:gd name="T19" fmla="*/ 16 h 111"/>
                  <a:gd name="T20" fmla="*/ 36 w 99"/>
                  <a:gd name="T21" fmla="*/ 23 h 111"/>
                  <a:gd name="T22" fmla="*/ 27 w 99"/>
                  <a:gd name="T23" fmla="*/ 33 h 111"/>
                  <a:gd name="T24" fmla="*/ 22 w 99"/>
                  <a:gd name="T25" fmla="*/ 46 h 111"/>
                  <a:gd name="T26" fmla="*/ 82 w 99"/>
                  <a:gd name="T27" fmla="*/ 46 h 111"/>
                  <a:gd name="T28" fmla="*/ 97 w 99"/>
                  <a:gd name="T29" fmla="*/ 60 h 111"/>
                  <a:gd name="T30" fmla="*/ 17 w 99"/>
                  <a:gd name="T31" fmla="*/ 60 h 111"/>
                  <a:gd name="T32" fmla="*/ 17 w 99"/>
                  <a:gd name="T33" fmla="*/ 63 h 111"/>
                  <a:gd name="T34" fmla="*/ 17 w 99"/>
                  <a:gd name="T35" fmla="*/ 66 h 111"/>
                  <a:gd name="T36" fmla="*/ 17 w 99"/>
                  <a:gd name="T37" fmla="*/ 68 h 111"/>
                  <a:gd name="T38" fmla="*/ 17 w 99"/>
                  <a:gd name="T39" fmla="*/ 69 h 111"/>
                  <a:gd name="T40" fmla="*/ 19 w 99"/>
                  <a:gd name="T41" fmla="*/ 82 h 111"/>
                  <a:gd name="T42" fmla="*/ 25 w 99"/>
                  <a:gd name="T43" fmla="*/ 89 h 111"/>
                  <a:gd name="T44" fmla="*/ 33 w 99"/>
                  <a:gd name="T45" fmla="*/ 95 h 111"/>
                  <a:gd name="T46" fmla="*/ 48 w 99"/>
                  <a:gd name="T47" fmla="*/ 96 h 111"/>
                  <a:gd name="T48" fmla="*/ 58 w 99"/>
                  <a:gd name="T49" fmla="*/ 96 h 111"/>
                  <a:gd name="T50" fmla="*/ 68 w 99"/>
                  <a:gd name="T51" fmla="*/ 94 h 111"/>
                  <a:gd name="T52" fmla="*/ 78 w 99"/>
                  <a:gd name="T53" fmla="*/ 91 h 111"/>
                  <a:gd name="T54" fmla="*/ 86 w 99"/>
                  <a:gd name="T55" fmla="*/ 86 h 111"/>
                  <a:gd name="T56" fmla="*/ 84 w 99"/>
                  <a:gd name="T57" fmla="*/ 104 h 111"/>
                  <a:gd name="T58" fmla="*/ 74 w 99"/>
                  <a:gd name="T59" fmla="*/ 108 h 111"/>
                  <a:gd name="T60" fmla="*/ 65 w 99"/>
                  <a:gd name="T61" fmla="*/ 109 h 111"/>
                  <a:gd name="T62" fmla="*/ 55 w 99"/>
                  <a:gd name="T63" fmla="*/ 111 h 111"/>
                  <a:gd name="T64" fmla="*/ 45 w 99"/>
                  <a:gd name="T65" fmla="*/ 111 h 111"/>
                  <a:gd name="T66" fmla="*/ 25 w 99"/>
                  <a:gd name="T67" fmla="*/ 109 h 111"/>
                  <a:gd name="T68" fmla="*/ 12 w 99"/>
                  <a:gd name="T69" fmla="*/ 101 h 111"/>
                  <a:gd name="T70" fmla="*/ 1 w 99"/>
                  <a:gd name="T71" fmla="*/ 89 h 111"/>
                  <a:gd name="T72" fmla="*/ 0 w 99"/>
                  <a:gd name="T73" fmla="*/ 70 h 111"/>
                  <a:gd name="T74" fmla="*/ 0 w 99"/>
                  <a:gd name="T75" fmla="*/ 55 h 111"/>
                  <a:gd name="T76" fmla="*/ 6 w 99"/>
                  <a:gd name="T77" fmla="*/ 40 h 111"/>
                  <a:gd name="T78" fmla="*/ 12 w 99"/>
                  <a:gd name="T79" fmla="*/ 26 h 111"/>
                  <a:gd name="T80" fmla="*/ 23 w 99"/>
                  <a:gd name="T81" fmla="*/ 14 h 111"/>
                  <a:gd name="T82" fmla="*/ 30 w 99"/>
                  <a:gd name="T83" fmla="*/ 9 h 111"/>
                  <a:gd name="T84" fmla="*/ 39 w 99"/>
                  <a:gd name="T85" fmla="*/ 4 h 111"/>
                  <a:gd name="T86" fmla="*/ 50 w 99"/>
                  <a:gd name="T87" fmla="*/ 1 h 111"/>
                  <a:gd name="T88" fmla="*/ 61 w 99"/>
                  <a:gd name="T89" fmla="*/ 0 h 111"/>
                  <a:gd name="T90" fmla="*/ 78 w 99"/>
                  <a:gd name="T91" fmla="*/ 1 h 111"/>
                  <a:gd name="T92" fmla="*/ 89 w 99"/>
                  <a:gd name="T93" fmla="*/ 11 h 111"/>
                  <a:gd name="T94" fmla="*/ 98 w 99"/>
                  <a:gd name="T95" fmla="*/ 23 h 111"/>
                  <a:gd name="T96" fmla="*/ 99 w 99"/>
                  <a:gd name="T97" fmla="*/ 40 h 111"/>
                  <a:gd name="T98" fmla="*/ 99 w 99"/>
                  <a:gd name="T99" fmla="*/ 45 h 111"/>
                  <a:gd name="T100" fmla="*/ 99 w 99"/>
                  <a:gd name="T101" fmla="*/ 49 h 111"/>
                  <a:gd name="T102" fmla="*/ 98 w 99"/>
                  <a:gd name="T103" fmla="*/ 55 h 111"/>
                  <a:gd name="T104" fmla="*/ 97 w 99"/>
                  <a:gd name="T105" fmla="*/ 6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99" h="111">
                    <a:moveTo>
                      <a:pt x="82" y="46"/>
                    </a:moveTo>
                    <a:lnTo>
                      <a:pt x="82" y="45"/>
                    </a:lnTo>
                    <a:lnTo>
                      <a:pt x="82" y="43"/>
                    </a:lnTo>
                    <a:lnTo>
                      <a:pt x="84" y="42"/>
                    </a:lnTo>
                    <a:lnTo>
                      <a:pt x="84" y="40"/>
                    </a:lnTo>
                    <a:lnTo>
                      <a:pt x="82" y="29"/>
                    </a:lnTo>
                    <a:lnTo>
                      <a:pt x="76" y="21"/>
                    </a:lnTo>
                    <a:lnTo>
                      <a:pt x="69" y="16"/>
                    </a:lnTo>
                    <a:lnTo>
                      <a:pt x="58" y="14"/>
                    </a:lnTo>
                    <a:lnTo>
                      <a:pt x="46" y="16"/>
                    </a:lnTo>
                    <a:lnTo>
                      <a:pt x="36" y="23"/>
                    </a:lnTo>
                    <a:lnTo>
                      <a:pt x="27" y="33"/>
                    </a:lnTo>
                    <a:lnTo>
                      <a:pt x="22" y="46"/>
                    </a:lnTo>
                    <a:lnTo>
                      <a:pt x="82" y="46"/>
                    </a:lnTo>
                    <a:close/>
                    <a:moveTo>
                      <a:pt x="97" y="60"/>
                    </a:moveTo>
                    <a:lnTo>
                      <a:pt x="17" y="60"/>
                    </a:lnTo>
                    <a:lnTo>
                      <a:pt x="17" y="63"/>
                    </a:lnTo>
                    <a:lnTo>
                      <a:pt x="17" y="66"/>
                    </a:lnTo>
                    <a:lnTo>
                      <a:pt x="17" y="68"/>
                    </a:lnTo>
                    <a:lnTo>
                      <a:pt x="17" y="69"/>
                    </a:lnTo>
                    <a:lnTo>
                      <a:pt x="19" y="82"/>
                    </a:lnTo>
                    <a:lnTo>
                      <a:pt x="25" y="89"/>
                    </a:lnTo>
                    <a:lnTo>
                      <a:pt x="33" y="95"/>
                    </a:lnTo>
                    <a:lnTo>
                      <a:pt x="48" y="96"/>
                    </a:lnTo>
                    <a:lnTo>
                      <a:pt x="58" y="96"/>
                    </a:lnTo>
                    <a:lnTo>
                      <a:pt x="68" y="94"/>
                    </a:lnTo>
                    <a:lnTo>
                      <a:pt x="78" y="91"/>
                    </a:lnTo>
                    <a:lnTo>
                      <a:pt x="86" y="86"/>
                    </a:lnTo>
                    <a:lnTo>
                      <a:pt x="84" y="104"/>
                    </a:lnTo>
                    <a:lnTo>
                      <a:pt x="74" y="108"/>
                    </a:lnTo>
                    <a:lnTo>
                      <a:pt x="65" y="109"/>
                    </a:lnTo>
                    <a:lnTo>
                      <a:pt x="55" y="111"/>
                    </a:lnTo>
                    <a:lnTo>
                      <a:pt x="45" y="111"/>
                    </a:lnTo>
                    <a:lnTo>
                      <a:pt x="25" y="109"/>
                    </a:lnTo>
                    <a:lnTo>
                      <a:pt x="12" y="101"/>
                    </a:lnTo>
                    <a:lnTo>
                      <a:pt x="1" y="89"/>
                    </a:lnTo>
                    <a:lnTo>
                      <a:pt x="0" y="70"/>
                    </a:lnTo>
                    <a:lnTo>
                      <a:pt x="0" y="55"/>
                    </a:lnTo>
                    <a:lnTo>
                      <a:pt x="6" y="40"/>
                    </a:lnTo>
                    <a:lnTo>
                      <a:pt x="12" y="26"/>
                    </a:lnTo>
                    <a:lnTo>
                      <a:pt x="23" y="14"/>
                    </a:lnTo>
                    <a:lnTo>
                      <a:pt x="30" y="9"/>
                    </a:lnTo>
                    <a:lnTo>
                      <a:pt x="39" y="4"/>
                    </a:lnTo>
                    <a:lnTo>
                      <a:pt x="50" y="1"/>
                    </a:lnTo>
                    <a:lnTo>
                      <a:pt x="61" y="0"/>
                    </a:lnTo>
                    <a:lnTo>
                      <a:pt x="78" y="1"/>
                    </a:lnTo>
                    <a:lnTo>
                      <a:pt x="89" y="11"/>
                    </a:lnTo>
                    <a:lnTo>
                      <a:pt x="98" y="23"/>
                    </a:lnTo>
                    <a:lnTo>
                      <a:pt x="99" y="40"/>
                    </a:lnTo>
                    <a:lnTo>
                      <a:pt x="99" y="45"/>
                    </a:lnTo>
                    <a:lnTo>
                      <a:pt x="99" y="49"/>
                    </a:lnTo>
                    <a:lnTo>
                      <a:pt x="98" y="55"/>
                    </a:lnTo>
                    <a:lnTo>
                      <a:pt x="97" y="6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7" name="Freeform 106"/>
              <p:cNvSpPr>
                <a:spLocks/>
              </p:cNvSpPr>
              <p:nvPr/>
            </p:nvSpPr>
            <p:spPr bwMode="auto">
              <a:xfrm>
                <a:off x="2070" y="1388"/>
                <a:ext cx="23" cy="45"/>
              </a:xfrm>
              <a:custGeom>
                <a:avLst/>
                <a:gdLst>
                  <a:gd name="T0" fmla="*/ 69 w 69"/>
                  <a:gd name="T1" fmla="*/ 30 h 136"/>
                  <a:gd name="T2" fmla="*/ 66 w 69"/>
                  <a:gd name="T3" fmla="*/ 43 h 136"/>
                  <a:gd name="T4" fmla="*/ 31 w 69"/>
                  <a:gd name="T5" fmla="*/ 43 h 136"/>
                  <a:gd name="T6" fmla="*/ 21 w 69"/>
                  <a:gd name="T7" fmla="*/ 100 h 136"/>
                  <a:gd name="T8" fmla="*/ 20 w 69"/>
                  <a:gd name="T9" fmla="*/ 103 h 136"/>
                  <a:gd name="T10" fmla="*/ 20 w 69"/>
                  <a:gd name="T11" fmla="*/ 106 h 136"/>
                  <a:gd name="T12" fmla="*/ 20 w 69"/>
                  <a:gd name="T13" fmla="*/ 108 h 136"/>
                  <a:gd name="T14" fmla="*/ 20 w 69"/>
                  <a:gd name="T15" fmla="*/ 109 h 136"/>
                  <a:gd name="T16" fmla="*/ 20 w 69"/>
                  <a:gd name="T17" fmla="*/ 115 h 136"/>
                  <a:gd name="T18" fmla="*/ 23 w 69"/>
                  <a:gd name="T19" fmla="*/ 119 h 136"/>
                  <a:gd name="T20" fmla="*/ 27 w 69"/>
                  <a:gd name="T21" fmla="*/ 121 h 136"/>
                  <a:gd name="T22" fmla="*/ 34 w 69"/>
                  <a:gd name="T23" fmla="*/ 121 h 136"/>
                  <a:gd name="T24" fmla="*/ 52 w 69"/>
                  <a:gd name="T25" fmla="*/ 121 h 136"/>
                  <a:gd name="T26" fmla="*/ 49 w 69"/>
                  <a:gd name="T27" fmla="*/ 136 h 136"/>
                  <a:gd name="T28" fmla="*/ 33 w 69"/>
                  <a:gd name="T29" fmla="*/ 136 h 136"/>
                  <a:gd name="T30" fmla="*/ 18 w 69"/>
                  <a:gd name="T31" fmla="*/ 135 h 136"/>
                  <a:gd name="T32" fmla="*/ 10 w 69"/>
                  <a:gd name="T33" fmla="*/ 129 h 136"/>
                  <a:gd name="T34" fmla="*/ 4 w 69"/>
                  <a:gd name="T35" fmla="*/ 122 h 136"/>
                  <a:gd name="T36" fmla="*/ 3 w 69"/>
                  <a:gd name="T37" fmla="*/ 112 h 136"/>
                  <a:gd name="T38" fmla="*/ 3 w 69"/>
                  <a:gd name="T39" fmla="*/ 109 h 136"/>
                  <a:gd name="T40" fmla="*/ 3 w 69"/>
                  <a:gd name="T41" fmla="*/ 106 h 136"/>
                  <a:gd name="T42" fmla="*/ 3 w 69"/>
                  <a:gd name="T43" fmla="*/ 103 h 136"/>
                  <a:gd name="T44" fmla="*/ 4 w 69"/>
                  <a:gd name="T45" fmla="*/ 100 h 136"/>
                  <a:gd name="T46" fmla="*/ 14 w 69"/>
                  <a:gd name="T47" fmla="*/ 43 h 136"/>
                  <a:gd name="T48" fmla="*/ 0 w 69"/>
                  <a:gd name="T49" fmla="*/ 43 h 136"/>
                  <a:gd name="T50" fmla="*/ 3 w 69"/>
                  <a:gd name="T51" fmla="*/ 30 h 136"/>
                  <a:gd name="T52" fmla="*/ 17 w 69"/>
                  <a:gd name="T53" fmla="*/ 30 h 136"/>
                  <a:gd name="T54" fmla="*/ 23 w 69"/>
                  <a:gd name="T55" fmla="*/ 0 h 136"/>
                  <a:gd name="T56" fmla="*/ 40 w 69"/>
                  <a:gd name="T57" fmla="*/ 0 h 136"/>
                  <a:gd name="T58" fmla="*/ 34 w 69"/>
                  <a:gd name="T59" fmla="*/ 30 h 136"/>
                  <a:gd name="T60" fmla="*/ 69 w 69"/>
                  <a:gd name="T61" fmla="*/ 3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9" h="136">
                    <a:moveTo>
                      <a:pt x="69" y="30"/>
                    </a:moveTo>
                    <a:lnTo>
                      <a:pt x="66" y="43"/>
                    </a:lnTo>
                    <a:lnTo>
                      <a:pt x="31" y="43"/>
                    </a:lnTo>
                    <a:lnTo>
                      <a:pt x="21" y="100"/>
                    </a:lnTo>
                    <a:lnTo>
                      <a:pt x="20" y="103"/>
                    </a:lnTo>
                    <a:lnTo>
                      <a:pt x="20" y="106"/>
                    </a:lnTo>
                    <a:lnTo>
                      <a:pt x="20" y="108"/>
                    </a:lnTo>
                    <a:lnTo>
                      <a:pt x="20" y="109"/>
                    </a:lnTo>
                    <a:lnTo>
                      <a:pt x="20" y="115"/>
                    </a:lnTo>
                    <a:lnTo>
                      <a:pt x="23" y="119"/>
                    </a:lnTo>
                    <a:lnTo>
                      <a:pt x="27" y="121"/>
                    </a:lnTo>
                    <a:lnTo>
                      <a:pt x="34" y="121"/>
                    </a:lnTo>
                    <a:lnTo>
                      <a:pt x="52" y="121"/>
                    </a:lnTo>
                    <a:lnTo>
                      <a:pt x="49" y="136"/>
                    </a:lnTo>
                    <a:lnTo>
                      <a:pt x="33" y="136"/>
                    </a:lnTo>
                    <a:lnTo>
                      <a:pt x="18" y="135"/>
                    </a:lnTo>
                    <a:lnTo>
                      <a:pt x="10" y="129"/>
                    </a:lnTo>
                    <a:lnTo>
                      <a:pt x="4" y="122"/>
                    </a:lnTo>
                    <a:lnTo>
                      <a:pt x="3" y="112"/>
                    </a:lnTo>
                    <a:lnTo>
                      <a:pt x="3" y="109"/>
                    </a:lnTo>
                    <a:lnTo>
                      <a:pt x="3" y="106"/>
                    </a:lnTo>
                    <a:lnTo>
                      <a:pt x="3" y="103"/>
                    </a:lnTo>
                    <a:lnTo>
                      <a:pt x="4" y="100"/>
                    </a:lnTo>
                    <a:lnTo>
                      <a:pt x="14" y="43"/>
                    </a:lnTo>
                    <a:lnTo>
                      <a:pt x="0" y="43"/>
                    </a:lnTo>
                    <a:lnTo>
                      <a:pt x="3" y="30"/>
                    </a:lnTo>
                    <a:lnTo>
                      <a:pt x="17" y="30"/>
                    </a:lnTo>
                    <a:lnTo>
                      <a:pt x="23" y="0"/>
                    </a:lnTo>
                    <a:lnTo>
                      <a:pt x="40" y="0"/>
                    </a:lnTo>
                    <a:lnTo>
                      <a:pt x="34" y="30"/>
                    </a:lnTo>
                    <a:lnTo>
                      <a:pt x="69" y="3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8" name="Freeform 107"/>
              <p:cNvSpPr>
                <a:spLocks noEditPoints="1"/>
              </p:cNvSpPr>
              <p:nvPr/>
            </p:nvSpPr>
            <p:spPr bwMode="auto">
              <a:xfrm>
                <a:off x="2094" y="1397"/>
                <a:ext cx="32" cy="37"/>
              </a:xfrm>
              <a:custGeom>
                <a:avLst/>
                <a:gdLst>
                  <a:gd name="T0" fmla="*/ 95 w 97"/>
                  <a:gd name="T1" fmla="*/ 49 h 111"/>
                  <a:gd name="T2" fmla="*/ 84 w 97"/>
                  <a:gd name="T3" fmla="*/ 109 h 111"/>
                  <a:gd name="T4" fmla="*/ 67 w 97"/>
                  <a:gd name="T5" fmla="*/ 109 h 111"/>
                  <a:gd name="T6" fmla="*/ 69 w 97"/>
                  <a:gd name="T7" fmla="*/ 92 h 111"/>
                  <a:gd name="T8" fmla="*/ 61 w 97"/>
                  <a:gd name="T9" fmla="*/ 101 h 111"/>
                  <a:gd name="T10" fmla="*/ 52 w 97"/>
                  <a:gd name="T11" fmla="*/ 106 h 111"/>
                  <a:gd name="T12" fmla="*/ 42 w 97"/>
                  <a:gd name="T13" fmla="*/ 111 h 111"/>
                  <a:gd name="T14" fmla="*/ 31 w 97"/>
                  <a:gd name="T15" fmla="*/ 111 h 111"/>
                  <a:gd name="T16" fmla="*/ 19 w 97"/>
                  <a:gd name="T17" fmla="*/ 111 h 111"/>
                  <a:gd name="T18" fmla="*/ 9 w 97"/>
                  <a:gd name="T19" fmla="*/ 104 h 111"/>
                  <a:gd name="T20" fmla="*/ 2 w 97"/>
                  <a:gd name="T21" fmla="*/ 94 h 111"/>
                  <a:gd name="T22" fmla="*/ 0 w 97"/>
                  <a:gd name="T23" fmla="*/ 82 h 111"/>
                  <a:gd name="T24" fmla="*/ 2 w 97"/>
                  <a:gd name="T25" fmla="*/ 73 h 111"/>
                  <a:gd name="T26" fmla="*/ 9 w 97"/>
                  <a:gd name="T27" fmla="*/ 59 h 111"/>
                  <a:gd name="T28" fmla="*/ 15 w 97"/>
                  <a:gd name="T29" fmla="*/ 53 h 111"/>
                  <a:gd name="T30" fmla="*/ 32 w 97"/>
                  <a:gd name="T31" fmla="*/ 43 h 111"/>
                  <a:gd name="T32" fmla="*/ 55 w 97"/>
                  <a:gd name="T33" fmla="*/ 42 h 111"/>
                  <a:gd name="T34" fmla="*/ 80 w 97"/>
                  <a:gd name="T35" fmla="*/ 42 h 111"/>
                  <a:gd name="T36" fmla="*/ 80 w 97"/>
                  <a:gd name="T37" fmla="*/ 37 h 111"/>
                  <a:gd name="T38" fmla="*/ 80 w 97"/>
                  <a:gd name="T39" fmla="*/ 36 h 111"/>
                  <a:gd name="T40" fmla="*/ 80 w 97"/>
                  <a:gd name="T41" fmla="*/ 36 h 111"/>
                  <a:gd name="T42" fmla="*/ 80 w 97"/>
                  <a:gd name="T43" fmla="*/ 34 h 111"/>
                  <a:gd name="T44" fmla="*/ 80 w 97"/>
                  <a:gd name="T45" fmla="*/ 33 h 111"/>
                  <a:gd name="T46" fmla="*/ 80 w 97"/>
                  <a:gd name="T47" fmla="*/ 24 h 111"/>
                  <a:gd name="T48" fmla="*/ 74 w 97"/>
                  <a:gd name="T49" fmla="*/ 20 h 111"/>
                  <a:gd name="T50" fmla="*/ 65 w 97"/>
                  <a:gd name="T51" fmla="*/ 16 h 111"/>
                  <a:gd name="T52" fmla="*/ 55 w 97"/>
                  <a:gd name="T53" fmla="*/ 14 h 111"/>
                  <a:gd name="T54" fmla="*/ 46 w 97"/>
                  <a:gd name="T55" fmla="*/ 16 h 111"/>
                  <a:gd name="T56" fmla="*/ 38 w 97"/>
                  <a:gd name="T57" fmla="*/ 17 h 111"/>
                  <a:gd name="T58" fmla="*/ 29 w 97"/>
                  <a:gd name="T59" fmla="*/ 20 h 111"/>
                  <a:gd name="T60" fmla="*/ 19 w 97"/>
                  <a:gd name="T61" fmla="*/ 23 h 111"/>
                  <a:gd name="T62" fmla="*/ 22 w 97"/>
                  <a:gd name="T63" fmla="*/ 7 h 111"/>
                  <a:gd name="T64" fmla="*/ 32 w 97"/>
                  <a:gd name="T65" fmla="*/ 4 h 111"/>
                  <a:gd name="T66" fmla="*/ 41 w 97"/>
                  <a:gd name="T67" fmla="*/ 3 h 111"/>
                  <a:gd name="T68" fmla="*/ 51 w 97"/>
                  <a:gd name="T69" fmla="*/ 0 h 111"/>
                  <a:gd name="T70" fmla="*/ 59 w 97"/>
                  <a:gd name="T71" fmla="*/ 0 h 111"/>
                  <a:gd name="T72" fmla="*/ 77 w 97"/>
                  <a:gd name="T73" fmla="*/ 1 h 111"/>
                  <a:gd name="T74" fmla="*/ 87 w 97"/>
                  <a:gd name="T75" fmla="*/ 9 h 111"/>
                  <a:gd name="T76" fmla="*/ 95 w 97"/>
                  <a:gd name="T77" fmla="*/ 17 h 111"/>
                  <a:gd name="T78" fmla="*/ 97 w 97"/>
                  <a:gd name="T79" fmla="*/ 32 h 111"/>
                  <a:gd name="T80" fmla="*/ 97 w 97"/>
                  <a:gd name="T81" fmla="*/ 36 h 111"/>
                  <a:gd name="T82" fmla="*/ 97 w 97"/>
                  <a:gd name="T83" fmla="*/ 39 h 111"/>
                  <a:gd name="T84" fmla="*/ 95 w 97"/>
                  <a:gd name="T85" fmla="*/ 43 h 111"/>
                  <a:gd name="T86" fmla="*/ 95 w 97"/>
                  <a:gd name="T87" fmla="*/ 49 h 111"/>
                  <a:gd name="T88" fmla="*/ 77 w 97"/>
                  <a:gd name="T89" fmla="*/ 56 h 111"/>
                  <a:gd name="T90" fmla="*/ 59 w 97"/>
                  <a:gd name="T91" fmla="*/ 56 h 111"/>
                  <a:gd name="T92" fmla="*/ 41 w 97"/>
                  <a:gd name="T93" fmla="*/ 56 h 111"/>
                  <a:gd name="T94" fmla="*/ 28 w 97"/>
                  <a:gd name="T95" fmla="*/ 62 h 111"/>
                  <a:gd name="T96" fmla="*/ 20 w 97"/>
                  <a:gd name="T97" fmla="*/ 68 h 111"/>
                  <a:gd name="T98" fmla="*/ 18 w 97"/>
                  <a:gd name="T99" fmla="*/ 79 h 111"/>
                  <a:gd name="T100" fmla="*/ 19 w 97"/>
                  <a:gd name="T101" fmla="*/ 86 h 111"/>
                  <a:gd name="T102" fmla="*/ 23 w 97"/>
                  <a:gd name="T103" fmla="*/ 92 h 111"/>
                  <a:gd name="T104" fmla="*/ 29 w 97"/>
                  <a:gd name="T105" fmla="*/ 96 h 111"/>
                  <a:gd name="T106" fmla="*/ 38 w 97"/>
                  <a:gd name="T107" fmla="*/ 96 h 111"/>
                  <a:gd name="T108" fmla="*/ 51 w 97"/>
                  <a:gd name="T109" fmla="*/ 95 h 111"/>
                  <a:gd name="T110" fmla="*/ 62 w 97"/>
                  <a:gd name="T111" fmla="*/ 86 h 111"/>
                  <a:gd name="T112" fmla="*/ 71 w 97"/>
                  <a:gd name="T113" fmla="*/ 75 h 111"/>
                  <a:gd name="T114" fmla="*/ 75 w 97"/>
                  <a:gd name="T115" fmla="*/ 59 h 111"/>
                  <a:gd name="T116" fmla="*/ 77 w 97"/>
                  <a:gd name="T117" fmla="*/ 5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7" h="111">
                    <a:moveTo>
                      <a:pt x="95" y="49"/>
                    </a:moveTo>
                    <a:lnTo>
                      <a:pt x="84" y="109"/>
                    </a:lnTo>
                    <a:lnTo>
                      <a:pt x="67" y="109"/>
                    </a:lnTo>
                    <a:lnTo>
                      <a:pt x="69" y="92"/>
                    </a:lnTo>
                    <a:lnTo>
                      <a:pt x="61" y="101"/>
                    </a:lnTo>
                    <a:lnTo>
                      <a:pt x="52" y="106"/>
                    </a:lnTo>
                    <a:lnTo>
                      <a:pt x="42" y="111"/>
                    </a:lnTo>
                    <a:lnTo>
                      <a:pt x="31" y="111"/>
                    </a:lnTo>
                    <a:lnTo>
                      <a:pt x="19" y="111"/>
                    </a:lnTo>
                    <a:lnTo>
                      <a:pt x="9" y="104"/>
                    </a:lnTo>
                    <a:lnTo>
                      <a:pt x="2" y="94"/>
                    </a:lnTo>
                    <a:lnTo>
                      <a:pt x="0" y="82"/>
                    </a:lnTo>
                    <a:lnTo>
                      <a:pt x="2" y="73"/>
                    </a:lnTo>
                    <a:lnTo>
                      <a:pt x="9" y="59"/>
                    </a:lnTo>
                    <a:lnTo>
                      <a:pt x="15" y="53"/>
                    </a:lnTo>
                    <a:lnTo>
                      <a:pt x="32" y="43"/>
                    </a:lnTo>
                    <a:lnTo>
                      <a:pt x="55" y="42"/>
                    </a:lnTo>
                    <a:lnTo>
                      <a:pt x="80" y="42"/>
                    </a:lnTo>
                    <a:lnTo>
                      <a:pt x="80" y="37"/>
                    </a:lnTo>
                    <a:lnTo>
                      <a:pt x="80" y="36"/>
                    </a:lnTo>
                    <a:lnTo>
                      <a:pt x="80" y="36"/>
                    </a:lnTo>
                    <a:lnTo>
                      <a:pt x="80" y="34"/>
                    </a:lnTo>
                    <a:lnTo>
                      <a:pt x="80" y="33"/>
                    </a:lnTo>
                    <a:lnTo>
                      <a:pt x="80" y="24"/>
                    </a:lnTo>
                    <a:lnTo>
                      <a:pt x="74" y="20"/>
                    </a:lnTo>
                    <a:lnTo>
                      <a:pt x="65" y="16"/>
                    </a:lnTo>
                    <a:lnTo>
                      <a:pt x="55" y="14"/>
                    </a:lnTo>
                    <a:lnTo>
                      <a:pt x="46" y="16"/>
                    </a:lnTo>
                    <a:lnTo>
                      <a:pt x="38" y="17"/>
                    </a:lnTo>
                    <a:lnTo>
                      <a:pt x="29" y="20"/>
                    </a:lnTo>
                    <a:lnTo>
                      <a:pt x="19" y="23"/>
                    </a:lnTo>
                    <a:lnTo>
                      <a:pt x="22" y="7"/>
                    </a:lnTo>
                    <a:lnTo>
                      <a:pt x="32" y="4"/>
                    </a:lnTo>
                    <a:lnTo>
                      <a:pt x="41" y="3"/>
                    </a:lnTo>
                    <a:lnTo>
                      <a:pt x="51" y="0"/>
                    </a:lnTo>
                    <a:lnTo>
                      <a:pt x="59" y="0"/>
                    </a:lnTo>
                    <a:lnTo>
                      <a:pt x="77" y="1"/>
                    </a:lnTo>
                    <a:lnTo>
                      <a:pt x="87" y="9"/>
                    </a:lnTo>
                    <a:lnTo>
                      <a:pt x="95" y="17"/>
                    </a:lnTo>
                    <a:lnTo>
                      <a:pt x="97" y="32"/>
                    </a:lnTo>
                    <a:lnTo>
                      <a:pt x="97" y="36"/>
                    </a:lnTo>
                    <a:lnTo>
                      <a:pt x="97" y="39"/>
                    </a:lnTo>
                    <a:lnTo>
                      <a:pt x="95" y="43"/>
                    </a:lnTo>
                    <a:lnTo>
                      <a:pt x="95" y="49"/>
                    </a:lnTo>
                    <a:close/>
                    <a:moveTo>
                      <a:pt x="77" y="56"/>
                    </a:moveTo>
                    <a:lnTo>
                      <a:pt x="59" y="56"/>
                    </a:lnTo>
                    <a:lnTo>
                      <a:pt x="41" y="56"/>
                    </a:lnTo>
                    <a:lnTo>
                      <a:pt x="28" y="62"/>
                    </a:lnTo>
                    <a:lnTo>
                      <a:pt x="20" y="68"/>
                    </a:lnTo>
                    <a:lnTo>
                      <a:pt x="18" y="79"/>
                    </a:lnTo>
                    <a:lnTo>
                      <a:pt x="19" y="86"/>
                    </a:lnTo>
                    <a:lnTo>
                      <a:pt x="23" y="92"/>
                    </a:lnTo>
                    <a:lnTo>
                      <a:pt x="29" y="96"/>
                    </a:lnTo>
                    <a:lnTo>
                      <a:pt x="38" y="96"/>
                    </a:lnTo>
                    <a:lnTo>
                      <a:pt x="51" y="95"/>
                    </a:lnTo>
                    <a:lnTo>
                      <a:pt x="62" y="86"/>
                    </a:lnTo>
                    <a:lnTo>
                      <a:pt x="71" y="75"/>
                    </a:lnTo>
                    <a:lnTo>
                      <a:pt x="75" y="59"/>
                    </a:lnTo>
                    <a:lnTo>
                      <a:pt x="77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9" name="Freeform 108"/>
              <p:cNvSpPr>
                <a:spLocks/>
              </p:cNvSpPr>
              <p:nvPr/>
            </p:nvSpPr>
            <p:spPr bwMode="auto">
              <a:xfrm>
                <a:off x="1902" y="1478"/>
                <a:ext cx="55" cy="36"/>
              </a:xfrm>
              <a:custGeom>
                <a:avLst/>
                <a:gdLst>
                  <a:gd name="T0" fmla="*/ 164 w 166"/>
                  <a:gd name="T1" fmla="*/ 44 h 109"/>
                  <a:gd name="T2" fmla="*/ 153 w 166"/>
                  <a:gd name="T3" fmla="*/ 109 h 109"/>
                  <a:gd name="T4" fmla="*/ 136 w 166"/>
                  <a:gd name="T5" fmla="*/ 109 h 109"/>
                  <a:gd name="T6" fmla="*/ 147 w 166"/>
                  <a:gd name="T7" fmla="*/ 46 h 109"/>
                  <a:gd name="T8" fmla="*/ 149 w 166"/>
                  <a:gd name="T9" fmla="*/ 42 h 109"/>
                  <a:gd name="T10" fmla="*/ 149 w 166"/>
                  <a:gd name="T11" fmla="*/ 39 h 109"/>
                  <a:gd name="T12" fmla="*/ 149 w 166"/>
                  <a:gd name="T13" fmla="*/ 36 h 109"/>
                  <a:gd name="T14" fmla="*/ 149 w 166"/>
                  <a:gd name="T15" fmla="*/ 33 h 109"/>
                  <a:gd name="T16" fmla="*/ 149 w 166"/>
                  <a:gd name="T17" fmla="*/ 26 h 109"/>
                  <a:gd name="T18" fmla="*/ 144 w 166"/>
                  <a:gd name="T19" fmla="*/ 20 h 109"/>
                  <a:gd name="T20" fmla="*/ 139 w 166"/>
                  <a:gd name="T21" fmla="*/ 17 h 109"/>
                  <a:gd name="T22" fmla="*/ 131 w 166"/>
                  <a:gd name="T23" fmla="*/ 16 h 109"/>
                  <a:gd name="T24" fmla="*/ 120 w 166"/>
                  <a:gd name="T25" fmla="*/ 17 h 109"/>
                  <a:gd name="T26" fmla="*/ 110 w 166"/>
                  <a:gd name="T27" fmla="*/ 26 h 109"/>
                  <a:gd name="T28" fmla="*/ 101 w 166"/>
                  <a:gd name="T29" fmla="*/ 36 h 109"/>
                  <a:gd name="T30" fmla="*/ 97 w 166"/>
                  <a:gd name="T31" fmla="*/ 50 h 109"/>
                  <a:gd name="T32" fmla="*/ 85 w 166"/>
                  <a:gd name="T33" fmla="*/ 109 h 109"/>
                  <a:gd name="T34" fmla="*/ 68 w 166"/>
                  <a:gd name="T35" fmla="*/ 109 h 109"/>
                  <a:gd name="T36" fmla="*/ 79 w 166"/>
                  <a:gd name="T37" fmla="*/ 46 h 109"/>
                  <a:gd name="T38" fmla="*/ 81 w 166"/>
                  <a:gd name="T39" fmla="*/ 42 h 109"/>
                  <a:gd name="T40" fmla="*/ 81 w 166"/>
                  <a:gd name="T41" fmla="*/ 39 h 109"/>
                  <a:gd name="T42" fmla="*/ 81 w 166"/>
                  <a:gd name="T43" fmla="*/ 36 h 109"/>
                  <a:gd name="T44" fmla="*/ 81 w 166"/>
                  <a:gd name="T45" fmla="*/ 34 h 109"/>
                  <a:gd name="T46" fmla="*/ 81 w 166"/>
                  <a:gd name="T47" fmla="*/ 26 h 109"/>
                  <a:gd name="T48" fmla="*/ 77 w 166"/>
                  <a:gd name="T49" fmla="*/ 20 h 109"/>
                  <a:gd name="T50" fmla="*/ 72 w 166"/>
                  <a:gd name="T51" fmla="*/ 17 h 109"/>
                  <a:gd name="T52" fmla="*/ 64 w 166"/>
                  <a:gd name="T53" fmla="*/ 16 h 109"/>
                  <a:gd name="T54" fmla="*/ 52 w 166"/>
                  <a:gd name="T55" fmla="*/ 17 h 109"/>
                  <a:gd name="T56" fmla="*/ 42 w 166"/>
                  <a:gd name="T57" fmla="*/ 26 h 109"/>
                  <a:gd name="T58" fmla="*/ 33 w 166"/>
                  <a:gd name="T59" fmla="*/ 36 h 109"/>
                  <a:gd name="T60" fmla="*/ 29 w 166"/>
                  <a:gd name="T61" fmla="*/ 50 h 109"/>
                  <a:gd name="T62" fmla="*/ 17 w 166"/>
                  <a:gd name="T63" fmla="*/ 109 h 109"/>
                  <a:gd name="T64" fmla="*/ 0 w 166"/>
                  <a:gd name="T65" fmla="*/ 109 h 109"/>
                  <a:gd name="T66" fmla="*/ 20 w 166"/>
                  <a:gd name="T67" fmla="*/ 3 h 109"/>
                  <a:gd name="T68" fmla="*/ 38 w 166"/>
                  <a:gd name="T69" fmla="*/ 3 h 109"/>
                  <a:gd name="T70" fmla="*/ 35 w 166"/>
                  <a:gd name="T71" fmla="*/ 20 h 109"/>
                  <a:gd name="T72" fmla="*/ 42 w 166"/>
                  <a:gd name="T73" fmla="*/ 11 h 109"/>
                  <a:gd name="T74" fmla="*/ 51 w 166"/>
                  <a:gd name="T75" fmla="*/ 6 h 109"/>
                  <a:gd name="T76" fmla="*/ 61 w 166"/>
                  <a:gd name="T77" fmla="*/ 1 h 109"/>
                  <a:gd name="T78" fmla="*/ 71 w 166"/>
                  <a:gd name="T79" fmla="*/ 0 h 109"/>
                  <a:gd name="T80" fmla="*/ 82 w 166"/>
                  <a:gd name="T81" fmla="*/ 1 h 109"/>
                  <a:gd name="T82" fmla="*/ 90 w 166"/>
                  <a:gd name="T83" fmla="*/ 7 h 109"/>
                  <a:gd name="T84" fmla="*/ 97 w 166"/>
                  <a:gd name="T85" fmla="*/ 13 h 109"/>
                  <a:gd name="T86" fmla="*/ 98 w 166"/>
                  <a:gd name="T87" fmla="*/ 23 h 109"/>
                  <a:gd name="T88" fmla="*/ 107 w 166"/>
                  <a:gd name="T89" fmla="*/ 13 h 109"/>
                  <a:gd name="T90" fmla="*/ 117 w 166"/>
                  <a:gd name="T91" fmla="*/ 7 h 109"/>
                  <a:gd name="T92" fmla="*/ 127 w 166"/>
                  <a:gd name="T93" fmla="*/ 1 h 109"/>
                  <a:gd name="T94" fmla="*/ 139 w 166"/>
                  <a:gd name="T95" fmla="*/ 0 h 109"/>
                  <a:gd name="T96" fmla="*/ 150 w 166"/>
                  <a:gd name="T97" fmla="*/ 1 h 109"/>
                  <a:gd name="T98" fmla="*/ 159 w 166"/>
                  <a:gd name="T99" fmla="*/ 8 h 109"/>
                  <a:gd name="T100" fmla="*/ 164 w 166"/>
                  <a:gd name="T101" fmla="*/ 17 h 109"/>
                  <a:gd name="T102" fmla="*/ 166 w 166"/>
                  <a:gd name="T103" fmla="*/ 30 h 109"/>
                  <a:gd name="T104" fmla="*/ 166 w 166"/>
                  <a:gd name="T105" fmla="*/ 34 h 109"/>
                  <a:gd name="T106" fmla="*/ 166 w 166"/>
                  <a:gd name="T107" fmla="*/ 37 h 109"/>
                  <a:gd name="T108" fmla="*/ 166 w 166"/>
                  <a:gd name="T109" fmla="*/ 42 h 109"/>
                  <a:gd name="T110" fmla="*/ 164 w 166"/>
                  <a:gd name="T111" fmla="*/ 4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6" h="109">
                    <a:moveTo>
                      <a:pt x="164" y="44"/>
                    </a:moveTo>
                    <a:lnTo>
                      <a:pt x="153" y="109"/>
                    </a:lnTo>
                    <a:lnTo>
                      <a:pt x="136" y="109"/>
                    </a:lnTo>
                    <a:lnTo>
                      <a:pt x="147" y="46"/>
                    </a:lnTo>
                    <a:lnTo>
                      <a:pt x="149" y="42"/>
                    </a:lnTo>
                    <a:lnTo>
                      <a:pt x="149" y="39"/>
                    </a:lnTo>
                    <a:lnTo>
                      <a:pt x="149" y="36"/>
                    </a:lnTo>
                    <a:lnTo>
                      <a:pt x="149" y="33"/>
                    </a:lnTo>
                    <a:lnTo>
                      <a:pt x="149" y="26"/>
                    </a:lnTo>
                    <a:lnTo>
                      <a:pt x="144" y="20"/>
                    </a:lnTo>
                    <a:lnTo>
                      <a:pt x="139" y="17"/>
                    </a:lnTo>
                    <a:lnTo>
                      <a:pt x="131" y="16"/>
                    </a:lnTo>
                    <a:lnTo>
                      <a:pt x="120" y="17"/>
                    </a:lnTo>
                    <a:lnTo>
                      <a:pt x="110" y="26"/>
                    </a:lnTo>
                    <a:lnTo>
                      <a:pt x="101" y="36"/>
                    </a:lnTo>
                    <a:lnTo>
                      <a:pt x="97" y="50"/>
                    </a:lnTo>
                    <a:lnTo>
                      <a:pt x="85" y="109"/>
                    </a:lnTo>
                    <a:lnTo>
                      <a:pt x="68" y="109"/>
                    </a:lnTo>
                    <a:lnTo>
                      <a:pt x="79" y="46"/>
                    </a:lnTo>
                    <a:lnTo>
                      <a:pt x="81" y="42"/>
                    </a:lnTo>
                    <a:lnTo>
                      <a:pt x="81" y="39"/>
                    </a:lnTo>
                    <a:lnTo>
                      <a:pt x="81" y="36"/>
                    </a:lnTo>
                    <a:lnTo>
                      <a:pt x="81" y="34"/>
                    </a:lnTo>
                    <a:lnTo>
                      <a:pt x="81" y="26"/>
                    </a:lnTo>
                    <a:lnTo>
                      <a:pt x="77" y="20"/>
                    </a:lnTo>
                    <a:lnTo>
                      <a:pt x="72" y="17"/>
                    </a:lnTo>
                    <a:lnTo>
                      <a:pt x="64" y="16"/>
                    </a:lnTo>
                    <a:lnTo>
                      <a:pt x="52" y="17"/>
                    </a:lnTo>
                    <a:lnTo>
                      <a:pt x="42" y="26"/>
                    </a:lnTo>
                    <a:lnTo>
                      <a:pt x="33" y="36"/>
                    </a:lnTo>
                    <a:lnTo>
                      <a:pt x="29" y="50"/>
                    </a:lnTo>
                    <a:lnTo>
                      <a:pt x="17" y="109"/>
                    </a:lnTo>
                    <a:lnTo>
                      <a:pt x="0" y="109"/>
                    </a:lnTo>
                    <a:lnTo>
                      <a:pt x="20" y="3"/>
                    </a:lnTo>
                    <a:lnTo>
                      <a:pt x="38" y="3"/>
                    </a:lnTo>
                    <a:lnTo>
                      <a:pt x="35" y="20"/>
                    </a:lnTo>
                    <a:lnTo>
                      <a:pt x="42" y="11"/>
                    </a:lnTo>
                    <a:lnTo>
                      <a:pt x="51" y="6"/>
                    </a:lnTo>
                    <a:lnTo>
                      <a:pt x="61" y="1"/>
                    </a:lnTo>
                    <a:lnTo>
                      <a:pt x="71" y="0"/>
                    </a:lnTo>
                    <a:lnTo>
                      <a:pt x="82" y="1"/>
                    </a:lnTo>
                    <a:lnTo>
                      <a:pt x="90" y="7"/>
                    </a:lnTo>
                    <a:lnTo>
                      <a:pt x="97" y="13"/>
                    </a:lnTo>
                    <a:lnTo>
                      <a:pt x="98" y="23"/>
                    </a:lnTo>
                    <a:lnTo>
                      <a:pt x="107" y="13"/>
                    </a:lnTo>
                    <a:lnTo>
                      <a:pt x="117" y="7"/>
                    </a:lnTo>
                    <a:lnTo>
                      <a:pt x="127" y="1"/>
                    </a:lnTo>
                    <a:lnTo>
                      <a:pt x="139" y="0"/>
                    </a:lnTo>
                    <a:lnTo>
                      <a:pt x="150" y="1"/>
                    </a:lnTo>
                    <a:lnTo>
                      <a:pt x="159" y="8"/>
                    </a:lnTo>
                    <a:lnTo>
                      <a:pt x="164" y="17"/>
                    </a:lnTo>
                    <a:lnTo>
                      <a:pt x="166" y="30"/>
                    </a:lnTo>
                    <a:lnTo>
                      <a:pt x="166" y="34"/>
                    </a:lnTo>
                    <a:lnTo>
                      <a:pt x="166" y="37"/>
                    </a:lnTo>
                    <a:lnTo>
                      <a:pt x="166" y="42"/>
                    </a:lnTo>
                    <a:lnTo>
                      <a:pt x="164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0" name="Freeform 109"/>
              <p:cNvSpPr>
                <a:spLocks noEditPoints="1"/>
              </p:cNvSpPr>
              <p:nvPr/>
            </p:nvSpPr>
            <p:spPr bwMode="auto">
              <a:xfrm>
                <a:off x="1965" y="1478"/>
                <a:ext cx="33" cy="37"/>
              </a:xfrm>
              <a:custGeom>
                <a:avLst/>
                <a:gdLst>
                  <a:gd name="T0" fmla="*/ 40 w 99"/>
                  <a:gd name="T1" fmla="*/ 112 h 112"/>
                  <a:gd name="T2" fmla="*/ 23 w 99"/>
                  <a:gd name="T3" fmla="*/ 109 h 112"/>
                  <a:gd name="T4" fmla="*/ 11 w 99"/>
                  <a:gd name="T5" fmla="*/ 101 h 112"/>
                  <a:gd name="T6" fmla="*/ 2 w 99"/>
                  <a:gd name="T7" fmla="*/ 88 h 112"/>
                  <a:gd name="T8" fmla="*/ 0 w 99"/>
                  <a:gd name="T9" fmla="*/ 69 h 112"/>
                  <a:gd name="T10" fmla="*/ 1 w 99"/>
                  <a:gd name="T11" fmla="*/ 57 h 112"/>
                  <a:gd name="T12" fmla="*/ 4 w 99"/>
                  <a:gd name="T13" fmla="*/ 46 h 112"/>
                  <a:gd name="T14" fmla="*/ 8 w 99"/>
                  <a:gd name="T15" fmla="*/ 34 h 112"/>
                  <a:gd name="T16" fmla="*/ 14 w 99"/>
                  <a:gd name="T17" fmla="*/ 26 h 112"/>
                  <a:gd name="T18" fmla="*/ 23 w 99"/>
                  <a:gd name="T19" fmla="*/ 14 h 112"/>
                  <a:gd name="T20" fmla="*/ 34 w 99"/>
                  <a:gd name="T21" fmla="*/ 7 h 112"/>
                  <a:gd name="T22" fmla="*/ 46 w 99"/>
                  <a:gd name="T23" fmla="*/ 1 h 112"/>
                  <a:gd name="T24" fmla="*/ 60 w 99"/>
                  <a:gd name="T25" fmla="*/ 0 h 112"/>
                  <a:gd name="T26" fmla="*/ 76 w 99"/>
                  <a:gd name="T27" fmla="*/ 3 h 112"/>
                  <a:gd name="T28" fmla="*/ 87 w 99"/>
                  <a:gd name="T29" fmla="*/ 11 h 112"/>
                  <a:gd name="T30" fmla="*/ 98 w 99"/>
                  <a:gd name="T31" fmla="*/ 24 h 112"/>
                  <a:gd name="T32" fmla="*/ 99 w 99"/>
                  <a:gd name="T33" fmla="*/ 42 h 112"/>
                  <a:gd name="T34" fmla="*/ 99 w 99"/>
                  <a:gd name="T35" fmla="*/ 53 h 112"/>
                  <a:gd name="T36" fmla="*/ 96 w 99"/>
                  <a:gd name="T37" fmla="*/ 66 h 112"/>
                  <a:gd name="T38" fmla="*/ 92 w 99"/>
                  <a:gd name="T39" fmla="*/ 78 h 112"/>
                  <a:gd name="T40" fmla="*/ 86 w 99"/>
                  <a:gd name="T41" fmla="*/ 88 h 112"/>
                  <a:gd name="T42" fmla="*/ 76 w 99"/>
                  <a:gd name="T43" fmla="*/ 99 h 112"/>
                  <a:gd name="T44" fmla="*/ 66 w 99"/>
                  <a:gd name="T45" fmla="*/ 106 h 112"/>
                  <a:gd name="T46" fmla="*/ 54 w 99"/>
                  <a:gd name="T47" fmla="*/ 111 h 112"/>
                  <a:gd name="T48" fmla="*/ 40 w 99"/>
                  <a:gd name="T49" fmla="*/ 112 h 112"/>
                  <a:gd name="T50" fmla="*/ 18 w 99"/>
                  <a:gd name="T51" fmla="*/ 69 h 112"/>
                  <a:gd name="T52" fmla="*/ 18 w 99"/>
                  <a:gd name="T53" fmla="*/ 82 h 112"/>
                  <a:gd name="T54" fmla="*/ 24 w 99"/>
                  <a:gd name="T55" fmla="*/ 91 h 112"/>
                  <a:gd name="T56" fmla="*/ 31 w 99"/>
                  <a:gd name="T57" fmla="*/ 96 h 112"/>
                  <a:gd name="T58" fmla="*/ 41 w 99"/>
                  <a:gd name="T59" fmla="*/ 98 h 112"/>
                  <a:gd name="T60" fmla="*/ 50 w 99"/>
                  <a:gd name="T61" fmla="*/ 96 h 112"/>
                  <a:gd name="T62" fmla="*/ 64 w 99"/>
                  <a:gd name="T63" fmla="*/ 89 h 112"/>
                  <a:gd name="T64" fmla="*/ 70 w 99"/>
                  <a:gd name="T65" fmla="*/ 82 h 112"/>
                  <a:gd name="T66" fmla="*/ 80 w 99"/>
                  <a:gd name="T67" fmla="*/ 65 h 112"/>
                  <a:gd name="T68" fmla="*/ 82 w 99"/>
                  <a:gd name="T69" fmla="*/ 43 h 112"/>
                  <a:gd name="T70" fmla="*/ 80 w 99"/>
                  <a:gd name="T71" fmla="*/ 30 h 112"/>
                  <a:gd name="T72" fmla="*/ 76 w 99"/>
                  <a:gd name="T73" fmla="*/ 23 h 112"/>
                  <a:gd name="T74" fmla="*/ 69 w 99"/>
                  <a:gd name="T75" fmla="*/ 17 h 112"/>
                  <a:gd name="T76" fmla="*/ 57 w 99"/>
                  <a:gd name="T77" fmla="*/ 16 h 112"/>
                  <a:gd name="T78" fmla="*/ 49 w 99"/>
                  <a:gd name="T79" fmla="*/ 16 h 112"/>
                  <a:gd name="T80" fmla="*/ 40 w 99"/>
                  <a:gd name="T81" fmla="*/ 20 h 112"/>
                  <a:gd name="T82" fmla="*/ 33 w 99"/>
                  <a:gd name="T83" fmla="*/ 26 h 112"/>
                  <a:gd name="T84" fmla="*/ 27 w 99"/>
                  <a:gd name="T85" fmla="*/ 34 h 112"/>
                  <a:gd name="T86" fmla="*/ 23 w 99"/>
                  <a:gd name="T87" fmla="*/ 42 h 112"/>
                  <a:gd name="T88" fmla="*/ 20 w 99"/>
                  <a:gd name="T89" fmla="*/ 50 h 112"/>
                  <a:gd name="T90" fmla="*/ 18 w 99"/>
                  <a:gd name="T91" fmla="*/ 59 h 112"/>
                  <a:gd name="T92" fmla="*/ 18 w 99"/>
                  <a:gd name="T93" fmla="*/ 69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9" h="112">
                    <a:moveTo>
                      <a:pt x="40" y="112"/>
                    </a:moveTo>
                    <a:lnTo>
                      <a:pt x="23" y="109"/>
                    </a:lnTo>
                    <a:lnTo>
                      <a:pt x="11" y="101"/>
                    </a:lnTo>
                    <a:lnTo>
                      <a:pt x="2" y="88"/>
                    </a:lnTo>
                    <a:lnTo>
                      <a:pt x="0" y="69"/>
                    </a:lnTo>
                    <a:lnTo>
                      <a:pt x="1" y="57"/>
                    </a:lnTo>
                    <a:lnTo>
                      <a:pt x="4" y="46"/>
                    </a:lnTo>
                    <a:lnTo>
                      <a:pt x="8" y="34"/>
                    </a:lnTo>
                    <a:lnTo>
                      <a:pt x="14" y="26"/>
                    </a:lnTo>
                    <a:lnTo>
                      <a:pt x="23" y="14"/>
                    </a:lnTo>
                    <a:lnTo>
                      <a:pt x="34" y="7"/>
                    </a:lnTo>
                    <a:lnTo>
                      <a:pt x="46" y="1"/>
                    </a:lnTo>
                    <a:lnTo>
                      <a:pt x="60" y="0"/>
                    </a:lnTo>
                    <a:lnTo>
                      <a:pt x="76" y="3"/>
                    </a:lnTo>
                    <a:lnTo>
                      <a:pt x="87" y="11"/>
                    </a:lnTo>
                    <a:lnTo>
                      <a:pt x="98" y="24"/>
                    </a:lnTo>
                    <a:lnTo>
                      <a:pt x="99" y="42"/>
                    </a:lnTo>
                    <a:lnTo>
                      <a:pt x="99" y="53"/>
                    </a:lnTo>
                    <a:lnTo>
                      <a:pt x="96" y="66"/>
                    </a:lnTo>
                    <a:lnTo>
                      <a:pt x="92" y="78"/>
                    </a:lnTo>
                    <a:lnTo>
                      <a:pt x="86" y="88"/>
                    </a:lnTo>
                    <a:lnTo>
                      <a:pt x="76" y="99"/>
                    </a:lnTo>
                    <a:lnTo>
                      <a:pt x="66" y="106"/>
                    </a:lnTo>
                    <a:lnTo>
                      <a:pt x="54" y="111"/>
                    </a:lnTo>
                    <a:lnTo>
                      <a:pt x="40" y="112"/>
                    </a:lnTo>
                    <a:close/>
                    <a:moveTo>
                      <a:pt x="18" y="69"/>
                    </a:moveTo>
                    <a:lnTo>
                      <a:pt x="18" y="82"/>
                    </a:lnTo>
                    <a:lnTo>
                      <a:pt x="24" y="91"/>
                    </a:lnTo>
                    <a:lnTo>
                      <a:pt x="31" y="96"/>
                    </a:lnTo>
                    <a:lnTo>
                      <a:pt x="41" y="98"/>
                    </a:lnTo>
                    <a:lnTo>
                      <a:pt x="50" y="96"/>
                    </a:lnTo>
                    <a:lnTo>
                      <a:pt x="64" y="89"/>
                    </a:lnTo>
                    <a:lnTo>
                      <a:pt x="70" y="82"/>
                    </a:lnTo>
                    <a:lnTo>
                      <a:pt x="80" y="65"/>
                    </a:lnTo>
                    <a:lnTo>
                      <a:pt x="82" y="43"/>
                    </a:lnTo>
                    <a:lnTo>
                      <a:pt x="80" y="30"/>
                    </a:lnTo>
                    <a:lnTo>
                      <a:pt x="76" y="23"/>
                    </a:lnTo>
                    <a:lnTo>
                      <a:pt x="69" y="17"/>
                    </a:lnTo>
                    <a:lnTo>
                      <a:pt x="57" y="16"/>
                    </a:lnTo>
                    <a:lnTo>
                      <a:pt x="49" y="16"/>
                    </a:lnTo>
                    <a:lnTo>
                      <a:pt x="40" y="20"/>
                    </a:lnTo>
                    <a:lnTo>
                      <a:pt x="33" y="26"/>
                    </a:lnTo>
                    <a:lnTo>
                      <a:pt x="27" y="34"/>
                    </a:lnTo>
                    <a:lnTo>
                      <a:pt x="23" y="42"/>
                    </a:lnTo>
                    <a:lnTo>
                      <a:pt x="20" y="50"/>
                    </a:lnTo>
                    <a:lnTo>
                      <a:pt x="18" y="59"/>
                    </a:lnTo>
                    <a:lnTo>
                      <a:pt x="18" y="6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1" name="Freeform 110"/>
              <p:cNvSpPr>
                <a:spLocks noEditPoints="1"/>
              </p:cNvSpPr>
              <p:nvPr/>
            </p:nvSpPr>
            <p:spPr bwMode="auto">
              <a:xfrm>
                <a:off x="2003" y="1465"/>
                <a:ext cx="38" cy="50"/>
              </a:xfrm>
              <a:custGeom>
                <a:avLst/>
                <a:gdLst>
                  <a:gd name="T0" fmla="*/ 71 w 113"/>
                  <a:gd name="T1" fmla="*/ 131 h 150"/>
                  <a:gd name="T2" fmla="*/ 64 w 113"/>
                  <a:gd name="T3" fmla="*/ 140 h 150"/>
                  <a:gd name="T4" fmla="*/ 55 w 113"/>
                  <a:gd name="T5" fmla="*/ 144 h 150"/>
                  <a:gd name="T6" fmla="*/ 45 w 113"/>
                  <a:gd name="T7" fmla="*/ 149 h 150"/>
                  <a:gd name="T8" fmla="*/ 35 w 113"/>
                  <a:gd name="T9" fmla="*/ 150 h 150"/>
                  <a:gd name="T10" fmla="*/ 19 w 113"/>
                  <a:gd name="T11" fmla="*/ 149 h 150"/>
                  <a:gd name="T12" fmla="*/ 9 w 113"/>
                  <a:gd name="T13" fmla="*/ 139 h 150"/>
                  <a:gd name="T14" fmla="*/ 2 w 113"/>
                  <a:gd name="T15" fmla="*/ 127 h 150"/>
                  <a:gd name="T16" fmla="*/ 0 w 113"/>
                  <a:gd name="T17" fmla="*/ 110 h 150"/>
                  <a:gd name="T18" fmla="*/ 2 w 113"/>
                  <a:gd name="T19" fmla="*/ 94 h 150"/>
                  <a:gd name="T20" fmla="*/ 6 w 113"/>
                  <a:gd name="T21" fmla="*/ 80 h 150"/>
                  <a:gd name="T22" fmla="*/ 12 w 113"/>
                  <a:gd name="T23" fmla="*/ 65 h 150"/>
                  <a:gd name="T24" fmla="*/ 22 w 113"/>
                  <a:gd name="T25" fmla="*/ 54 h 150"/>
                  <a:gd name="T26" fmla="*/ 29 w 113"/>
                  <a:gd name="T27" fmla="*/ 46 h 150"/>
                  <a:gd name="T28" fmla="*/ 38 w 113"/>
                  <a:gd name="T29" fmla="*/ 42 h 150"/>
                  <a:gd name="T30" fmla="*/ 46 w 113"/>
                  <a:gd name="T31" fmla="*/ 39 h 150"/>
                  <a:gd name="T32" fmla="*/ 55 w 113"/>
                  <a:gd name="T33" fmla="*/ 38 h 150"/>
                  <a:gd name="T34" fmla="*/ 65 w 113"/>
                  <a:gd name="T35" fmla="*/ 39 h 150"/>
                  <a:gd name="T36" fmla="*/ 74 w 113"/>
                  <a:gd name="T37" fmla="*/ 44 h 150"/>
                  <a:gd name="T38" fmla="*/ 80 w 113"/>
                  <a:gd name="T39" fmla="*/ 49 h 150"/>
                  <a:gd name="T40" fmla="*/ 85 w 113"/>
                  <a:gd name="T41" fmla="*/ 58 h 150"/>
                  <a:gd name="T42" fmla="*/ 97 w 113"/>
                  <a:gd name="T43" fmla="*/ 0 h 150"/>
                  <a:gd name="T44" fmla="*/ 113 w 113"/>
                  <a:gd name="T45" fmla="*/ 0 h 150"/>
                  <a:gd name="T46" fmla="*/ 85 w 113"/>
                  <a:gd name="T47" fmla="*/ 147 h 150"/>
                  <a:gd name="T48" fmla="*/ 68 w 113"/>
                  <a:gd name="T49" fmla="*/ 147 h 150"/>
                  <a:gd name="T50" fmla="*/ 71 w 113"/>
                  <a:gd name="T51" fmla="*/ 131 h 150"/>
                  <a:gd name="T52" fmla="*/ 18 w 113"/>
                  <a:gd name="T53" fmla="*/ 106 h 150"/>
                  <a:gd name="T54" fmla="*/ 19 w 113"/>
                  <a:gd name="T55" fmla="*/ 118 h 150"/>
                  <a:gd name="T56" fmla="*/ 25 w 113"/>
                  <a:gd name="T57" fmla="*/ 127 h 150"/>
                  <a:gd name="T58" fmla="*/ 31 w 113"/>
                  <a:gd name="T59" fmla="*/ 134 h 150"/>
                  <a:gd name="T60" fmla="*/ 41 w 113"/>
                  <a:gd name="T61" fmla="*/ 136 h 150"/>
                  <a:gd name="T62" fmla="*/ 49 w 113"/>
                  <a:gd name="T63" fmla="*/ 134 h 150"/>
                  <a:gd name="T64" fmla="*/ 57 w 113"/>
                  <a:gd name="T65" fmla="*/ 131 h 150"/>
                  <a:gd name="T66" fmla="*/ 62 w 113"/>
                  <a:gd name="T67" fmla="*/ 127 h 150"/>
                  <a:gd name="T68" fmla="*/ 68 w 113"/>
                  <a:gd name="T69" fmla="*/ 120 h 150"/>
                  <a:gd name="T70" fmla="*/ 74 w 113"/>
                  <a:gd name="T71" fmla="*/ 111 h 150"/>
                  <a:gd name="T72" fmla="*/ 77 w 113"/>
                  <a:gd name="T73" fmla="*/ 101 h 150"/>
                  <a:gd name="T74" fmla="*/ 80 w 113"/>
                  <a:gd name="T75" fmla="*/ 91 h 150"/>
                  <a:gd name="T76" fmla="*/ 80 w 113"/>
                  <a:gd name="T77" fmla="*/ 81 h 150"/>
                  <a:gd name="T78" fmla="*/ 78 w 113"/>
                  <a:gd name="T79" fmla="*/ 68 h 150"/>
                  <a:gd name="T80" fmla="*/ 74 w 113"/>
                  <a:gd name="T81" fmla="*/ 61 h 150"/>
                  <a:gd name="T82" fmla="*/ 67 w 113"/>
                  <a:gd name="T83" fmla="*/ 54 h 150"/>
                  <a:gd name="T84" fmla="*/ 57 w 113"/>
                  <a:gd name="T85" fmla="*/ 52 h 150"/>
                  <a:gd name="T86" fmla="*/ 49 w 113"/>
                  <a:gd name="T87" fmla="*/ 54 h 150"/>
                  <a:gd name="T88" fmla="*/ 42 w 113"/>
                  <a:gd name="T89" fmla="*/ 57 h 150"/>
                  <a:gd name="T90" fmla="*/ 35 w 113"/>
                  <a:gd name="T91" fmla="*/ 61 h 150"/>
                  <a:gd name="T92" fmla="*/ 31 w 113"/>
                  <a:gd name="T93" fmla="*/ 68 h 150"/>
                  <a:gd name="T94" fmla="*/ 25 w 113"/>
                  <a:gd name="T95" fmla="*/ 77 h 150"/>
                  <a:gd name="T96" fmla="*/ 22 w 113"/>
                  <a:gd name="T97" fmla="*/ 87 h 150"/>
                  <a:gd name="T98" fmla="*/ 19 w 113"/>
                  <a:gd name="T99" fmla="*/ 97 h 150"/>
                  <a:gd name="T100" fmla="*/ 18 w 113"/>
                  <a:gd name="T101" fmla="*/ 106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3" h="150">
                    <a:moveTo>
                      <a:pt x="71" y="131"/>
                    </a:moveTo>
                    <a:lnTo>
                      <a:pt x="64" y="140"/>
                    </a:lnTo>
                    <a:lnTo>
                      <a:pt x="55" y="144"/>
                    </a:lnTo>
                    <a:lnTo>
                      <a:pt x="45" y="149"/>
                    </a:lnTo>
                    <a:lnTo>
                      <a:pt x="35" y="150"/>
                    </a:lnTo>
                    <a:lnTo>
                      <a:pt x="19" y="149"/>
                    </a:lnTo>
                    <a:lnTo>
                      <a:pt x="9" y="139"/>
                    </a:lnTo>
                    <a:lnTo>
                      <a:pt x="2" y="127"/>
                    </a:lnTo>
                    <a:lnTo>
                      <a:pt x="0" y="110"/>
                    </a:lnTo>
                    <a:lnTo>
                      <a:pt x="2" y="94"/>
                    </a:lnTo>
                    <a:lnTo>
                      <a:pt x="6" y="80"/>
                    </a:lnTo>
                    <a:lnTo>
                      <a:pt x="12" y="65"/>
                    </a:lnTo>
                    <a:lnTo>
                      <a:pt x="22" y="54"/>
                    </a:lnTo>
                    <a:lnTo>
                      <a:pt x="29" y="46"/>
                    </a:lnTo>
                    <a:lnTo>
                      <a:pt x="38" y="42"/>
                    </a:lnTo>
                    <a:lnTo>
                      <a:pt x="46" y="39"/>
                    </a:lnTo>
                    <a:lnTo>
                      <a:pt x="55" y="38"/>
                    </a:lnTo>
                    <a:lnTo>
                      <a:pt x="65" y="39"/>
                    </a:lnTo>
                    <a:lnTo>
                      <a:pt x="74" y="44"/>
                    </a:lnTo>
                    <a:lnTo>
                      <a:pt x="80" y="49"/>
                    </a:lnTo>
                    <a:lnTo>
                      <a:pt x="85" y="58"/>
                    </a:lnTo>
                    <a:lnTo>
                      <a:pt x="97" y="0"/>
                    </a:lnTo>
                    <a:lnTo>
                      <a:pt x="113" y="0"/>
                    </a:lnTo>
                    <a:lnTo>
                      <a:pt x="85" y="147"/>
                    </a:lnTo>
                    <a:lnTo>
                      <a:pt x="68" y="147"/>
                    </a:lnTo>
                    <a:lnTo>
                      <a:pt x="71" y="131"/>
                    </a:lnTo>
                    <a:close/>
                    <a:moveTo>
                      <a:pt x="18" y="106"/>
                    </a:moveTo>
                    <a:lnTo>
                      <a:pt x="19" y="118"/>
                    </a:lnTo>
                    <a:lnTo>
                      <a:pt x="25" y="127"/>
                    </a:lnTo>
                    <a:lnTo>
                      <a:pt x="31" y="134"/>
                    </a:lnTo>
                    <a:lnTo>
                      <a:pt x="41" y="136"/>
                    </a:lnTo>
                    <a:lnTo>
                      <a:pt x="49" y="134"/>
                    </a:lnTo>
                    <a:lnTo>
                      <a:pt x="57" y="131"/>
                    </a:lnTo>
                    <a:lnTo>
                      <a:pt x="62" y="127"/>
                    </a:lnTo>
                    <a:lnTo>
                      <a:pt x="68" y="120"/>
                    </a:lnTo>
                    <a:lnTo>
                      <a:pt x="74" y="111"/>
                    </a:lnTo>
                    <a:lnTo>
                      <a:pt x="77" y="101"/>
                    </a:lnTo>
                    <a:lnTo>
                      <a:pt x="80" y="91"/>
                    </a:lnTo>
                    <a:lnTo>
                      <a:pt x="80" y="81"/>
                    </a:lnTo>
                    <a:lnTo>
                      <a:pt x="78" y="68"/>
                    </a:lnTo>
                    <a:lnTo>
                      <a:pt x="74" y="61"/>
                    </a:lnTo>
                    <a:lnTo>
                      <a:pt x="67" y="54"/>
                    </a:lnTo>
                    <a:lnTo>
                      <a:pt x="57" y="52"/>
                    </a:lnTo>
                    <a:lnTo>
                      <a:pt x="49" y="54"/>
                    </a:lnTo>
                    <a:lnTo>
                      <a:pt x="42" y="57"/>
                    </a:lnTo>
                    <a:lnTo>
                      <a:pt x="35" y="61"/>
                    </a:lnTo>
                    <a:lnTo>
                      <a:pt x="31" y="68"/>
                    </a:lnTo>
                    <a:lnTo>
                      <a:pt x="25" y="77"/>
                    </a:lnTo>
                    <a:lnTo>
                      <a:pt x="22" y="87"/>
                    </a:lnTo>
                    <a:lnTo>
                      <a:pt x="19" y="97"/>
                    </a:lnTo>
                    <a:lnTo>
                      <a:pt x="18" y="10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2" name="Freeform 111"/>
              <p:cNvSpPr>
                <a:spLocks noEditPoints="1"/>
              </p:cNvSpPr>
              <p:nvPr/>
            </p:nvSpPr>
            <p:spPr bwMode="auto">
              <a:xfrm>
                <a:off x="2044" y="1478"/>
                <a:ext cx="33" cy="37"/>
              </a:xfrm>
              <a:custGeom>
                <a:avLst/>
                <a:gdLst>
                  <a:gd name="T0" fmla="*/ 83 w 100"/>
                  <a:gd name="T1" fmla="*/ 46 h 112"/>
                  <a:gd name="T2" fmla="*/ 84 w 100"/>
                  <a:gd name="T3" fmla="*/ 44 h 112"/>
                  <a:gd name="T4" fmla="*/ 84 w 100"/>
                  <a:gd name="T5" fmla="*/ 43 h 112"/>
                  <a:gd name="T6" fmla="*/ 84 w 100"/>
                  <a:gd name="T7" fmla="*/ 42 h 112"/>
                  <a:gd name="T8" fmla="*/ 84 w 100"/>
                  <a:gd name="T9" fmla="*/ 40 h 112"/>
                  <a:gd name="T10" fmla="*/ 83 w 100"/>
                  <a:gd name="T11" fmla="*/ 30 h 112"/>
                  <a:gd name="T12" fmla="*/ 77 w 100"/>
                  <a:gd name="T13" fmla="*/ 21 h 112"/>
                  <a:gd name="T14" fmla="*/ 70 w 100"/>
                  <a:gd name="T15" fmla="*/ 17 h 112"/>
                  <a:gd name="T16" fmla="*/ 59 w 100"/>
                  <a:gd name="T17" fmla="*/ 16 h 112"/>
                  <a:gd name="T18" fmla="*/ 46 w 100"/>
                  <a:gd name="T19" fmla="*/ 17 h 112"/>
                  <a:gd name="T20" fmla="*/ 36 w 100"/>
                  <a:gd name="T21" fmla="*/ 23 h 112"/>
                  <a:gd name="T22" fmla="*/ 28 w 100"/>
                  <a:gd name="T23" fmla="*/ 33 h 112"/>
                  <a:gd name="T24" fmla="*/ 22 w 100"/>
                  <a:gd name="T25" fmla="*/ 47 h 112"/>
                  <a:gd name="T26" fmla="*/ 83 w 100"/>
                  <a:gd name="T27" fmla="*/ 46 h 112"/>
                  <a:gd name="T28" fmla="*/ 98 w 100"/>
                  <a:gd name="T29" fmla="*/ 60 h 112"/>
                  <a:gd name="T30" fmla="*/ 19 w 100"/>
                  <a:gd name="T31" fmla="*/ 60 h 112"/>
                  <a:gd name="T32" fmla="*/ 18 w 100"/>
                  <a:gd name="T33" fmla="*/ 63 h 112"/>
                  <a:gd name="T34" fmla="*/ 18 w 100"/>
                  <a:gd name="T35" fmla="*/ 66 h 112"/>
                  <a:gd name="T36" fmla="*/ 18 w 100"/>
                  <a:gd name="T37" fmla="*/ 68 h 112"/>
                  <a:gd name="T38" fmla="*/ 18 w 100"/>
                  <a:gd name="T39" fmla="*/ 69 h 112"/>
                  <a:gd name="T40" fmla="*/ 19 w 100"/>
                  <a:gd name="T41" fmla="*/ 82 h 112"/>
                  <a:gd name="T42" fmla="*/ 25 w 100"/>
                  <a:gd name="T43" fmla="*/ 91 h 112"/>
                  <a:gd name="T44" fmla="*/ 35 w 100"/>
                  <a:gd name="T45" fmla="*/ 96 h 112"/>
                  <a:gd name="T46" fmla="*/ 48 w 100"/>
                  <a:gd name="T47" fmla="*/ 98 h 112"/>
                  <a:gd name="T48" fmla="*/ 59 w 100"/>
                  <a:gd name="T49" fmla="*/ 96 h 112"/>
                  <a:gd name="T50" fmla="*/ 70 w 100"/>
                  <a:gd name="T51" fmla="*/ 95 h 112"/>
                  <a:gd name="T52" fmla="*/ 78 w 100"/>
                  <a:gd name="T53" fmla="*/ 92 h 112"/>
                  <a:gd name="T54" fmla="*/ 87 w 100"/>
                  <a:gd name="T55" fmla="*/ 88 h 112"/>
                  <a:gd name="T56" fmla="*/ 84 w 100"/>
                  <a:gd name="T57" fmla="*/ 105 h 112"/>
                  <a:gd name="T58" fmla="*/ 75 w 100"/>
                  <a:gd name="T59" fmla="*/ 108 h 112"/>
                  <a:gd name="T60" fmla="*/ 65 w 100"/>
                  <a:gd name="T61" fmla="*/ 109 h 112"/>
                  <a:gd name="T62" fmla="*/ 55 w 100"/>
                  <a:gd name="T63" fmla="*/ 112 h 112"/>
                  <a:gd name="T64" fmla="*/ 45 w 100"/>
                  <a:gd name="T65" fmla="*/ 112 h 112"/>
                  <a:gd name="T66" fmla="*/ 25 w 100"/>
                  <a:gd name="T67" fmla="*/ 111 h 112"/>
                  <a:gd name="T68" fmla="*/ 12 w 100"/>
                  <a:gd name="T69" fmla="*/ 101 h 112"/>
                  <a:gd name="T70" fmla="*/ 2 w 100"/>
                  <a:gd name="T71" fmla="*/ 89 h 112"/>
                  <a:gd name="T72" fmla="*/ 0 w 100"/>
                  <a:gd name="T73" fmla="*/ 72 h 112"/>
                  <a:gd name="T74" fmla="*/ 2 w 100"/>
                  <a:gd name="T75" fmla="*/ 55 h 112"/>
                  <a:gd name="T76" fmla="*/ 6 w 100"/>
                  <a:gd name="T77" fmla="*/ 40 h 112"/>
                  <a:gd name="T78" fmla="*/ 13 w 100"/>
                  <a:gd name="T79" fmla="*/ 27 h 112"/>
                  <a:gd name="T80" fmla="*/ 23 w 100"/>
                  <a:gd name="T81" fmla="*/ 16 h 112"/>
                  <a:gd name="T82" fmla="*/ 31 w 100"/>
                  <a:gd name="T83" fmla="*/ 8 h 112"/>
                  <a:gd name="T84" fmla="*/ 41 w 100"/>
                  <a:gd name="T85" fmla="*/ 4 h 112"/>
                  <a:gd name="T86" fmla="*/ 51 w 100"/>
                  <a:gd name="T87" fmla="*/ 1 h 112"/>
                  <a:gd name="T88" fmla="*/ 62 w 100"/>
                  <a:gd name="T89" fmla="*/ 0 h 112"/>
                  <a:gd name="T90" fmla="*/ 78 w 100"/>
                  <a:gd name="T91" fmla="*/ 3 h 112"/>
                  <a:gd name="T92" fmla="*/ 90 w 100"/>
                  <a:gd name="T93" fmla="*/ 11 h 112"/>
                  <a:gd name="T94" fmla="*/ 98 w 100"/>
                  <a:gd name="T95" fmla="*/ 23 h 112"/>
                  <a:gd name="T96" fmla="*/ 100 w 100"/>
                  <a:gd name="T97" fmla="*/ 40 h 112"/>
                  <a:gd name="T98" fmla="*/ 100 w 100"/>
                  <a:gd name="T99" fmla="*/ 44 h 112"/>
                  <a:gd name="T100" fmla="*/ 100 w 100"/>
                  <a:gd name="T101" fmla="*/ 50 h 112"/>
                  <a:gd name="T102" fmla="*/ 98 w 100"/>
                  <a:gd name="T103" fmla="*/ 55 h 112"/>
                  <a:gd name="T104" fmla="*/ 98 w 100"/>
                  <a:gd name="T105" fmla="*/ 6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0" h="112">
                    <a:moveTo>
                      <a:pt x="83" y="46"/>
                    </a:moveTo>
                    <a:lnTo>
                      <a:pt x="84" y="44"/>
                    </a:lnTo>
                    <a:lnTo>
                      <a:pt x="84" y="43"/>
                    </a:lnTo>
                    <a:lnTo>
                      <a:pt x="84" y="42"/>
                    </a:lnTo>
                    <a:lnTo>
                      <a:pt x="84" y="40"/>
                    </a:lnTo>
                    <a:lnTo>
                      <a:pt x="83" y="30"/>
                    </a:lnTo>
                    <a:lnTo>
                      <a:pt x="77" y="21"/>
                    </a:lnTo>
                    <a:lnTo>
                      <a:pt x="70" y="17"/>
                    </a:lnTo>
                    <a:lnTo>
                      <a:pt x="59" y="16"/>
                    </a:lnTo>
                    <a:lnTo>
                      <a:pt x="46" y="17"/>
                    </a:lnTo>
                    <a:lnTo>
                      <a:pt x="36" y="23"/>
                    </a:lnTo>
                    <a:lnTo>
                      <a:pt x="28" y="33"/>
                    </a:lnTo>
                    <a:lnTo>
                      <a:pt x="22" y="47"/>
                    </a:lnTo>
                    <a:lnTo>
                      <a:pt x="83" y="46"/>
                    </a:lnTo>
                    <a:close/>
                    <a:moveTo>
                      <a:pt x="98" y="60"/>
                    </a:moveTo>
                    <a:lnTo>
                      <a:pt x="19" y="60"/>
                    </a:lnTo>
                    <a:lnTo>
                      <a:pt x="18" y="63"/>
                    </a:lnTo>
                    <a:lnTo>
                      <a:pt x="18" y="66"/>
                    </a:lnTo>
                    <a:lnTo>
                      <a:pt x="18" y="68"/>
                    </a:lnTo>
                    <a:lnTo>
                      <a:pt x="18" y="69"/>
                    </a:lnTo>
                    <a:lnTo>
                      <a:pt x="19" y="82"/>
                    </a:lnTo>
                    <a:lnTo>
                      <a:pt x="25" y="91"/>
                    </a:lnTo>
                    <a:lnTo>
                      <a:pt x="35" y="96"/>
                    </a:lnTo>
                    <a:lnTo>
                      <a:pt x="48" y="98"/>
                    </a:lnTo>
                    <a:lnTo>
                      <a:pt x="59" y="96"/>
                    </a:lnTo>
                    <a:lnTo>
                      <a:pt x="70" y="95"/>
                    </a:lnTo>
                    <a:lnTo>
                      <a:pt x="78" y="92"/>
                    </a:lnTo>
                    <a:lnTo>
                      <a:pt x="87" y="88"/>
                    </a:lnTo>
                    <a:lnTo>
                      <a:pt x="84" y="105"/>
                    </a:lnTo>
                    <a:lnTo>
                      <a:pt x="75" y="108"/>
                    </a:lnTo>
                    <a:lnTo>
                      <a:pt x="65" y="109"/>
                    </a:lnTo>
                    <a:lnTo>
                      <a:pt x="55" y="112"/>
                    </a:lnTo>
                    <a:lnTo>
                      <a:pt x="45" y="112"/>
                    </a:lnTo>
                    <a:lnTo>
                      <a:pt x="25" y="111"/>
                    </a:lnTo>
                    <a:lnTo>
                      <a:pt x="12" y="101"/>
                    </a:lnTo>
                    <a:lnTo>
                      <a:pt x="2" y="89"/>
                    </a:lnTo>
                    <a:lnTo>
                      <a:pt x="0" y="72"/>
                    </a:lnTo>
                    <a:lnTo>
                      <a:pt x="2" y="55"/>
                    </a:lnTo>
                    <a:lnTo>
                      <a:pt x="6" y="40"/>
                    </a:lnTo>
                    <a:lnTo>
                      <a:pt x="13" y="27"/>
                    </a:lnTo>
                    <a:lnTo>
                      <a:pt x="23" y="16"/>
                    </a:lnTo>
                    <a:lnTo>
                      <a:pt x="31" y="8"/>
                    </a:lnTo>
                    <a:lnTo>
                      <a:pt x="41" y="4"/>
                    </a:lnTo>
                    <a:lnTo>
                      <a:pt x="51" y="1"/>
                    </a:lnTo>
                    <a:lnTo>
                      <a:pt x="62" y="0"/>
                    </a:lnTo>
                    <a:lnTo>
                      <a:pt x="78" y="3"/>
                    </a:lnTo>
                    <a:lnTo>
                      <a:pt x="90" y="11"/>
                    </a:lnTo>
                    <a:lnTo>
                      <a:pt x="98" y="23"/>
                    </a:lnTo>
                    <a:lnTo>
                      <a:pt x="100" y="40"/>
                    </a:lnTo>
                    <a:lnTo>
                      <a:pt x="100" y="44"/>
                    </a:lnTo>
                    <a:lnTo>
                      <a:pt x="100" y="50"/>
                    </a:lnTo>
                    <a:lnTo>
                      <a:pt x="98" y="55"/>
                    </a:lnTo>
                    <a:lnTo>
                      <a:pt x="98" y="6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3" name="Freeform 112"/>
              <p:cNvSpPr>
                <a:spLocks/>
              </p:cNvSpPr>
              <p:nvPr/>
            </p:nvSpPr>
            <p:spPr bwMode="auto">
              <a:xfrm>
                <a:off x="2082" y="1465"/>
                <a:ext cx="15" cy="49"/>
              </a:xfrm>
              <a:custGeom>
                <a:avLst/>
                <a:gdLst>
                  <a:gd name="T0" fmla="*/ 27 w 44"/>
                  <a:gd name="T1" fmla="*/ 0 h 147"/>
                  <a:gd name="T2" fmla="*/ 44 w 44"/>
                  <a:gd name="T3" fmla="*/ 0 h 147"/>
                  <a:gd name="T4" fmla="*/ 17 w 44"/>
                  <a:gd name="T5" fmla="*/ 147 h 147"/>
                  <a:gd name="T6" fmla="*/ 0 w 44"/>
                  <a:gd name="T7" fmla="*/ 147 h 147"/>
                  <a:gd name="T8" fmla="*/ 27 w 44"/>
                  <a:gd name="T9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47">
                    <a:moveTo>
                      <a:pt x="27" y="0"/>
                    </a:moveTo>
                    <a:lnTo>
                      <a:pt x="44" y="0"/>
                    </a:lnTo>
                    <a:lnTo>
                      <a:pt x="17" y="147"/>
                    </a:lnTo>
                    <a:lnTo>
                      <a:pt x="0" y="147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4" name="Freeform 113"/>
              <p:cNvSpPr>
                <a:spLocks noEditPoints="1"/>
              </p:cNvSpPr>
              <p:nvPr/>
            </p:nvSpPr>
            <p:spPr bwMode="auto">
              <a:xfrm>
                <a:off x="2100" y="1465"/>
                <a:ext cx="15" cy="49"/>
              </a:xfrm>
              <a:custGeom>
                <a:avLst/>
                <a:gdLst>
                  <a:gd name="T0" fmla="*/ 28 w 46"/>
                  <a:gd name="T1" fmla="*/ 0 h 147"/>
                  <a:gd name="T2" fmla="*/ 46 w 46"/>
                  <a:gd name="T3" fmla="*/ 0 h 147"/>
                  <a:gd name="T4" fmla="*/ 41 w 46"/>
                  <a:gd name="T5" fmla="*/ 22 h 147"/>
                  <a:gd name="T6" fmla="*/ 24 w 46"/>
                  <a:gd name="T7" fmla="*/ 22 h 147"/>
                  <a:gd name="T8" fmla="*/ 28 w 46"/>
                  <a:gd name="T9" fmla="*/ 0 h 147"/>
                  <a:gd name="T10" fmla="*/ 21 w 46"/>
                  <a:gd name="T11" fmla="*/ 41 h 147"/>
                  <a:gd name="T12" fmla="*/ 37 w 46"/>
                  <a:gd name="T13" fmla="*/ 41 h 147"/>
                  <a:gd name="T14" fmla="*/ 17 w 46"/>
                  <a:gd name="T15" fmla="*/ 147 h 147"/>
                  <a:gd name="T16" fmla="*/ 0 w 46"/>
                  <a:gd name="T17" fmla="*/ 147 h 147"/>
                  <a:gd name="T18" fmla="*/ 21 w 46"/>
                  <a:gd name="T19" fmla="*/ 41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147">
                    <a:moveTo>
                      <a:pt x="28" y="0"/>
                    </a:moveTo>
                    <a:lnTo>
                      <a:pt x="46" y="0"/>
                    </a:lnTo>
                    <a:lnTo>
                      <a:pt x="41" y="22"/>
                    </a:lnTo>
                    <a:lnTo>
                      <a:pt x="24" y="22"/>
                    </a:lnTo>
                    <a:lnTo>
                      <a:pt x="28" y="0"/>
                    </a:lnTo>
                    <a:close/>
                    <a:moveTo>
                      <a:pt x="21" y="41"/>
                    </a:moveTo>
                    <a:lnTo>
                      <a:pt x="37" y="41"/>
                    </a:lnTo>
                    <a:lnTo>
                      <a:pt x="17" y="147"/>
                    </a:lnTo>
                    <a:lnTo>
                      <a:pt x="0" y="147"/>
                    </a:lnTo>
                    <a:lnTo>
                      <a:pt x="21" y="4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5" name="Freeform 114"/>
              <p:cNvSpPr>
                <a:spLocks/>
              </p:cNvSpPr>
              <p:nvPr/>
            </p:nvSpPr>
            <p:spPr bwMode="auto">
              <a:xfrm>
                <a:off x="2117" y="1478"/>
                <a:ext cx="34" cy="36"/>
              </a:xfrm>
              <a:custGeom>
                <a:avLst/>
                <a:gdLst>
                  <a:gd name="T0" fmla="*/ 99 w 101"/>
                  <a:gd name="T1" fmla="*/ 44 h 109"/>
                  <a:gd name="T2" fmla="*/ 88 w 101"/>
                  <a:gd name="T3" fmla="*/ 109 h 109"/>
                  <a:gd name="T4" fmla="*/ 71 w 101"/>
                  <a:gd name="T5" fmla="*/ 109 h 109"/>
                  <a:gd name="T6" fmla="*/ 82 w 101"/>
                  <a:gd name="T7" fmla="*/ 46 h 109"/>
                  <a:gd name="T8" fmla="*/ 83 w 101"/>
                  <a:gd name="T9" fmla="*/ 42 h 109"/>
                  <a:gd name="T10" fmla="*/ 83 w 101"/>
                  <a:gd name="T11" fmla="*/ 37 h 109"/>
                  <a:gd name="T12" fmla="*/ 83 w 101"/>
                  <a:gd name="T13" fmla="*/ 34 h 109"/>
                  <a:gd name="T14" fmla="*/ 83 w 101"/>
                  <a:gd name="T15" fmla="*/ 33 h 109"/>
                  <a:gd name="T16" fmla="*/ 83 w 101"/>
                  <a:gd name="T17" fmla="*/ 26 h 109"/>
                  <a:gd name="T18" fmla="*/ 79 w 101"/>
                  <a:gd name="T19" fmla="*/ 20 h 109"/>
                  <a:gd name="T20" fmla="*/ 73 w 101"/>
                  <a:gd name="T21" fmla="*/ 17 h 109"/>
                  <a:gd name="T22" fmla="*/ 65 w 101"/>
                  <a:gd name="T23" fmla="*/ 16 h 109"/>
                  <a:gd name="T24" fmla="*/ 52 w 101"/>
                  <a:gd name="T25" fmla="*/ 17 h 109"/>
                  <a:gd name="T26" fmla="*/ 42 w 101"/>
                  <a:gd name="T27" fmla="*/ 24 h 109"/>
                  <a:gd name="T28" fmla="*/ 33 w 101"/>
                  <a:gd name="T29" fmla="*/ 36 h 109"/>
                  <a:gd name="T30" fmla="*/ 29 w 101"/>
                  <a:gd name="T31" fmla="*/ 50 h 109"/>
                  <a:gd name="T32" fmla="*/ 17 w 101"/>
                  <a:gd name="T33" fmla="*/ 109 h 109"/>
                  <a:gd name="T34" fmla="*/ 0 w 101"/>
                  <a:gd name="T35" fmla="*/ 109 h 109"/>
                  <a:gd name="T36" fmla="*/ 20 w 101"/>
                  <a:gd name="T37" fmla="*/ 3 h 109"/>
                  <a:gd name="T38" fmla="*/ 37 w 101"/>
                  <a:gd name="T39" fmla="*/ 3 h 109"/>
                  <a:gd name="T40" fmla="*/ 34 w 101"/>
                  <a:gd name="T41" fmla="*/ 20 h 109"/>
                  <a:gd name="T42" fmla="*/ 42 w 101"/>
                  <a:gd name="T43" fmla="*/ 11 h 109"/>
                  <a:gd name="T44" fmla="*/ 50 w 101"/>
                  <a:gd name="T45" fmla="*/ 6 h 109"/>
                  <a:gd name="T46" fmla="*/ 62 w 101"/>
                  <a:gd name="T47" fmla="*/ 1 h 109"/>
                  <a:gd name="T48" fmla="*/ 72 w 101"/>
                  <a:gd name="T49" fmla="*/ 0 h 109"/>
                  <a:gd name="T50" fmla="*/ 85 w 101"/>
                  <a:gd name="T51" fmla="*/ 1 h 109"/>
                  <a:gd name="T52" fmla="*/ 94 w 101"/>
                  <a:gd name="T53" fmla="*/ 8 h 109"/>
                  <a:gd name="T54" fmla="*/ 99 w 101"/>
                  <a:gd name="T55" fmla="*/ 17 h 109"/>
                  <a:gd name="T56" fmla="*/ 101 w 101"/>
                  <a:gd name="T57" fmla="*/ 30 h 109"/>
                  <a:gd name="T58" fmla="*/ 101 w 101"/>
                  <a:gd name="T59" fmla="*/ 33 h 109"/>
                  <a:gd name="T60" fmla="*/ 101 w 101"/>
                  <a:gd name="T61" fmla="*/ 37 h 109"/>
                  <a:gd name="T62" fmla="*/ 99 w 101"/>
                  <a:gd name="T63" fmla="*/ 40 h 109"/>
                  <a:gd name="T64" fmla="*/ 99 w 101"/>
                  <a:gd name="T65" fmla="*/ 4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1" h="109">
                    <a:moveTo>
                      <a:pt x="99" y="44"/>
                    </a:moveTo>
                    <a:lnTo>
                      <a:pt x="88" y="109"/>
                    </a:lnTo>
                    <a:lnTo>
                      <a:pt x="71" y="109"/>
                    </a:lnTo>
                    <a:lnTo>
                      <a:pt x="82" y="46"/>
                    </a:lnTo>
                    <a:lnTo>
                      <a:pt x="83" y="42"/>
                    </a:lnTo>
                    <a:lnTo>
                      <a:pt x="83" y="37"/>
                    </a:lnTo>
                    <a:lnTo>
                      <a:pt x="83" y="34"/>
                    </a:lnTo>
                    <a:lnTo>
                      <a:pt x="83" y="33"/>
                    </a:lnTo>
                    <a:lnTo>
                      <a:pt x="83" y="26"/>
                    </a:lnTo>
                    <a:lnTo>
                      <a:pt x="79" y="20"/>
                    </a:lnTo>
                    <a:lnTo>
                      <a:pt x="73" y="17"/>
                    </a:lnTo>
                    <a:lnTo>
                      <a:pt x="65" y="16"/>
                    </a:lnTo>
                    <a:lnTo>
                      <a:pt x="52" y="17"/>
                    </a:lnTo>
                    <a:lnTo>
                      <a:pt x="42" y="24"/>
                    </a:lnTo>
                    <a:lnTo>
                      <a:pt x="33" y="36"/>
                    </a:lnTo>
                    <a:lnTo>
                      <a:pt x="29" y="50"/>
                    </a:lnTo>
                    <a:lnTo>
                      <a:pt x="17" y="109"/>
                    </a:lnTo>
                    <a:lnTo>
                      <a:pt x="0" y="109"/>
                    </a:lnTo>
                    <a:lnTo>
                      <a:pt x="20" y="3"/>
                    </a:lnTo>
                    <a:lnTo>
                      <a:pt x="37" y="3"/>
                    </a:lnTo>
                    <a:lnTo>
                      <a:pt x="34" y="20"/>
                    </a:lnTo>
                    <a:lnTo>
                      <a:pt x="42" y="11"/>
                    </a:lnTo>
                    <a:lnTo>
                      <a:pt x="50" y="6"/>
                    </a:lnTo>
                    <a:lnTo>
                      <a:pt x="62" y="1"/>
                    </a:lnTo>
                    <a:lnTo>
                      <a:pt x="72" y="0"/>
                    </a:lnTo>
                    <a:lnTo>
                      <a:pt x="85" y="1"/>
                    </a:lnTo>
                    <a:lnTo>
                      <a:pt x="94" y="8"/>
                    </a:lnTo>
                    <a:lnTo>
                      <a:pt x="99" y="17"/>
                    </a:lnTo>
                    <a:lnTo>
                      <a:pt x="101" y="30"/>
                    </a:lnTo>
                    <a:lnTo>
                      <a:pt x="101" y="33"/>
                    </a:lnTo>
                    <a:lnTo>
                      <a:pt x="101" y="37"/>
                    </a:lnTo>
                    <a:lnTo>
                      <a:pt x="99" y="40"/>
                    </a:lnTo>
                    <a:lnTo>
                      <a:pt x="99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6" name="Freeform 115"/>
              <p:cNvSpPr>
                <a:spLocks noEditPoints="1"/>
              </p:cNvSpPr>
              <p:nvPr/>
            </p:nvSpPr>
            <p:spPr bwMode="auto">
              <a:xfrm>
                <a:off x="2157" y="1478"/>
                <a:ext cx="36" cy="50"/>
              </a:xfrm>
              <a:custGeom>
                <a:avLst/>
                <a:gdLst>
                  <a:gd name="T0" fmla="*/ 90 w 108"/>
                  <a:gd name="T1" fmla="*/ 96 h 150"/>
                  <a:gd name="T2" fmla="*/ 77 w 108"/>
                  <a:gd name="T3" fmla="*/ 129 h 150"/>
                  <a:gd name="T4" fmla="*/ 63 w 108"/>
                  <a:gd name="T5" fmla="*/ 142 h 150"/>
                  <a:gd name="T6" fmla="*/ 31 w 108"/>
                  <a:gd name="T7" fmla="*/ 150 h 150"/>
                  <a:gd name="T8" fmla="*/ 14 w 108"/>
                  <a:gd name="T9" fmla="*/ 148 h 150"/>
                  <a:gd name="T10" fmla="*/ 0 w 108"/>
                  <a:gd name="T11" fmla="*/ 144 h 150"/>
                  <a:gd name="T12" fmla="*/ 10 w 108"/>
                  <a:gd name="T13" fmla="*/ 131 h 150"/>
                  <a:gd name="T14" fmla="*/ 24 w 108"/>
                  <a:gd name="T15" fmla="*/ 135 h 150"/>
                  <a:gd name="T16" fmla="*/ 47 w 108"/>
                  <a:gd name="T17" fmla="*/ 134 h 150"/>
                  <a:gd name="T18" fmla="*/ 67 w 108"/>
                  <a:gd name="T19" fmla="*/ 115 h 150"/>
                  <a:gd name="T20" fmla="*/ 74 w 108"/>
                  <a:gd name="T21" fmla="*/ 92 h 150"/>
                  <a:gd name="T22" fmla="*/ 57 w 108"/>
                  <a:gd name="T23" fmla="*/ 105 h 150"/>
                  <a:gd name="T24" fmla="*/ 37 w 108"/>
                  <a:gd name="T25" fmla="*/ 109 h 150"/>
                  <a:gd name="T26" fmla="*/ 12 w 108"/>
                  <a:gd name="T27" fmla="*/ 99 h 150"/>
                  <a:gd name="T28" fmla="*/ 2 w 108"/>
                  <a:gd name="T29" fmla="*/ 69 h 150"/>
                  <a:gd name="T30" fmla="*/ 8 w 108"/>
                  <a:gd name="T31" fmla="*/ 40 h 150"/>
                  <a:gd name="T32" fmla="*/ 24 w 108"/>
                  <a:gd name="T33" fmla="*/ 16 h 150"/>
                  <a:gd name="T34" fmla="*/ 38 w 108"/>
                  <a:gd name="T35" fmla="*/ 4 h 150"/>
                  <a:gd name="T36" fmla="*/ 57 w 108"/>
                  <a:gd name="T37" fmla="*/ 0 h 150"/>
                  <a:gd name="T38" fmla="*/ 76 w 108"/>
                  <a:gd name="T39" fmla="*/ 6 h 150"/>
                  <a:gd name="T40" fmla="*/ 87 w 108"/>
                  <a:gd name="T41" fmla="*/ 20 h 150"/>
                  <a:gd name="T42" fmla="*/ 108 w 108"/>
                  <a:gd name="T43" fmla="*/ 3 h 150"/>
                  <a:gd name="T44" fmla="*/ 80 w 108"/>
                  <a:gd name="T45" fmla="*/ 30 h 150"/>
                  <a:gd name="T46" fmla="*/ 69 w 108"/>
                  <a:gd name="T47" fmla="*/ 16 h 150"/>
                  <a:gd name="T48" fmla="*/ 53 w 108"/>
                  <a:gd name="T49" fmla="*/ 16 h 150"/>
                  <a:gd name="T50" fmla="*/ 40 w 108"/>
                  <a:gd name="T51" fmla="*/ 21 h 150"/>
                  <a:gd name="T52" fmla="*/ 28 w 108"/>
                  <a:gd name="T53" fmla="*/ 34 h 150"/>
                  <a:gd name="T54" fmla="*/ 21 w 108"/>
                  <a:gd name="T55" fmla="*/ 56 h 150"/>
                  <a:gd name="T56" fmla="*/ 21 w 108"/>
                  <a:gd name="T57" fmla="*/ 79 h 150"/>
                  <a:gd name="T58" fmla="*/ 34 w 108"/>
                  <a:gd name="T59" fmla="*/ 93 h 150"/>
                  <a:gd name="T60" fmla="*/ 51 w 108"/>
                  <a:gd name="T61" fmla="*/ 93 h 150"/>
                  <a:gd name="T62" fmla="*/ 72 w 108"/>
                  <a:gd name="T63" fmla="*/ 79 h 150"/>
                  <a:gd name="T64" fmla="*/ 82 w 108"/>
                  <a:gd name="T65" fmla="*/ 42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8" h="150">
                    <a:moveTo>
                      <a:pt x="108" y="3"/>
                    </a:moveTo>
                    <a:lnTo>
                      <a:pt x="90" y="96"/>
                    </a:lnTo>
                    <a:lnTo>
                      <a:pt x="87" y="109"/>
                    </a:lnTo>
                    <a:lnTo>
                      <a:pt x="77" y="129"/>
                    </a:lnTo>
                    <a:lnTo>
                      <a:pt x="70" y="137"/>
                    </a:lnTo>
                    <a:lnTo>
                      <a:pt x="63" y="142"/>
                    </a:lnTo>
                    <a:lnTo>
                      <a:pt x="43" y="148"/>
                    </a:lnTo>
                    <a:lnTo>
                      <a:pt x="31" y="150"/>
                    </a:lnTo>
                    <a:lnTo>
                      <a:pt x="23" y="150"/>
                    </a:lnTo>
                    <a:lnTo>
                      <a:pt x="14" y="148"/>
                    </a:lnTo>
                    <a:lnTo>
                      <a:pt x="7" y="147"/>
                    </a:lnTo>
                    <a:lnTo>
                      <a:pt x="0" y="144"/>
                    </a:lnTo>
                    <a:lnTo>
                      <a:pt x="4" y="127"/>
                    </a:lnTo>
                    <a:lnTo>
                      <a:pt x="10" y="131"/>
                    </a:lnTo>
                    <a:lnTo>
                      <a:pt x="17" y="132"/>
                    </a:lnTo>
                    <a:lnTo>
                      <a:pt x="24" y="135"/>
                    </a:lnTo>
                    <a:lnTo>
                      <a:pt x="31" y="135"/>
                    </a:lnTo>
                    <a:lnTo>
                      <a:pt x="47" y="134"/>
                    </a:lnTo>
                    <a:lnTo>
                      <a:pt x="59" y="127"/>
                    </a:lnTo>
                    <a:lnTo>
                      <a:pt x="67" y="115"/>
                    </a:lnTo>
                    <a:lnTo>
                      <a:pt x="73" y="101"/>
                    </a:lnTo>
                    <a:lnTo>
                      <a:pt x="74" y="92"/>
                    </a:lnTo>
                    <a:lnTo>
                      <a:pt x="66" y="99"/>
                    </a:lnTo>
                    <a:lnTo>
                      <a:pt x="57" y="105"/>
                    </a:lnTo>
                    <a:lnTo>
                      <a:pt x="47" y="108"/>
                    </a:lnTo>
                    <a:lnTo>
                      <a:pt x="37" y="109"/>
                    </a:lnTo>
                    <a:lnTo>
                      <a:pt x="23" y="108"/>
                    </a:lnTo>
                    <a:lnTo>
                      <a:pt x="12" y="99"/>
                    </a:lnTo>
                    <a:lnTo>
                      <a:pt x="4" y="86"/>
                    </a:lnTo>
                    <a:lnTo>
                      <a:pt x="2" y="69"/>
                    </a:lnTo>
                    <a:lnTo>
                      <a:pt x="4" y="55"/>
                    </a:lnTo>
                    <a:lnTo>
                      <a:pt x="8" y="40"/>
                    </a:lnTo>
                    <a:lnTo>
                      <a:pt x="14" y="27"/>
                    </a:lnTo>
                    <a:lnTo>
                      <a:pt x="24" y="16"/>
                    </a:lnTo>
                    <a:lnTo>
                      <a:pt x="31" y="8"/>
                    </a:lnTo>
                    <a:lnTo>
                      <a:pt x="38" y="4"/>
                    </a:lnTo>
                    <a:lnTo>
                      <a:pt x="49" y="1"/>
                    </a:lnTo>
                    <a:lnTo>
                      <a:pt x="57" y="0"/>
                    </a:lnTo>
                    <a:lnTo>
                      <a:pt x="67" y="1"/>
                    </a:lnTo>
                    <a:lnTo>
                      <a:pt x="76" y="6"/>
                    </a:lnTo>
                    <a:lnTo>
                      <a:pt x="83" y="11"/>
                    </a:lnTo>
                    <a:lnTo>
                      <a:pt x="87" y="20"/>
                    </a:lnTo>
                    <a:lnTo>
                      <a:pt x="90" y="3"/>
                    </a:lnTo>
                    <a:lnTo>
                      <a:pt x="108" y="3"/>
                    </a:lnTo>
                    <a:close/>
                    <a:moveTo>
                      <a:pt x="82" y="42"/>
                    </a:moveTo>
                    <a:lnTo>
                      <a:pt x="80" y="30"/>
                    </a:lnTo>
                    <a:lnTo>
                      <a:pt x="76" y="21"/>
                    </a:lnTo>
                    <a:lnTo>
                      <a:pt x="69" y="16"/>
                    </a:lnTo>
                    <a:lnTo>
                      <a:pt x="59" y="16"/>
                    </a:lnTo>
                    <a:lnTo>
                      <a:pt x="53" y="16"/>
                    </a:lnTo>
                    <a:lnTo>
                      <a:pt x="46" y="19"/>
                    </a:lnTo>
                    <a:lnTo>
                      <a:pt x="40" y="21"/>
                    </a:lnTo>
                    <a:lnTo>
                      <a:pt x="36" y="26"/>
                    </a:lnTo>
                    <a:lnTo>
                      <a:pt x="28" y="34"/>
                    </a:lnTo>
                    <a:lnTo>
                      <a:pt x="24" y="44"/>
                    </a:lnTo>
                    <a:lnTo>
                      <a:pt x="21" y="56"/>
                    </a:lnTo>
                    <a:lnTo>
                      <a:pt x="21" y="68"/>
                    </a:lnTo>
                    <a:lnTo>
                      <a:pt x="21" y="79"/>
                    </a:lnTo>
                    <a:lnTo>
                      <a:pt x="27" y="88"/>
                    </a:lnTo>
                    <a:lnTo>
                      <a:pt x="34" y="93"/>
                    </a:lnTo>
                    <a:lnTo>
                      <a:pt x="44" y="95"/>
                    </a:lnTo>
                    <a:lnTo>
                      <a:pt x="51" y="93"/>
                    </a:lnTo>
                    <a:lnTo>
                      <a:pt x="66" y="86"/>
                    </a:lnTo>
                    <a:lnTo>
                      <a:pt x="72" y="79"/>
                    </a:lnTo>
                    <a:lnTo>
                      <a:pt x="80" y="63"/>
                    </a:lnTo>
                    <a:lnTo>
                      <a:pt x="82" y="4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7" name="Freeform 116"/>
              <p:cNvSpPr>
                <a:spLocks noEditPoints="1"/>
              </p:cNvSpPr>
              <p:nvPr/>
            </p:nvSpPr>
            <p:spPr bwMode="auto">
              <a:xfrm>
                <a:off x="1925" y="1559"/>
                <a:ext cx="38" cy="49"/>
              </a:xfrm>
              <a:custGeom>
                <a:avLst/>
                <a:gdLst>
                  <a:gd name="T0" fmla="*/ 94 w 113"/>
                  <a:gd name="T1" fmla="*/ 43 h 149"/>
                  <a:gd name="T2" fmla="*/ 94 w 113"/>
                  <a:gd name="T3" fmla="*/ 30 h 149"/>
                  <a:gd name="T4" fmla="*/ 88 w 113"/>
                  <a:gd name="T5" fmla="*/ 22 h 149"/>
                  <a:gd name="T6" fmla="*/ 83 w 113"/>
                  <a:gd name="T7" fmla="*/ 16 h 149"/>
                  <a:gd name="T8" fmla="*/ 72 w 113"/>
                  <a:gd name="T9" fmla="*/ 15 h 149"/>
                  <a:gd name="T10" fmla="*/ 64 w 113"/>
                  <a:gd name="T11" fmla="*/ 15 h 149"/>
                  <a:gd name="T12" fmla="*/ 57 w 113"/>
                  <a:gd name="T13" fmla="*/ 19 h 149"/>
                  <a:gd name="T14" fmla="*/ 51 w 113"/>
                  <a:gd name="T15" fmla="*/ 23 h 149"/>
                  <a:gd name="T16" fmla="*/ 45 w 113"/>
                  <a:gd name="T17" fmla="*/ 30 h 149"/>
                  <a:gd name="T18" fmla="*/ 39 w 113"/>
                  <a:gd name="T19" fmla="*/ 38 h 149"/>
                  <a:gd name="T20" fmla="*/ 36 w 113"/>
                  <a:gd name="T21" fmla="*/ 48 h 149"/>
                  <a:gd name="T22" fmla="*/ 34 w 113"/>
                  <a:gd name="T23" fmla="*/ 59 h 149"/>
                  <a:gd name="T24" fmla="*/ 34 w 113"/>
                  <a:gd name="T25" fmla="*/ 69 h 149"/>
                  <a:gd name="T26" fmla="*/ 34 w 113"/>
                  <a:gd name="T27" fmla="*/ 81 h 149"/>
                  <a:gd name="T28" fmla="*/ 39 w 113"/>
                  <a:gd name="T29" fmla="*/ 90 h 149"/>
                  <a:gd name="T30" fmla="*/ 46 w 113"/>
                  <a:gd name="T31" fmla="*/ 95 h 149"/>
                  <a:gd name="T32" fmla="*/ 57 w 113"/>
                  <a:gd name="T33" fmla="*/ 97 h 149"/>
                  <a:gd name="T34" fmla="*/ 64 w 113"/>
                  <a:gd name="T35" fmla="*/ 95 h 149"/>
                  <a:gd name="T36" fmla="*/ 71 w 113"/>
                  <a:gd name="T37" fmla="*/ 92 h 149"/>
                  <a:gd name="T38" fmla="*/ 78 w 113"/>
                  <a:gd name="T39" fmla="*/ 88 h 149"/>
                  <a:gd name="T40" fmla="*/ 83 w 113"/>
                  <a:gd name="T41" fmla="*/ 81 h 149"/>
                  <a:gd name="T42" fmla="*/ 88 w 113"/>
                  <a:gd name="T43" fmla="*/ 74 h 149"/>
                  <a:gd name="T44" fmla="*/ 91 w 113"/>
                  <a:gd name="T45" fmla="*/ 64 h 149"/>
                  <a:gd name="T46" fmla="*/ 94 w 113"/>
                  <a:gd name="T47" fmla="*/ 54 h 149"/>
                  <a:gd name="T48" fmla="*/ 94 w 113"/>
                  <a:gd name="T49" fmla="*/ 43 h 149"/>
                  <a:gd name="T50" fmla="*/ 42 w 113"/>
                  <a:gd name="T51" fmla="*/ 19 h 149"/>
                  <a:gd name="T52" fmla="*/ 49 w 113"/>
                  <a:gd name="T53" fmla="*/ 10 h 149"/>
                  <a:gd name="T54" fmla="*/ 58 w 113"/>
                  <a:gd name="T55" fmla="*/ 5 h 149"/>
                  <a:gd name="T56" fmla="*/ 68 w 113"/>
                  <a:gd name="T57" fmla="*/ 0 h 149"/>
                  <a:gd name="T58" fmla="*/ 78 w 113"/>
                  <a:gd name="T59" fmla="*/ 0 h 149"/>
                  <a:gd name="T60" fmla="*/ 94 w 113"/>
                  <a:gd name="T61" fmla="*/ 2 h 149"/>
                  <a:gd name="T62" fmla="*/ 104 w 113"/>
                  <a:gd name="T63" fmla="*/ 10 h 149"/>
                  <a:gd name="T64" fmla="*/ 111 w 113"/>
                  <a:gd name="T65" fmla="*/ 23 h 149"/>
                  <a:gd name="T66" fmla="*/ 113 w 113"/>
                  <a:gd name="T67" fmla="*/ 41 h 149"/>
                  <a:gd name="T68" fmla="*/ 111 w 113"/>
                  <a:gd name="T69" fmla="*/ 56 h 149"/>
                  <a:gd name="T70" fmla="*/ 107 w 113"/>
                  <a:gd name="T71" fmla="*/ 71 h 149"/>
                  <a:gd name="T72" fmla="*/ 101 w 113"/>
                  <a:gd name="T73" fmla="*/ 84 h 149"/>
                  <a:gd name="T74" fmla="*/ 91 w 113"/>
                  <a:gd name="T75" fmla="*/ 95 h 149"/>
                  <a:gd name="T76" fmla="*/ 84 w 113"/>
                  <a:gd name="T77" fmla="*/ 102 h 149"/>
                  <a:gd name="T78" fmla="*/ 75 w 113"/>
                  <a:gd name="T79" fmla="*/ 107 h 149"/>
                  <a:gd name="T80" fmla="*/ 67 w 113"/>
                  <a:gd name="T81" fmla="*/ 111 h 149"/>
                  <a:gd name="T82" fmla="*/ 58 w 113"/>
                  <a:gd name="T83" fmla="*/ 111 h 149"/>
                  <a:gd name="T84" fmla="*/ 46 w 113"/>
                  <a:gd name="T85" fmla="*/ 111 h 149"/>
                  <a:gd name="T86" fmla="*/ 39 w 113"/>
                  <a:gd name="T87" fmla="*/ 107 h 149"/>
                  <a:gd name="T88" fmla="*/ 32 w 113"/>
                  <a:gd name="T89" fmla="*/ 101 h 149"/>
                  <a:gd name="T90" fmla="*/ 28 w 113"/>
                  <a:gd name="T91" fmla="*/ 92 h 149"/>
                  <a:gd name="T92" fmla="*/ 16 w 113"/>
                  <a:gd name="T93" fmla="*/ 149 h 149"/>
                  <a:gd name="T94" fmla="*/ 0 w 113"/>
                  <a:gd name="T95" fmla="*/ 149 h 149"/>
                  <a:gd name="T96" fmla="*/ 28 w 113"/>
                  <a:gd name="T97" fmla="*/ 3 h 149"/>
                  <a:gd name="T98" fmla="*/ 45 w 113"/>
                  <a:gd name="T99" fmla="*/ 3 h 149"/>
                  <a:gd name="T100" fmla="*/ 42 w 113"/>
                  <a:gd name="T101" fmla="*/ 19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3" h="149">
                    <a:moveTo>
                      <a:pt x="94" y="43"/>
                    </a:moveTo>
                    <a:lnTo>
                      <a:pt x="94" y="30"/>
                    </a:lnTo>
                    <a:lnTo>
                      <a:pt x="88" y="22"/>
                    </a:lnTo>
                    <a:lnTo>
                      <a:pt x="83" y="16"/>
                    </a:lnTo>
                    <a:lnTo>
                      <a:pt x="72" y="15"/>
                    </a:lnTo>
                    <a:lnTo>
                      <a:pt x="64" y="15"/>
                    </a:lnTo>
                    <a:lnTo>
                      <a:pt x="57" y="19"/>
                    </a:lnTo>
                    <a:lnTo>
                      <a:pt x="51" y="23"/>
                    </a:lnTo>
                    <a:lnTo>
                      <a:pt x="45" y="30"/>
                    </a:lnTo>
                    <a:lnTo>
                      <a:pt x="39" y="38"/>
                    </a:lnTo>
                    <a:lnTo>
                      <a:pt x="36" y="48"/>
                    </a:lnTo>
                    <a:lnTo>
                      <a:pt x="34" y="59"/>
                    </a:lnTo>
                    <a:lnTo>
                      <a:pt x="34" y="69"/>
                    </a:lnTo>
                    <a:lnTo>
                      <a:pt x="34" y="81"/>
                    </a:lnTo>
                    <a:lnTo>
                      <a:pt x="39" y="90"/>
                    </a:lnTo>
                    <a:lnTo>
                      <a:pt x="46" y="95"/>
                    </a:lnTo>
                    <a:lnTo>
                      <a:pt x="57" y="97"/>
                    </a:lnTo>
                    <a:lnTo>
                      <a:pt x="64" y="95"/>
                    </a:lnTo>
                    <a:lnTo>
                      <a:pt x="71" y="92"/>
                    </a:lnTo>
                    <a:lnTo>
                      <a:pt x="78" y="88"/>
                    </a:lnTo>
                    <a:lnTo>
                      <a:pt x="83" y="81"/>
                    </a:lnTo>
                    <a:lnTo>
                      <a:pt x="88" y="74"/>
                    </a:lnTo>
                    <a:lnTo>
                      <a:pt x="91" y="64"/>
                    </a:lnTo>
                    <a:lnTo>
                      <a:pt x="94" y="54"/>
                    </a:lnTo>
                    <a:lnTo>
                      <a:pt x="94" y="43"/>
                    </a:lnTo>
                    <a:close/>
                    <a:moveTo>
                      <a:pt x="42" y="19"/>
                    </a:moveTo>
                    <a:lnTo>
                      <a:pt x="49" y="10"/>
                    </a:lnTo>
                    <a:lnTo>
                      <a:pt x="58" y="5"/>
                    </a:lnTo>
                    <a:lnTo>
                      <a:pt x="68" y="0"/>
                    </a:lnTo>
                    <a:lnTo>
                      <a:pt x="78" y="0"/>
                    </a:lnTo>
                    <a:lnTo>
                      <a:pt x="94" y="2"/>
                    </a:lnTo>
                    <a:lnTo>
                      <a:pt x="104" y="10"/>
                    </a:lnTo>
                    <a:lnTo>
                      <a:pt x="111" y="23"/>
                    </a:lnTo>
                    <a:lnTo>
                      <a:pt x="113" y="41"/>
                    </a:lnTo>
                    <a:lnTo>
                      <a:pt x="111" y="56"/>
                    </a:lnTo>
                    <a:lnTo>
                      <a:pt x="107" y="71"/>
                    </a:lnTo>
                    <a:lnTo>
                      <a:pt x="101" y="84"/>
                    </a:lnTo>
                    <a:lnTo>
                      <a:pt x="91" y="95"/>
                    </a:lnTo>
                    <a:lnTo>
                      <a:pt x="84" y="102"/>
                    </a:lnTo>
                    <a:lnTo>
                      <a:pt x="75" y="107"/>
                    </a:lnTo>
                    <a:lnTo>
                      <a:pt x="67" y="111"/>
                    </a:lnTo>
                    <a:lnTo>
                      <a:pt x="58" y="111"/>
                    </a:lnTo>
                    <a:lnTo>
                      <a:pt x="46" y="111"/>
                    </a:lnTo>
                    <a:lnTo>
                      <a:pt x="39" y="107"/>
                    </a:lnTo>
                    <a:lnTo>
                      <a:pt x="32" y="101"/>
                    </a:lnTo>
                    <a:lnTo>
                      <a:pt x="28" y="92"/>
                    </a:lnTo>
                    <a:lnTo>
                      <a:pt x="16" y="149"/>
                    </a:lnTo>
                    <a:lnTo>
                      <a:pt x="0" y="149"/>
                    </a:lnTo>
                    <a:lnTo>
                      <a:pt x="28" y="3"/>
                    </a:lnTo>
                    <a:lnTo>
                      <a:pt x="45" y="3"/>
                    </a:lnTo>
                    <a:lnTo>
                      <a:pt x="42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8" name="Freeform 117"/>
              <p:cNvSpPr>
                <a:spLocks/>
              </p:cNvSpPr>
              <p:nvPr/>
            </p:nvSpPr>
            <p:spPr bwMode="auto">
              <a:xfrm>
                <a:off x="1967" y="1559"/>
                <a:ext cx="28" cy="36"/>
              </a:xfrm>
              <a:custGeom>
                <a:avLst/>
                <a:gdLst>
                  <a:gd name="T0" fmla="*/ 79 w 82"/>
                  <a:gd name="T1" fmla="*/ 19 h 108"/>
                  <a:gd name="T2" fmla="*/ 77 w 82"/>
                  <a:gd name="T3" fmla="*/ 18 h 108"/>
                  <a:gd name="T4" fmla="*/ 74 w 82"/>
                  <a:gd name="T5" fmla="*/ 16 h 108"/>
                  <a:gd name="T6" fmla="*/ 69 w 82"/>
                  <a:gd name="T7" fmla="*/ 16 h 108"/>
                  <a:gd name="T8" fmla="*/ 66 w 82"/>
                  <a:gd name="T9" fmla="*/ 16 h 108"/>
                  <a:gd name="T10" fmla="*/ 54 w 82"/>
                  <a:gd name="T11" fmla="*/ 18 h 108"/>
                  <a:gd name="T12" fmla="*/ 42 w 82"/>
                  <a:gd name="T13" fmla="*/ 26 h 108"/>
                  <a:gd name="T14" fmla="*/ 33 w 82"/>
                  <a:gd name="T15" fmla="*/ 38 h 108"/>
                  <a:gd name="T16" fmla="*/ 29 w 82"/>
                  <a:gd name="T17" fmla="*/ 55 h 108"/>
                  <a:gd name="T18" fmla="*/ 17 w 82"/>
                  <a:gd name="T19" fmla="*/ 108 h 108"/>
                  <a:gd name="T20" fmla="*/ 0 w 82"/>
                  <a:gd name="T21" fmla="*/ 108 h 108"/>
                  <a:gd name="T22" fmla="*/ 22 w 82"/>
                  <a:gd name="T23" fmla="*/ 3 h 108"/>
                  <a:gd name="T24" fmla="*/ 38 w 82"/>
                  <a:gd name="T25" fmla="*/ 3 h 108"/>
                  <a:gd name="T26" fmla="*/ 35 w 82"/>
                  <a:gd name="T27" fmla="*/ 19 h 108"/>
                  <a:gd name="T28" fmla="*/ 42 w 82"/>
                  <a:gd name="T29" fmla="*/ 10 h 108"/>
                  <a:gd name="T30" fmla="*/ 51 w 82"/>
                  <a:gd name="T31" fmla="*/ 5 h 108"/>
                  <a:gd name="T32" fmla="*/ 61 w 82"/>
                  <a:gd name="T33" fmla="*/ 0 h 108"/>
                  <a:gd name="T34" fmla="*/ 71 w 82"/>
                  <a:gd name="T35" fmla="*/ 0 h 108"/>
                  <a:gd name="T36" fmla="*/ 74 w 82"/>
                  <a:gd name="T37" fmla="*/ 0 h 108"/>
                  <a:gd name="T38" fmla="*/ 77 w 82"/>
                  <a:gd name="T39" fmla="*/ 0 h 108"/>
                  <a:gd name="T40" fmla="*/ 79 w 82"/>
                  <a:gd name="T41" fmla="*/ 0 h 108"/>
                  <a:gd name="T42" fmla="*/ 82 w 82"/>
                  <a:gd name="T43" fmla="*/ 2 h 108"/>
                  <a:gd name="T44" fmla="*/ 79 w 82"/>
                  <a:gd name="T45" fmla="*/ 1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108">
                    <a:moveTo>
                      <a:pt x="79" y="19"/>
                    </a:moveTo>
                    <a:lnTo>
                      <a:pt x="77" y="18"/>
                    </a:lnTo>
                    <a:lnTo>
                      <a:pt x="74" y="16"/>
                    </a:lnTo>
                    <a:lnTo>
                      <a:pt x="69" y="16"/>
                    </a:lnTo>
                    <a:lnTo>
                      <a:pt x="66" y="16"/>
                    </a:lnTo>
                    <a:lnTo>
                      <a:pt x="54" y="18"/>
                    </a:lnTo>
                    <a:lnTo>
                      <a:pt x="42" y="26"/>
                    </a:lnTo>
                    <a:lnTo>
                      <a:pt x="33" y="38"/>
                    </a:lnTo>
                    <a:lnTo>
                      <a:pt x="29" y="55"/>
                    </a:lnTo>
                    <a:lnTo>
                      <a:pt x="17" y="108"/>
                    </a:lnTo>
                    <a:lnTo>
                      <a:pt x="0" y="108"/>
                    </a:lnTo>
                    <a:lnTo>
                      <a:pt x="22" y="3"/>
                    </a:lnTo>
                    <a:lnTo>
                      <a:pt x="38" y="3"/>
                    </a:lnTo>
                    <a:lnTo>
                      <a:pt x="35" y="19"/>
                    </a:lnTo>
                    <a:lnTo>
                      <a:pt x="42" y="10"/>
                    </a:lnTo>
                    <a:lnTo>
                      <a:pt x="51" y="5"/>
                    </a:lnTo>
                    <a:lnTo>
                      <a:pt x="61" y="0"/>
                    </a:lnTo>
                    <a:lnTo>
                      <a:pt x="71" y="0"/>
                    </a:lnTo>
                    <a:lnTo>
                      <a:pt x="74" y="0"/>
                    </a:lnTo>
                    <a:lnTo>
                      <a:pt x="77" y="0"/>
                    </a:lnTo>
                    <a:lnTo>
                      <a:pt x="79" y="0"/>
                    </a:lnTo>
                    <a:lnTo>
                      <a:pt x="82" y="2"/>
                    </a:lnTo>
                    <a:lnTo>
                      <a:pt x="79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9" name="Freeform 118"/>
              <p:cNvSpPr>
                <a:spLocks noEditPoints="1"/>
              </p:cNvSpPr>
              <p:nvPr/>
            </p:nvSpPr>
            <p:spPr bwMode="auto">
              <a:xfrm>
                <a:off x="1994" y="1559"/>
                <a:ext cx="33" cy="37"/>
              </a:xfrm>
              <a:custGeom>
                <a:avLst/>
                <a:gdLst>
                  <a:gd name="T0" fmla="*/ 40 w 99"/>
                  <a:gd name="T1" fmla="*/ 111 h 111"/>
                  <a:gd name="T2" fmla="*/ 23 w 99"/>
                  <a:gd name="T3" fmla="*/ 110 h 111"/>
                  <a:gd name="T4" fmla="*/ 11 w 99"/>
                  <a:gd name="T5" fmla="*/ 100 h 111"/>
                  <a:gd name="T6" fmla="*/ 3 w 99"/>
                  <a:gd name="T7" fmla="*/ 87 h 111"/>
                  <a:gd name="T8" fmla="*/ 0 w 99"/>
                  <a:gd name="T9" fmla="*/ 68 h 111"/>
                  <a:gd name="T10" fmla="*/ 1 w 99"/>
                  <a:gd name="T11" fmla="*/ 56 h 111"/>
                  <a:gd name="T12" fmla="*/ 4 w 99"/>
                  <a:gd name="T13" fmla="*/ 45 h 111"/>
                  <a:gd name="T14" fmla="*/ 9 w 99"/>
                  <a:gd name="T15" fmla="*/ 33 h 111"/>
                  <a:gd name="T16" fmla="*/ 13 w 99"/>
                  <a:gd name="T17" fmla="*/ 25 h 111"/>
                  <a:gd name="T18" fmla="*/ 23 w 99"/>
                  <a:gd name="T19" fmla="*/ 13 h 111"/>
                  <a:gd name="T20" fmla="*/ 34 w 99"/>
                  <a:gd name="T21" fmla="*/ 6 h 111"/>
                  <a:gd name="T22" fmla="*/ 46 w 99"/>
                  <a:gd name="T23" fmla="*/ 0 h 111"/>
                  <a:gd name="T24" fmla="*/ 59 w 99"/>
                  <a:gd name="T25" fmla="*/ 0 h 111"/>
                  <a:gd name="T26" fmla="*/ 76 w 99"/>
                  <a:gd name="T27" fmla="*/ 2 h 111"/>
                  <a:gd name="T28" fmla="*/ 88 w 99"/>
                  <a:gd name="T29" fmla="*/ 12 h 111"/>
                  <a:gd name="T30" fmla="*/ 98 w 99"/>
                  <a:gd name="T31" fmla="*/ 23 h 111"/>
                  <a:gd name="T32" fmla="*/ 99 w 99"/>
                  <a:gd name="T33" fmla="*/ 41 h 111"/>
                  <a:gd name="T34" fmla="*/ 99 w 99"/>
                  <a:gd name="T35" fmla="*/ 54 h 111"/>
                  <a:gd name="T36" fmla="*/ 95 w 99"/>
                  <a:gd name="T37" fmla="*/ 65 h 111"/>
                  <a:gd name="T38" fmla="*/ 92 w 99"/>
                  <a:gd name="T39" fmla="*/ 78 h 111"/>
                  <a:gd name="T40" fmla="*/ 86 w 99"/>
                  <a:gd name="T41" fmla="*/ 87 h 111"/>
                  <a:gd name="T42" fmla="*/ 76 w 99"/>
                  <a:gd name="T43" fmla="*/ 98 h 111"/>
                  <a:gd name="T44" fmla="*/ 66 w 99"/>
                  <a:gd name="T45" fmla="*/ 105 h 111"/>
                  <a:gd name="T46" fmla="*/ 53 w 99"/>
                  <a:gd name="T47" fmla="*/ 110 h 111"/>
                  <a:gd name="T48" fmla="*/ 40 w 99"/>
                  <a:gd name="T49" fmla="*/ 111 h 111"/>
                  <a:gd name="T50" fmla="*/ 19 w 99"/>
                  <a:gd name="T51" fmla="*/ 68 h 111"/>
                  <a:gd name="T52" fmla="*/ 19 w 99"/>
                  <a:gd name="T53" fmla="*/ 81 h 111"/>
                  <a:gd name="T54" fmla="*/ 24 w 99"/>
                  <a:gd name="T55" fmla="*/ 90 h 111"/>
                  <a:gd name="T56" fmla="*/ 30 w 99"/>
                  <a:gd name="T57" fmla="*/ 95 h 111"/>
                  <a:gd name="T58" fmla="*/ 42 w 99"/>
                  <a:gd name="T59" fmla="*/ 97 h 111"/>
                  <a:gd name="T60" fmla="*/ 50 w 99"/>
                  <a:gd name="T61" fmla="*/ 95 h 111"/>
                  <a:gd name="T62" fmla="*/ 65 w 99"/>
                  <a:gd name="T63" fmla="*/ 88 h 111"/>
                  <a:gd name="T64" fmla="*/ 71 w 99"/>
                  <a:gd name="T65" fmla="*/ 81 h 111"/>
                  <a:gd name="T66" fmla="*/ 79 w 99"/>
                  <a:gd name="T67" fmla="*/ 65 h 111"/>
                  <a:gd name="T68" fmla="*/ 82 w 99"/>
                  <a:gd name="T69" fmla="*/ 42 h 111"/>
                  <a:gd name="T70" fmla="*/ 81 w 99"/>
                  <a:gd name="T71" fmla="*/ 30 h 111"/>
                  <a:gd name="T72" fmla="*/ 76 w 99"/>
                  <a:gd name="T73" fmla="*/ 22 h 111"/>
                  <a:gd name="T74" fmla="*/ 69 w 99"/>
                  <a:gd name="T75" fmla="*/ 16 h 111"/>
                  <a:gd name="T76" fmla="*/ 58 w 99"/>
                  <a:gd name="T77" fmla="*/ 15 h 111"/>
                  <a:gd name="T78" fmla="*/ 49 w 99"/>
                  <a:gd name="T79" fmla="*/ 16 h 111"/>
                  <a:gd name="T80" fmla="*/ 40 w 99"/>
                  <a:gd name="T81" fmla="*/ 19 h 111"/>
                  <a:gd name="T82" fmla="*/ 33 w 99"/>
                  <a:gd name="T83" fmla="*/ 25 h 111"/>
                  <a:gd name="T84" fmla="*/ 27 w 99"/>
                  <a:gd name="T85" fmla="*/ 33 h 111"/>
                  <a:gd name="T86" fmla="*/ 23 w 99"/>
                  <a:gd name="T87" fmla="*/ 41 h 111"/>
                  <a:gd name="T88" fmla="*/ 20 w 99"/>
                  <a:gd name="T89" fmla="*/ 49 h 111"/>
                  <a:gd name="T90" fmla="*/ 19 w 99"/>
                  <a:gd name="T91" fmla="*/ 58 h 111"/>
                  <a:gd name="T92" fmla="*/ 19 w 99"/>
                  <a:gd name="T93" fmla="*/ 6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9" h="111">
                    <a:moveTo>
                      <a:pt x="40" y="111"/>
                    </a:moveTo>
                    <a:lnTo>
                      <a:pt x="23" y="110"/>
                    </a:lnTo>
                    <a:lnTo>
                      <a:pt x="11" y="100"/>
                    </a:lnTo>
                    <a:lnTo>
                      <a:pt x="3" y="87"/>
                    </a:lnTo>
                    <a:lnTo>
                      <a:pt x="0" y="68"/>
                    </a:lnTo>
                    <a:lnTo>
                      <a:pt x="1" y="56"/>
                    </a:lnTo>
                    <a:lnTo>
                      <a:pt x="4" y="45"/>
                    </a:lnTo>
                    <a:lnTo>
                      <a:pt x="9" y="33"/>
                    </a:lnTo>
                    <a:lnTo>
                      <a:pt x="13" y="25"/>
                    </a:lnTo>
                    <a:lnTo>
                      <a:pt x="23" y="13"/>
                    </a:lnTo>
                    <a:lnTo>
                      <a:pt x="34" y="6"/>
                    </a:lnTo>
                    <a:lnTo>
                      <a:pt x="46" y="0"/>
                    </a:lnTo>
                    <a:lnTo>
                      <a:pt x="59" y="0"/>
                    </a:lnTo>
                    <a:lnTo>
                      <a:pt x="76" y="2"/>
                    </a:lnTo>
                    <a:lnTo>
                      <a:pt x="88" y="12"/>
                    </a:lnTo>
                    <a:lnTo>
                      <a:pt x="98" y="23"/>
                    </a:lnTo>
                    <a:lnTo>
                      <a:pt x="99" y="41"/>
                    </a:lnTo>
                    <a:lnTo>
                      <a:pt x="99" y="54"/>
                    </a:lnTo>
                    <a:lnTo>
                      <a:pt x="95" y="65"/>
                    </a:lnTo>
                    <a:lnTo>
                      <a:pt x="92" y="78"/>
                    </a:lnTo>
                    <a:lnTo>
                      <a:pt x="86" y="87"/>
                    </a:lnTo>
                    <a:lnTo>
                      <a:pt x="76" y="98"/>
                    </a:lnTo>
                    <a:lnTo>
                      <a:pt x="66" y="105"/>
                    </a:lnTo>
                    <a:lnTo>
                      <a:pt x="53" y="110"/>
                    </a:lnTo>
                    <a:lnTo>
                      <a:pt x="40" y="111"/>
                    </a:lnTo>
                    <a:close/>
                    <a:moveTo>
                      <a:pt x="19" y="68"/>
                    </a:moveTo>
                    <a:lnTo>
                      <a:pt x="19" y="81"/>
                    </a:lnTo>
                    <a:lnTo>
                      <a:pt x="24" y="90"/>
                    </a:lnTo>
                    <a:lnTo>
                      <a:pt x="30" y="95"/>
                    </a:lnTo>
                    <a:lnTo>
                      <a:pt x="42" y="97"/>
                    </a:lnTo>
                    <a:lnTo>
                      <a:pt x="50" y="95"/>
                    </a:lnTo>
                    <a:lnTo>
                      <a:pt x="65" y="88"/>
                    </a:lnTo>
                    <a:lnTo>
                      <a:pt x="71" y="81"/>
                    </a:lnTo>
                    <a:lnTo>
                      <a:pt x="79" y="65"/>
                    </a:lnTo>
                    <a:lnTo>
                      <a:pt x="82" y="42"/>
                    </a:lnTo>
                    <a:lnTo>
                      <a:pt x="81" y="30"/>
                    </a:lnTo>
                    <a:lnTo>
                      <a:pt x="76" y="22"/>
                    </a:lnTo>
                    <a:lnTo>
                      <a:pt x="69" y="16"/>
                    </a:lnTo>
                    <a:lnTo>
                      <a:pt x="58" y="15"/>
                    </a:lnTo>
                    <a:lnTo>
                      <a:pt x="49" y="16"/>
                    </a:lnTo>
                    <a:lnTo>
                      <a:pt x="40" y="19"/>
                    </a:lnTo>
                    <a:lnTo>
                      <a:pt x="33" y="25"/>
                    </a:lnTo>
                    <a:lnTo>
                      <a:pt x="27" y="33"/>
                    </a:lnTo>
                    <a:lnTo>
                      <a:pt x="23" y="41"/>
                    </a:lnTo>
                    <a:lnTo>
                      <a:pt x="20" y="49"/>
                    </a:lnTo>
                    <a:lnTo>
                      <a:pt x="19" y="58"/>
                    </a:lnTo>
                    <a:lnTo>
                      <a:pt x="19" y="6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0" name="Freeform 119"/>
              <p:cNvSpPr>
                <a:spLocks/>
              </p:cNvSpPr>
              <p:nvPr/>
            </p:nvSpPr>
            <p:spPr bwMode="auto">
              <a:xfrm>
                <a:off x="2033" y="1559"/>
                <a:ext cx="31" cy="37"/>
              </a:xfrm>
              <a:custGeom>
                <a:avLst/>
                <a:gdLst>
                  <a:gd name="T0" fmla="*/ 93 w 93"/>
                  <a:gd name="T1" fmla="*/ 6 h 111"/>
                  <a:gd name="T2" fmla="*/ 89 w 93"/>
                  <a:gd name="T3" fmla="*/ 23 h 111"/>
                  <a:gd name="T4" fmla="*/ 83 w 93"/>
                  <a:gd name="T5" fmla="*/ 19 h 111"/>
                  <a:gd name="T6" fmla="*/ 76 w 93"/>
                  <a:gd name="T7" fmla="*/ 18 h 111"/>
                  <a:gd name="T8" fmla="*/ 69 w 93"/>
                  <a:gd name="T9" fmla="*/ 15 h 111"/>
                  <a:gd name="T10" fmla="*/ 62 w 93"/>
                  <a:gd name="T11" fmla="*/ 15 h 111"/>
                  <a:gd name="T12" fmla="*/ 54 w 93"/>
                  <a:gd name="T13" fmla="*/ 15 h 111"/>
                  <a:gd name="T14" fmla="*/ 47 w 93"/>
                  <a:gd name="T15" fmla="*/ 18 h 111"/>
                  <a:gd name="T16" fmla="*/ 40 w 93"/>
                  <a:gd name="T17" fmla="*/ 20 h 111"/>
                  <a:gd name="T18" fmla="*/ 34 w 93"/>
                  <a:gd name="T19" fmla="*/ 26 h 111"/>
                  <a:gd name="T20" fmla="*/ 27 w 93"/>
                  <a:gd name="T21" fmla="*/ 35 h 111"/>
                  <a:gd name="T22" fmla="*/ 21 w 93"/>
                  <a:gd name="T23" fmla="*/ 45 h 111"/>
                  <a:gd name="T24" fmla="*/ 18 w 93"/>
                  <a:gd name="T25" fmla="*/ 56 h 111"/>
                  <a:gd name="T26" fmla="*/ 17 w 93"/>
                  <a:gd name="T27" fmla="*/ 68 h 111"/>
                  <a:gd name="T28" fmla="*/ 18 w 93"/>
                  <a:gd name="T29" fmla="*/ 81 h 111"/>
                  <a:gd name="T30" fmla="*/ 24 w 93"/>
                  <a:gd name="T31" fmla="*/ 90 h 111"/>
                  <a:gd name="T32" fmla="*/ 33 w 93"/>
                  <a:gd name="T33" fmla="*/ 95 h 111"/>
                  <a:gd name="T34" fmla="*/ 46 w 93"/>
                  <a:gd name="T35" fmla="*/ 97 h 111"/>
                  <a:gd name="T36" fmla="*/ 53 w 93"/>
                  <a:gd name="T37" fmla="*/ 97 h 111"/>
                  <a:gd name="T38" fmla="*/ 60 w 93"/>
                  <a:gd name="T39" fmla="*/ 94 h 111"/>
                  <a:gd name="T40" fmla="*/ 69 w 93"/>
                  <a:gd name="T41" fmla="*/ 92 h 111"/>
                  <a:gd name="T42" fmla="*/ 77 w 93"/>
                  <a:gd name="T43" fmla="*/ 88 h 111"/>
                  <a:gd name="T44" fmla="*/ 75 w 93"/>
                  <a:gd name="T45" fmla="*/ 105 h 111"/>
                  <a:gd name="T46" fmla="*/ 66 w 93"/>
                  <a:gd name="T47" fmla="*/ 108 h 111"/>
                  <a:gd name="T48" fmla="*/ 59 w 93"/>
                  <a:gd name="T49" fmla="*/ 110 h 111"/>
                  <a:gd name="T50" fmla="*/ 52 w 93"/>
                  <a:gd name="T51" fmla="*/ 111 h 111"/>
                  <a:gd name="T52" fmla="*/ 43 w 93"/>
                  <a:gd name="T53" fmla="*/ 111 h 111"/>
                  <a:gd name="T54" fmla="*/ 24 w 93"/>
                  <a:gd name="T55" fmla="*/ 110 h 111"/>
                  <a:gd name="T56" fmla="*/ 11 w 93"/>
                  <a:gd name="T57" fmla="*/ 101 h 111"/>
                  <a:gd name="T58" fmla="*/ 1 w 93"/>
                  <a:gd name="T59" fmla="*/ 88 h 111"/>
                  <a:gd name="T60" fmla="*/ 0 w 93"/>
                  <a:gd name="T61" fmla="*/ 71 h 111"/>
                  <a:gd name="T62" fmla="*/ 1 w 93"/>
                  <a:gd name="T63" fmla="*/ 55 h 111"/>
                  <a:gd name="T64" fmla="*/ 5 w 93"/>
                  <a:gd name="T65" fmla="*/ 41 h 111"/>
                  <a:gd name="T66" fmla="*/ 13 w 93"/>
                  <a:gd name="T67" fmla="*/ 26 h 111"/>
                  <a:gd name="T68" fmla="*/ 23 w 93"/>
                  <a:gd name="T69" fmla="*/ 15 h 111"/>
                  <a:gd name="T70" fmla="*/ 31 w 93"/>
                  <a:gd name="T71" fmla="*/ 9 h 111"/>
                  <a:gd name="T72" fmla="*/ 41 w 93"/>
                  <a:gd name="T73" fmla="*/ 3 h 111"/>
                  <a:gd name="T74" fmla="*/ 52 w 93"/>
                  <a:gd name="T75" fmla="*/ 0 h 111"/>
                  <a:gd name="T76" fmla="*/ 65 w 93"/>
                  <a:gd name="T77" fmla="*/ 0 h 111"/>
                  <a:gd name="T78" fmla="*/ 72 w 93"/>
                  <a:gd name="T79" fmla="*/ 0 h 111"/>
                  <a:gd name="T80" fmla="*/ 79 w 93"/>
                  <a:gd name="T81" fmla="*/ 2 h 111"/>
                  <a:gd name="T82" fmla="*/ 86 w 93"/>
                  <a:gd name="T83" fmla="*/ 3 h 111"/>
                  <a:gd name="T84" fmla="*/ 93 w 93"/>
                  <a:gd name="T85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3" h="111">
                    <a:moveTo>
                      <a:pt x="93" y="6"/>
                    </a:moveTo>
                    <a:lnTo>
                      <a:pt x="89" y="23"/>
                    </a:lnTo>
                    <a:lnTo>
                      <a:pt x="83" y="19"/>
                    </a:lnTo>
                    <a:lnTo>
                      <a:pt x="76" y="18"/>
                    </a:lnTo>
                    <a:lnTo>
                      <a:pt x="69" y="15"/>
                    </a:lnTo>
                    <a:lnTo>
                      <a:pt x="62" y="15"/>
                    </a:lnTo>
                    <a:lnTo>
                      <a:pt x="54" y="15"/>
                    </a:lnTo>
                    <a:lnTo>
                      <a:pt x="47" y="18"/>
                    </a:lnTo>
                    <a:lnTo>
                      <a:pt x="40" y="20"/>
                    </a:lnTo>
                    <a:lnTo>
                      <a:pt x="34" y="26"/>
                    </a:lnTo>
                    <a:lnTo>
                      <a:pt x="27" y="35"/>
                    </a:lnTo>
                    <a:lnTo>
                      <a:pt x="21" y="45"/>
                    </a:lnTo>
                    <a:lnTo>
                      <a:pt x="18" y="56"/>
                    </a:lnTo>
                    <a:lnTo>
                      <a:pt x="17" y="68"/>
                    </a:lnTo>
                    <a:lnTo>
                      <a:pt x="18" y="81"/>
                    </a:lnTo>
                    <a:lnTo>
                      <a:pt x="24" y="90"/>
                    </a:lnTo>
                    <a:lnTo>
                      <a:pt x="33" y="95"/>
                    </a:lnTo>
                    <a:lnTo>
                      <a:pt x="46" y="97"/>
                    </a:lnTo>
                    <a:lnTo>
                      <a:pt x="53" y="97"/>
                    </a:lnTo>
                    <a:lnTo>
                      <a:pt x="60" y="94"/>
                    </a:lnTo>
                    <a:lnTo>
                      <a:pt x="69" y="92"/>
                    </a:lnTo>
                    <a:lnTo>
                      <a:pt x="77" y="88"/>
                    </a:lnTo>
                    <a:lnTo>
                      <a:pt x="75" y="105"/>
                    </a:lnTo>
                    <a:lnTo>
                      <a:pt x="66" y="108"/>
                    </a:lnTo>
                    <a:lnTo>
                      <a:pt x="59" y="110"/>
                    </a:lnTo>
                    <a:lnTo>
                      <a:pt x="52" y="111"/>
                    </a:lnTo>
                    <a:lnTo>
                      <a:pt x="43" y="111"/>
                    </a:lnTo>
                    <a:lnTo>
                      <a:pt x="24" y="110"/>
                    </a:lnTo>
                    <a:lnTo>
                      <a:pt x="11" y="101"/>
                    </a:lnTo>
                    <a:lnTo>
                      <a:pt x="1" y="88"/>
                    </a:lnTo>
                    <a:lnTo>
                      <a:pt x="0" y="71"/>
                    </a:lnTo>
                    <a:lnTo>
                      <a:pt x="1" y="55"/>
                    </a:lnTo>
                    <a:lnTo>
                      <a:pt x="5" y="41"/>
                    </a:lnTo>
                    <a:lnTo>
                      <a:pt x="13" y="26"/>
                    </a:lnTo>
                    <a:lnTo>
                      <a:pt x="23" y="15"/>
                    </a:lnTo>
                    <a:lnTo>
                      <a:pt x="31" y="9"/>
                    </a:lnTo>
                    <a:lnTo>
                      <a:pt x="41" y="3"/>
                    </a:lnTo>
                    <a:lnTo>
                      <a:pt x="52" y="0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79" y="2"/>
                    </a:lnTo>
                    <a:lnTo>
                      <a:pt x="86" y="3"/>
                    </a:lnTo>
                    <a:lnTo>
                      <a:pt x="93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1" name="Freeform 120"/>
              <p:cNvSpPr>
                <a:spLocks noEditPoints="1"/>
              </p:cNvSpPr>
              <p:nvPr/>
            </p:nvSpPr>
            <p:spPr bwMode="auto">
              <a:xfrm>
                <a:off x="2068" y="1559"/>
                <a:ext cx="33" cy="37"/>
              </a:xfrm>
              <a:custGeom>
                <a:avLst/>
                <a:gdLst>
                  <a:gd name="T0" fmla="*/ 82 w 99"/>
                  <a:gd name="T1" fmla="*/ 46 h 111"/>
                  <a:gd name="T2" fmla="*/ 82 w 99"/>
                  <a:gd name="T3" fmla="*/ 45 h 111"/>
                  <a:gd name="T4" fmla="*/ 82 w 99"/>
                  <a:gd name="T5" fmla="*/ 43 h 111"/>
                  <a:gd name="T6" fmla="*/ 83 w 99"/>
                  <a:gd name="T7" fmla="*/ 41 h 111"/>
                  <a:gd name="T8" fmla="*/ 83 w 99"/>
                  <a:gd name="T9" fmla="*/ 39 h 111"/>
                  <a:gd name="T10" fmla="*/ 82 w 99"/>
                  <a:gd name="T11" fmla="*/ 29 h 111"/>
                  <a:gd name="T12" fmla="*/ 76 w 99"/>
                  <a:gd name="T13" fmla="*/ 22 h 111"/>
                  <a:gd name="T14" fmla="*/ 69 w 99"/>
                  <a:gd name="T15" fmla="*/ 16 h 111"/>
                  <a:gd name="T16" fmla="*/ 58 w 99"/>
                  <a:gd name="T17" fmla="*/ 15 h 111"/>
                  <a:gd name="T18" fmla="*/ 46 w 99"/>
                  <a:gd name="T19" fmla="*/ 16 h 111"/>
                  <a:gd name="T20" fmla="*/ 36 w 99"/>
                  <a:gd name="T21" fmla="*/ 23 h 111"/>
                  <a:gd name="T22" fmla="*/ 27 w 99"/>
                  <a:gd name="T23" fmla="*/ 32 h 111"/>
                  <a:gd name="T24" fmla="*/ 21 w 99"/>
                  <a:gd name="T25" fmla="*/ 46 h 111"/>
                  <a:gd name="T26" fmla="*/ 82 w 99"/>
                  <a:gd name="T27" fmla="*/ 46 h 111"/>
                  <a:gd name="T28" fmla="*/ 98 w 99"/>
                  <a:gd name="T29" fmla="*/ 59 h 111"/>
                  <a:gd name="T30" fmla="*/ 17 w 99"/>
                  <a:gd name="T31" fmla="*/ 59 h 111"/>
                  <a:gd name="T32" fmla="*/ 17 w 99"/>
                  <a:gd name="T33" fmla="*/ 64 h 111"/>
                  <a:gd name="T34" fmla="*/ 17 w 99"/>
                  <a:gd name="T35" fmla="*/ 65 h 111"/>
                  <a:gd name="T36" fmla="*/ 17 w 99"/>
                  <a:gd name="T37" fmla="*/ 68 h 111"/>
                  <a:gd name="T38" fmla="*/ 17 w 99"/>
                  <a:gd name="T39" fmla="*/ 69 h 111"/>
                  <a:gd name="T40" fmla="*/ 19 w 99"/>
                  <a:gd name="T41" fmla="*/ 81 h 111"/>
                  <a:gd name="T42" fmla="*/ 24 w 99"/>
                  <a:gd name="T43" fmla="*/ 90 h 111"/>
                  <a:gd name="T44" fmla="*/ 33 w 99"/>
                  <a:gd name="T45" fmla="*/ 95 h 111"/>
                  <a:gd name="T46" fmla="*/ 47 w 99"/>
                  <a:gd name="T47" fmla="*/ 97 h 111"/>
                  <a:gd name="T48" fmla="*/ 58 w 99"/>
                  <a:gd name="T49" fmla="*/ 95 h 111"/>
                  <a:gd name="T50" fmla="*/ 68 w 99"/>
                  <a:gd name="T51" fmla="*/ 94 h 111"/>
                  <a:gd name="T52" fmla="*/ 78 w 99"/>
                  <a:gd name="T53" fmla="*/ 91 h 111"/>
                  <a:gd name="T54" fmla="*/ 86 w 99"/>
                  <a:gd name="T55" fmla="*/ 87 h 111"/>
                  <a:gd name="T56" fmla="*/ 83 w 99"/>
                  <a:gd name="T57" fmla="*/ 104 h 111"/>
                  <a:gd name="T58" fmla="*/ 75 w 99"/>
                  <a:gd name="T59" fmla="*/ 107 h 111"/>
                  <a:gd name="T60" fmla="*/ 65 w 99"/>
                  <a:gd name="T61" fmla="*/ 110 h 111"/>
                  <a:gd name="T62" fmla="*/ 55 w 99"/>
                  <a:gd name="T63" fmla="*/ 111 h 111"/>
                  <a:gd name="T64" fmla="*/ 45 w 99"/>
                  <a:gd name="T65" fmla="*/ 111 h 111"/>
                  <a:gd name="T66" fmla="*/ 24 w 99"/>
                  <a:gd name="T67" fmla="*/ 110 h 111"/>
                  <a:gd name="T68" fmla="*/ 11 w 99"/>
                  <a:gd name="T69" fmla="*/ 101 h 111"/>
                  <a:gd name="T70" fmla="*/ 1 w 99"/>
                  <a:gd name="T71" fmla="*/ 88 h 111"/>
                  <a:gd name="T72" fmla="*/ 0 w 99"/>
                  <a:gd name="T73" fmla="*/ 71 h 111"/>
                  <a:gd name="T74" fmla="*/ 0 w 99"/>
                  <a:gd name="T75" fmla="*/ 55 h 111"/>
                  <a:gd name="T76" fmla="*/ 6 w 99"/>
                  <a:gd name="T77" fmla="*/ 41 h 111"/>
                  <a:gd name="T78" fmla="*/ 11 w 99"/>
                  <a:gd name="T79" fmla="*/ 26 h 111"/>
                  <a:gd name="T80" fmla="*/ 23 w 99"/>
                  <a:gd name="T81" fmla="*/ 15 h 111"/>
                  <a:gd name="T82" fmla="*/ 30 w 99"/>
                  <a:gd name="T83" fmla="*/ 7 h 111"/>
                  <a:gd name="T84" fmla="*/ 40 w 99"/>
                  <a:gd name="T85" fmla="*/ 3 h 111"/>
                  <a:gd name="T86" fmla="*/ 50 w 99"/>
                  <a:gd name="T87" fmla="*/ 0 h 111"/>
                  <a:gd name="T88" fmla="*/ 60 w 99"/>
                  <a:gd name="T89" fmla="*/ 0 h 111"/>
                  <a:gd name="T90" fmla="*/ 78 w 99"/>
                  <a:gd name="T91" fmla="*/ 2 h 111"/>
                  <a:gd name="T92" fmla="*/ 89 w 99"/>
                  <a:gd name="T93" fmla="*/ 10 h 111"/>
                  <a:gd name="T94" fmla="*/ 98 w 99"/>
                  <a:gd name="T95" fmla="*/ 23 h 111"/>
                  <a:gd name="T96" fmla="*/ 99 w 99"/>
                  <a:gd name="T97" fmla="*/ 39 h 111"/>
                  <a:gd name="T98" fmla="*/ 99 w 99"/>
                  <a:gd name="T99" fmla="*/ 43 h 111"/>
                  <a:gd name="T100" fmla="*/ 99 w 99"/>
                  <a:gd name="T101" fmla="*/ 49 h 111"/>
                  <a:gd name="T102" fmla="*/ 98 w 99"/>
                  <a:gd name="T103" fmla="*/ 54 h 111"/>
                  <a:gd name="T104" fmla="*/ 98 w 99"/>
                  <a:gd name="T105" fmla="*/ 59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99" h="111">
                    <a:moveTo>
                      <a:pt x="82" y="46"/>
                    </a:moveTo>
                    <a:lnTo>
                      <a:pt x="82" y="45"/>
                    </a:lnTo>
                    <a:lnTo>
                      <a:pt x="82" y="43"/>
                    </a:lnTo>
                    <a:lnTo>
                      <a:pt x="83" y="41"/>
                    </a:lnTo>
                    <a:lnTo>
                      <a:pt x="83" y="39"/>
                    </a:lnTo>
                    <a:lnTo>
                      <a:pt x="82" y="29"/>
                    </a:lnTo>
                    <a:lnTo>
                      <a:pt x="76" y="22"/>
                    </a:lnTo>
                    <a:lnTo>
                      <a:pt x="69" y="16"/>
                    </a:lnTo>
                    <a:lnTo>
                      <a:pt x="58" y="15"/>
                    </a:lnTo>
                    <a:lnTo>
                      <a:pt x="46" y="16"/>
                    </a:lnTo>
                    <a:lnTo>
                      <a:pt x="36" y="23"/>
                    </a:lnTo>
                    <a:lnTo>
                      <a:pt x="27" y="32"/>
                    </a:lnTo>
                    <a:lnTo>
                      <a:pt x="21" y="46"/>
                    </a:lnTo>
                    <a:lnTo>
                      <a:pt x="82" y="46"/>
                    </a:lnTo>
                    <a:close/>
                    <a:moveTo>
                      <a:pt x="98" y="59"/>
                    </a:moveTo>
                    <a:lnTo>
                      <a:pt x="17" y="59"/>
                    </a:lnTo>
                    <a:lnTo>
                      <a:pt x="17" y="64"/>
                    </a:lnTo>
                    <a:lnTo>
                      <a:pt x="17" y="65"/>
                    </a:lnTo>
                    <a:lnTo>
                      <a:pt x="17" y="68"/>
                    </a:lnTo>
                    <a:lnTo>
                      <a:pt x="17" y="69"/>
                    </a:lnTo>
                    <a:lnTo>
                      <a:pt x="19" y="81"/>
                    </a:lnTo>
                    <a:lnTo>
                      <a:pt x="24" y="90"/>
                    </a:lnTo>
                    <a:lnTo>
                      <a:pt x="33" y="95"/>
                    </a:lnTo>
                    <a:lnTo>
                      <a:pt x="47" y="97"/>
                    </a:lnTo>
                    <a:lnTo>
                      <a:pt x="58" y="95"/>
                    </a:lnTo>
                    <a:lnTo>
                      <a:pt x="68" y="94"/>
                    </a:lnTo>
                    <a:lnTo>
                      <a:pt x="78" y="91"/>
                    </a:lnTo>
                    <a:lnTo>
                      <a:pt x="86" y="87"/>
                    </a:lnTo>
                    <a:lnTo>
                      <a:pt x="83" y="104"/>
                    </a:lnTo>
                    <a:lnTo>
                      <a:pt x="75" y="107"/>
                    </a:lnTo>
                    <a:lnTo>
                      <a:pt x="65" y="110"/>
                    </a:lnTo>
                    <a:lnTo>
                      <a:pt x="55" y="111"/>
                    </a:lnTo>
                    <a:lnTo>
                      <a:pt x="45" y="111"/>
                    </a:lnTo>
                    <a:lnTo>
                      <a:pt x="24" y="110"/>
                    </a:lnTo>
                    <a:lnTo>
                      <a:pt x="11" y="101"/>
                    </a:lnTo>
                    <a:lnTo>
                      <a:pt x="1" y="88"/>
                    </a:lnTo>
                    <a:lnTo>
                      <a:pt x="0" y="71"/>
                    </a:lnTo>
                    <a:lnTo>
                      <a:pt x="0" y="55"/>
                    </a:lnTo>
                    <a:lnTo>
                      <a:pt x="6" y="41"/>
                    </a:lnTo>
                    <a:lnTo>
                      <a:pt x="11" y="26"/>
                    </a:lnTo>
                    <a:lnTo>
                      <a:pt x="23" y="15"/>
                    </a:lnTo>
                    <a:lnTo>
                      <a:pt x="30" y="7"/>
                    </a:lnTo>
                    <a:lnTo>
                      <a:pt x="40" y="3"/>
                    </a:lnTo>
                    <a:lnTo>
                      <a:pt x="50" y="0"/>
                    </a:lnTo>
                    <a:lnTo>
                      <a:pt x="60" y="0"/>
                    </a:lnTo>
                    <a:lnTo>
                      <a:pt x="78" y="2"/>
                    </a:lnTo>
                    <a:lnTo>
                      <a:pt x="89" y="10"/>
                    </a:lnTo>
                    <a:lnTo>
                      <a:pt x="98" y="23"/>
                    </a:lnTo>
                    <a:lnTo>
                      <a:pt x="99" y="39"/>
                    </a:lnTo>
                    <a:lnTo>
                      <a:pt x="99" y="43"/>
                    </a:lnTo>
                    <a:lnTo>
                      <a:pt x="99" y="49"/>
                    </a:lnTo>
                    <a:lnTo>
                      <a:pt x="98" y="54"/>
                    </a:lnTo>
                    <a:lnTo>
                      <a:pt x="98" y="5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2" name="Freeform 121"/>
              <p:cNvSpPr>
                <a:spLocks/>
              </p:cNvSpPr>
              <p:nvPr/>
            </p:nvSpPr>
            <p:spPr bwMode="auto">
              <a:xfrm>
                <a:off x="2105" y="1559"/>
                <a:ext cx="31" cy="37"/>
              </a:xfrm>
              <a:custGeom>
                <a:avLst/>
                <a:gdLst>
                  <a:gd name="T0" fmla="*/ 94 w 94"/>
                  <a:gd name="T1" fmla="*/ 6 h 111"/>
                  <a:gd name="T2" fmla="*/ 91 w 94"/>
                  <a:gd name="T3" fmla="*/ 22 h 111"/>
                  <a:gd name="T4" fmla="*/ 84 w 94"/>
                  <a:gd name="T5" fmla="*/ 19 h 111"/>
                  <a:gd name="T6" fmla="*/ 77 w 94"/>
                  <a:gd name="T7" fmla="*/ 16 h 111"/>
                  <a:gd name="T8" fmla="*/ 70 w 94"/>
                  <a:gd name="T9" fmla="*/ 15 h 111"/>
                  <a:gd name="T10" fmla="*/ 61 w 94"/>
                  <a:gd name="T11" fmla="*/ 15 h 111"/>
                  <a:gd name="T12" fmla="*/ 48 w 94"/>
                  <a:gd name="T13" fmla="*/ 15 h 111"/>
                  <a:gd name="T14" fmla="*/ 39 w 94"/>
                  <a:gd name="T15" fmla="*/ 19 h 111"/>
                  <a:gd name="T16" fmla="*/ 34 w 94"/>
                  <a:gd name="T17" fmla="*/ 25 h 111"/>
                  <a:gd name="T18" fmla="*/ 32 w 94"/>
                  <a:gd name="T19" fmla="*/ 32 h 111"/>
                  <a:gd name="T20" fmla="*/ 32 w 94"/>
                  <a:gd name="T21" fmla="*/ 36 h 111"/>
                  <a:gd name="T22" fmla="*/ 42 w 94"/>
                  <a:gd name="T23" fmla="*/ 43 h 111"/>
                  <a:gd name="T24" fmla="*/ 49 w 94"/>
                  <a:gd name="T25" fmla="*/ 46 h 111"/>
                  <a:gd name="T26" fmla="*/ 51 w 94"/>
                  <a:gd name="T27" fmla="*/ 46 h 111"/>
                  <a:gd name="T28" fmla="*/ 52 w 94"/>
                  <a:gd name="T29" fmla="*/ 46 h 111"/>
                  <a:gd name="T30" fmla="*/ 58 w 94"/>
                  <a:gd name="T31" fmla="*/ 49 h 111"/>
                  <a:gd name="T32" fmla="*/ 72 w 94"/>
                  <a:gd name="T33" fmla="*/ 54 h 111"/>
                  <a:gd name="T34" fmla="*/ 80 w 94"/>
                  <a:gd name="T35" fmla="*/ 59 h 111"/>
                  <a:gd name="T36" fmla="*/ 85 w 94"/>
                  <a:gd name="T37" fmla="*/ 65 h 111"/>
                  <a:gd name="T38" fmla="*/ 85 w 94"/>
                  <a:gd name="T39" fmla="*/ 74 h 111"/>
                  <a:gd name="T40" fmla="*/ 85 w 94"/>
                  <a:gd name="T41" fmla="*/ 81 h 111"/>
                  <a:gd name="T42" fmla="*/ 78 w 94"/>
                  <a:gd name="T43" fmla="*/ 95 h 111"/>
                  <a:gd name="T44" fmla="*/ 72 w 94"/>
                  <a:gd name="T45" fmla="*/ 101 h 111"/>
                  <a:gd name="T46" fmla="*/ 58 w 94"/>
                  <a:gd name="T47" fmla="*/ 110 h 111"/>
                  <a:gd name="T48" fmla="*/ 38 w 94"/>
                  <a:gd name="T49" fmla="*/ 111 h 111"/>
                  <a:gd name="T50" fmla="*/ 31 w 94"/>
                  <a:gd name="T51" fmla="*/ 111 h 111"/>
                  <a:gd name="T52" fmla="*/ 21 w 94"/>
                  <a:gd name="T53" fmla="*/ 110 h 111"/>
                  <a:gd name="T54" fmla="*/ 12 w 94"/>
                  <a:gd name="T55" fmla="*/ 108 h 111"/>
                  <a:gd name="T56" fmla="*/ 0 w 94"/>
                  <a:gd name="T57" fmla="*/ 104 h 111"/>
                  <a:gd name="T58" fmla="*/ 5 w 94"/>
                  <a:gd name="T59" fmla="*/ 87 h 111"/>
                  <a:gd name="T60" fmla="*/ 13 w 94"/>
                  <a:gd name="T61" fmla="*/ 91 h 111"/>
                  <a:gd name="T62" fmla="*/ 23 w 94"/>
                  <a:gd name="T63" fmla="*/ 94 h 111"/>
                  <a:gd name="T64" fmla="*/ 32 w 94"/>
                  <a:gd name="T65" fmla="*/ 97 h 111"/>
                  <a:gd name="T66" fmla="*/ 41 w 94"/>
                  <a:gd name="T67" fmla="*/ 97 h 111"/>
                  <a:gd name="T68" fmla="*/ 52 w 94"/>
                  <a:gd name="T69" fmla="*/ 95 h 111"/>
                  <a:gd name="T70" fmla="*/ 61 w 94"/>
                  <a:gd name="T71" fmla="*/ 91 h 111"/>
                  <a:gd name="T72" fmla="*/ 67 w 94"/>
                  <a:gd name="T73" fmla="*/ 85 h 111"/>
                  <a:gd name="T74" fmla="*/ 68 w 94"/>
                  <a:gd name="T75" fmla="*/ 77 h 111"/>
                  <a:gd name="T76" fmla="*/ 68 w 94"/>
                  <a:gd name="T77" fmla="*/ 72 h 111"/>
                  <a:gd name="T78" fmla="*/ 58 w 94"/>
                  <a:gd name="T79" fmla="*/ 65 h 111"/>
                  <a:gd name="T80" fmla="*/ 48 w 94"/>
                  <a:gd name="T81" fmla="*/ 62 h 111"/>
                  <a:gd name="T82" fmla="*/ 47 w 94"/>
                  <a:gd name="T83" fmla="*/ 62 h 111"/>
                  <a:gd name="T84" fmla="*/ 41 w 94"/>
                  <a:gd name="T85" fmla="*/ 61 h 111"/>
                  <a:gd name="T86" fmla="*/ 28 w 94"/>
                  <a:gd name="T87" fmla="*/ 56 h 111"/>
                  <a:gd name="T88" fmla="*/ 21 w 94"/>
                  <a:gd name="T89" fmla="*/ 52 h 111"/>
                  <a:gd name="T90" fmla="*/ 16 w 94"/>
                  <a:gd name="T91" fmla="*/ 45 h 111"/>
                  <a:gd name="T92" fmla="*/ 15 w 94"/>
                  <a:gd name="T93" fmla="*/ 36 h 111"/>
                  <a:gd name="T94" fmla="*/ 18 w 94"/>
                  <a:gd name="T95" fmla="*/ 20 h 111"/>
                  <a:gd name="T96" fmla="*/ 28 w 94"/>
                  <a:gd name="T97" fmla="*/ 10 h 111"/>
                  <a:gd name="T98" fmla="*/ 42 w 94"/>
                  <a:gd name="T99" fmla="*/ 2 h 111"/>
                  <a:gd name="T100" fmla="*/ 62 w 94"/>
                  <a:gd name="T101" fmla="*/ 0 h 111"/>
                  <a:gd name="T102" fmla="*/ 70 w 94"/>
                  <a:gd name="T103" fmla="*/ 0 h 111"/>
                  <a:gd name="T104" fmla="*/ 78 w 94"/>
                  <a:gd name="T105" fmla="*/ 2 h 111"/>
                  <a:gd name="T106" fmla="*/ 87 w 94"/>
                  <a:gd name="T107" fmla="*/ 3 h 111"/>
                  <a:gd name="T108" fmla="*/ 94 w 94"/>
                  <a:gd name="T109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4" h="111">
                    <a:moveTo>
                      <a:pt x="94" y="6"/>
                    </a:moveTo>
                    <a:lnTo>
                      <a:pt x="91" y="22"/>
                    </a:lnTo>
                    <a:lnTo>
                      <a:pt x="84" y="19"/>
                    </a:lnTo>
                    <a:lnTo>
                      <a:pt x="77" y="16"/>
                    </a:lnTo>
                    <a:lnTo>
                      <a:pt x="70" y="15"/>
                    </a:lnTo>
                    <a:lnTo>
                      <a:pt x="61" y="15"/>
                    </a:lnTo>
                    <a:lnTo>
                      <a:pt x="48" y="15"/>
                    </a:lnTo>
                    <a:lnTo>
                      <a:pt x="39" y="19"/>
                    </a:lnTo>
                    <a:lnTo>
                      <a:pt x="34" y="25"/>
                    </a:lnTo>
                    <a:lnTo>
                      <a:pt x="32" y="32"/>
                    </a:lnTo>
                    <a:lnTo>
                      <a:pt x="32" y="36"/>
                    </a:lnTo>
                    <a:lnTo>
                      <a:pt x="42" y="43"/>
                    </a:lnTo>
                    <a:lnTo>
                      <a:pt x="49" y="46"/>
                    </a:lnTo>
                    <a:lnTo>
                      <a:pt x="51" y="46"/>
                    </a:lnTo>
                    <a:lnTo>
                      <a:pt x="52" y="46"/>
                    </a:lnTo>
                    <a:lnTo>
                      <a:pt x="58" y="49"/>
                    </a:lnTo>
                    <a:lnTo>
                      <a:pt x="72" y="54"/>
                    </a:lnTo>
                    <a:lnTo>
                      <a:pt x="80" y="59"/>
                    </a:lnTo>
                    <a:lnTo>
                      <a:pt x="85" y="65"/>
                    </a:lnTo>
                    <a:lnTo>
                      <a:pt x="85" y="74"/>
                    </a:lnTo>
                    <a:lnTo>
                      <a:pt x="85" y="81"/>
                    </a:lnTo>
                    <a:lnTo>
                      <a:pt x="78" y="95"/>
                    </a:lnTo>
                    <a:lnTo>
                      <a:pt x="72" y="101"/>
                    </a:lnTo>
                    <a:lnTo>
                      <a:pt x="58" y="110"/>
                    </a:lnTo>
                    <a:lnTo>
                      <a:pt x="38" y="111"/>
                    </a:lnTo>
                    <a:lnTo>
                      <a:pt x="31" y="111"/>
                    </a:lnTo>
                    <a:lnTo>
                      <a:pt x="21" y="110"/>
                    </a:lnTo>
                    <a:lnTo>
                      <a:pt x="12" y="108"/>
                    </a:lnTo>
                    <a:lnTo>
                      <a:pt x="0" y="104"/>
                    </a:lnTo>
                    <a:lnTo>
                      <a:pt x="5" y="87"/>
                    </a:lnTo>
                    <a:lnTo>
                      <a:pt x="13" y="91"/>
                    </a:lnTo>
                    <a:lnTo>
                      <a:pt x="23" y="94"/>
                    </a:lnTo>
                    <a:lnTo>
                      <a:pt x="32" y="97"/>
                    </a:lnTo>
                    <a:lnTo>
                      <a:pt x="41" y="97"/>
                    </a:lnTo>
                    <a:lnTo>
                      <a:pt x="52" y="95"/>
                    </a:lnTo>
                    <a:lnTo>
                      <a:pt x="61" y="91"/>
                    </a:lnTo>
                    <a:lnTo>
                      <a:pt x="67" y="85"/>
                    </a:lnTo>
                    <a:lnTo>
                      <a:pt x="68" y="77"/>
                    </a:lnTo>
                    <a:lnTo>
                      <a:pt x="68" y="72"/>
                    </a:lnTo>
                    <a:lnTo>
                      <a:pt x="58" y="65"/>
                    </a:lnTo>
                    <a:lnTo>
                      <a:pt x="48" y="62"/>
                    </a:lnTo>
                    <a:lnTo>
                      <a:pt x="47" y="62"/>
                    </a:lnTo>
                    <a:lnTo>
                      <a:pt x="41" y="61"/>
                    </a:lnTo>
                    <a:lnTo>
                      <a:pt x="28" y="56"/>
                    </a:lnTo>
                    <a:lnTo>
                      <a:pt x="21" y="52"/>
                    </a:lnTo>
                    <a:lnTo>
                      <a:pt x="16" y="45"/>
                    </a:lnTo>
                    <a:lnTo>
                      <a:pt x="15" y="36"/>
                    </a:lnTo>
                    <a:lnTo>
                      <a:pt x="18" y="20"/>
                    </a:lnTo>
                    <a:lnTo>
                      <a:pt x="28" y="10"/>
                    </a:lnTo>
                    <a:lnTo>
                      <a:pt x="42" y="2"/>
                    </a:lnTo>
                    <a:lnTo>
                      <a:pt x="62" y="0"/>
                    </a:lnTo>
                    <a:lnTo>
                      <a:pt x="70" y="0"/>
                    </a:lnTo>
                    <a:lnTo>
                      <a:pt x="78" y="2"/>
                    </a:lnTo>
                    <a:lnTo>
                      <a:pt x="87" y="3"/>
                    </a:lnTo>
                    <a:lnTo>
                      <a:pt x="94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3" name="Freeform 122"/>
              <p:cNvSpPr>
                <a:spLocks/>
              </p:cNvSpPr>
              <p:nvPr/>
            </p:nvSpPr>
            <p:spPr bwMode="auto">
              <a:xfrm>
                <a:off x="2138" y="1559"/>
                <a:ext cx="31" cy="37"/>
              </a:xfrm>
              <a:custGeom>
                <a:avLst/>
                <a:gdLst>
                  <a:gd name="T0" fmla="*/ 94 w 94"/>
                  <a:gd name="T1" fmla="*/ 6 h 111"/>
                  <a:gd name="T2" fmla="*/ 91 w 94"/>
                  <a:gd name="T3" fmla="*/ 22 h 111"/>
                  <a:gd name="T4" fmla="*/ 83 w 94"/>
                  <a:gd name="T5" fmla="*/ 19 h 111"/>
                  <a:gd name="T6" fmla="*/ 76 w 94"/>
                  <a:gd name="T7" fmla="*/ 16 h 111"/>
                  <a:gd name="T8" fmla="*/ 68 w 94"/>
                  <a:gd name="T9" fmla="*/ 15 h 111"/>
                  <a:gd name="T10" fmla="*/ 60 w 94"/>
                  <a:gd name="T11" fmla="*/ 15 h 111"/>
                  <a:gd name="T12" fmla="*/ 47 w 94"/>
                  <a:gd name="T13" fmla="*/ 15 h 111"/>
                  <a:gd name="T14" fmla="*/ 39 w 94"/>
                  <a:gd name="T15" fmla="*/ 19 h 111"/>
                  <a:gd name="T16" fmla="*/ 33 w 94"/>
                  <a:gd name="T17" fmla="*/ 25 h 111"/>
                  <a:gd name="T18" fmla="*/ 32 w 94"/>
                  <a:gd name="T19" fmla="*/ 32 h 111"/>
                  <a:gd name="T20" fmla="*/ 32 w 94"/>
                  <a:gd name="T21" fmla="*/ 36 h 111"/>
                  <a:gd name="T22" fmla="*/ 42 w 94"/>
                  <a:gd name="T23" fmla="*/ 43 h 111"/>
                  <a:gd name="T24" fmla="*/ 49 w 94"/>
                  <a:gd name="T25" fmla="*/ 46 h 111"/>
                  <a:gd name="T26" fmla="*/ 50 w 94"/>
                  <a:gd name="T27" fmla="*/ 46 h 111"/>
                  <a:gd name="T28" fmla="*/ 52 w 94"/>
                  <a:gd name="T29" fmla="*/ 46 h 111"/>
                  <a:gd name="T30" fmla="*/ 58 w 94"/>
                  <a:gd name="T31" fmla="*/ 49 h 111"/>
                  <a:gd name="T32" fmla="*/ 72 w 94"/>
                  <a:gd name="T33" fmla="*/ 54 h 111"/>
                  <a:gd name="T34" fmla="*/ 79 w 94"/>
                  <a:gd name="T35" fmla="*/ 59 h 111"/>
                  <a:gd name="T36" fmla="*/ 85 w 94"/>
                  <a:gd name="T37" fmla="*/ 65 h 111"/>
                  <a:gd name="T38" fmla="*/ 85 w 94"/>
                  <a:gd name="T39" fmla="*/ 74 h 111"/>
                  <a:gd name="T40" fmla="*/ 85 w 94"/>
                  <a:gd name="T41" fmla="*/ 81 h 111"/>
                  <a:gd name="T42" fmla="*/ 78 w 94"/>
                  <a:gd name="T43" fmla="*/ 95 h 111"/>
                  <a:gd name="T44" fmla="*/ 72 w 94"/>
                  <a:gd name="T45" fmla="*/ 101 h 111"/>
                  <a:gd name="T46" fmla="*/ 58 w 94"/>
                  <a:gd name="T47" fmla="*/ 110 h 111"/>
                  <a:gd name="T48" fmla="*/ 37 w 94"/>
                  <a:gd name="T49" fmla="*/ 111 h 111"/>
                  <a:gd name="T50" fmla="*/ 29 w 94"/>
                  <a:gd name="T51" fmla="*/ 111 h 111"/>
                  <a:gd name="T52" fmla="*/ 20 w 94"/>
                  <a:gd name="T53" fmla="*/ 110 h 111"/>
                  <a:gd name="T54" fmla="*/ 11 w 94"/>
                  <a:gd name="T55" fmla="*/ 108 h 111"/>
                  <a:gd name="T56" fmla="*/ 0 w 94"/>
                  <a:gd name="T57" fmla="*/ 104 h 111"/>
                  <a:gd name="T58" fmla="*/ 4 w 94"/>
                  <a:gd name="T59" fmla="*/ 87 h 111"/>
                  <a:gd name="T60" fmla="*/ 13 w 94"/>
                  <a:gd name="T61" fmla="*/ 91 h 111"/>
                  <a:gd name="T62" fmla="*/ 21 w 94"/>
                  <a:gd name="T63" fmla="*/ 94 h 111"/>
                  <a:gd name="T64" fmla="*/ 32 w 94"/>
                  <a:gd name="T65" fmla="*/ 97 h 111"/>
                  <a:gd name="T66" fmla="*/ 40 w 94"/>
                  <a:gd name="T67" fmla="*/ 97 h 111"/>
                  <a:gd name="T68" fmla="*/ 52 w 94"/>
                  <a:gd name="T69" fmla="*/ 95 h 111"/>
                  <a:gd name="T70" fmla="*/ 60 w 94"/>
                  <a:gd name="T71" fmla="*/ 91 h 111"/>
                  <a:gd name="T72" fmla="*/ 66 w 94"/>
                  <a:gd name="T73" fmla="*/ 85 h 111"/>
                  <a:gd name="T74" fmla="*/ 68 w 94"/>
                  <a:gd name="T75" fmla="*/ 77 h 111"/>
                  <a:gd name="T76" fmla="*/ 68 w 94"/>
                  <a:gd name="T77" fmla="*/ 72 h 111"/>
                  <a:gd name="T78" fmla="*/ 56 w 94"/>
                  <a:gd name="T79" fmla="*/ 65 h 111"/>
                  <a:gd name="T80" fmla="*/ 47 w 94"/>
                  <a:gd name="T81" fmla="*/ 62 h 111"/>
                  <a:gd name="T82" fmla="*/ 46 w 94"/>
                  <a:gd name="T83" fmla="*/ 62 h 111"/>
                  <a:gd name="T84" fmla="*/ 40 w 94"/>
                  <a:gd name="T85" fmla="*/ 61 h 111"/>
                  <a:gd name="T86" fmla="*/ 27 w 94"/>
                  <a:gd name="T87" fmla="*/ 56 h 111"/>
                  <a:gd name="T88" fmla="*/ 20 w 94"/>
                  <a:gd name="T89" fmla="*/ 52 h 111"/>
                  <a:gd name="T90" fmla="*/ 16 w 94"/>
                  <a:gd name="T91" fmla="*/ 45 h 111"/>
                  <a:gd name="T92" fmla="*/ 14 w 94"/>
                  <a:gd name="T93" fmla="*/ 36 h 111"/>
                  <a:gd name="T94" fmla="*/ 17 w 94"/>
                  <a:gd name="T95" fmla="*/ 20 h 111"/>
                  <a:gd name="T96" fmla="*/ 27 w 94"/>
                  <a:gd name="T97" fmla="*/ 10 h 111"/>
                  <a:gd name="T98" fmla="*/ 42 w 94"/>
                  <a:gd name="T99" fmla="*/ 2 h 111"/>
                  <a:gd name="T100" fmla="*/ 60 w 94"/>
                  <a:gd name="T101" fmla="*/ 0 h 111"/>
                  <a:gd name="T102" fmla="*/ 69 w 94"/>
                  <a:gd name="T103" fmla="*/ 0 h 111"/>
                  <a:gd name="T104" fmla="*/ 78 w 94"/>
                  <a:gd name="T105" fmla="*/ 2 h 111"/>
                  <a:gd name="T106" fmla="*/ 85 w 94"/>
                  <a:gd name="T107" fmla="*/ 3 h 111"/>
                  <a:gd name="T108" fmla="*/ 94 w 94"/>
                  <a:gd name="T109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4" h="111">
                    <a:moveTo>
                      <a:pt x="94" y="6"/>
                    </a:moveTo>
                    <a:lnTo>
                      <a:pt x="91" y="22"/>
                    </a:lnTo>
                    <a:lnTo>
                      <a:pt x="83" y="19"/>
                    </a:lnTo>
                    <a:lnTo>
                      <a:pt x="76" y="16"/>
                    </a:lnTo>
                    <a:lnTo>
                      <a:pt x="68" y="15"/>
                    </a:lnTo>
                    <a:lnTo>
                      <a:pt x="60" y="15"/>
                    </a:lnTo>
                    <a:lnTo>
                      <a:pt x="47" y="15"/>
                    </a:lnTo>
                    <a:lnTo>
                      <a:pt x="39" y="19"/>
                    </a:lnTo>
                    <a:lnTo>
                      <a:pt x="33" y="25"/>
                    </a:lnTo>
                    <a:lnTo>
                      <a:pt x="32" y="32"/>
                    </a:lnTo>
                    <a:lnTo>
                      <a:pt x="32" y="36"/>
                    </a:lnTo>
                    <a:lnTo>
                      <a:pt x="42" y="43"/>
                    </a:lnTo>
                    <a:lnTo>
                      <a:pt x="49" y="46"/>
                    </a:lnTo>
                    <a:lnTo>
                      <a:pt x="50" y="46"/>
                    </a:lnTo>
                    <a:lnTo>
                      <a:pt x="52" y="46"/>
                    </a:lnTo>
                    <a:lnTo>
                      <a:pt x="58" y="49"/>
                    </a:lnTo>
                    <a:lnTo>
                      <a:pt x="72" y="54"/>
                    </a:lnTo>
                    <a:lnTo>
                      <a:pt x="79" y="59"/>
                    </a:lnTo>
                    <a:lnTo>
                      <a:pt x="85" y="65"/>
                    </a:lnTo>
                    <a:lnTo>
                      <a:pt x="85" y="74"/>
                    </a:lnTo>
                    <a:lnTo>
                      <a:pt x="85" y="81"/>
                    </a:lnTo>
                    <a:lnTo>
                      <a:pt x="78" y="95"/>
                    </a:lnTo>
                    <a:lnTo>
                      <a:pt x="72" y="101"/>
                    </a:lnTo>
                    <a:lnTo>
                      <a:pt x="58" y="110"/>
                    </a:lnTo>
                    <a:lnTo>
                      <a:pt x="37" y="111"/>
                    </a:lnTo>
                    <a:lnTo>
                      <a:pt x="29" y="111"/>
                    </a:lnTo>
                    <a:lnTo>
                      <a:pt x="20" y="110"/>
                    </a:lnTo>
                    <a:lnTo>
                      <a:pt x="11" y="108"/>
                    </a:lnTo>
                    <a:lnTo>
                      <a:pt x="0" y="104"/>
                    </a:lnTo>
                    <a:lnTo>
                      <a:pt x="4" y="87"/>
                    </a:lnTo>
                    <a:lnTo>
                      <a:pt x="13" y="91"/>
                    </a:lnTo>
                    <a:lnTo>
                      <a:pt x="21" y="94"/>
                    </a:lnTo>
                    <a:lnTo>
                      <a:pt x="32" y="97"/>
                    </a:lnTo>
                    <a:lnTo>
                      <a:pt x="40" y="97"/>
                    </a:lnTo>
                    <a:lnTo>
                      <a:pt x="52" y="95"/>
                    </a:lnTo>
                    <a:lnTo>
                      <a:pt x="60" y="91"/>
                    </a:lnTo>
                    <a:lnTo>
                      <a:pt x="66" y="85"/>
                    </a:lnTo>
                    <a:lnTo>
                      <a:pt x="68" y="77"/>
                    </a:lnTo>
                    <a:lnTo>
                      <a:pt x="68" y="72"/>
                    </a:lnTo>
                    <a:lnTo>
                      <a:pt x="56" y="65"/>
                    </a:lnTo>
                    <a:lnTo>
                      <a:pt x="47" y="62"/>
                    </a:lnTo>
                    <a:lnTo>
                      <a:pt x="46" y="62"/>
                    </a:lnTo>
                    <a:lnTo>
                      <a:pt x="40" y="61"/>
                    </a:lnTo>
                    <a:lnTo>
                      <a:pt x="27" y="56"/>
                    </a:lnTo>
                    <a:lnTo>
                      <a:pt x="20" y="52"/>
                    </a:lnTo>
                    <a:lnTo>
                      <a:pt x="16" y="45"/>
                    </a:lnTo>
                    <a:lnTo>
                      <a:pt x="14" y="36"/>
                    </a:lnTo>
                    <a:lnTo>
                      <a:pt x="17" y="20"/>
                    </a:lnTo>
                    <a:lnTo>
                      <a:pt x="27" y="10"/>
                    </a:lnTo>
                    <a:lnTo>
                      <a:pt x="42" y="2"/>
                    </a:lnTo>
                    <a:lnTo>
                      <a:pt x="60" y="0"/>
                    </a:lnTo>
                    <a:lnTo>
                      <a:pt x="69" y="0"/>
                    </a:lnTo>
                    <a:lnTo>
                      <a:pt x="78" y="2"/>
                    </a:lnTo>
                    <a:lnTo>
                      <a:pt x="85" y="3"/>
                    </a:lnTo>
                    <a:lnTo>
                      <a:pt x="94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4" name="Freeform 123"/>
              <p:cNvSpPr>
                <a:spLocks/>
              </p:cNvSpPr>
              <p:nvPr/>
            </p:nvSpPr>
            <p:spPr bwMode="auto">
              <a:xfrm>
                <a:off x="1929" y="1877"/>
                <a:ext cx="34" cy="47"/>
              </a:xfrm>
              <a:custGeom>
                <a:avLst/>
                <a:gdLst>
                  <a:gd name="T0" fmla="*/ 0 w 101"/>
                  <a:gd name="T1" fmla="*/ 0 h 140"/>
                  <a:gd name="T2" fmla="*/ 98 w 101"/>
                  <a:gd name="T3" fmla="*/ 0 h 140"/>
                  <a:gd name="T4" fmla="*/ 98 w 101"/>
                  <a:gd name="T5" fmla="*/ 27 h 140"/>
                  <a:gd name="T6" fmla="*/ 38 w 101"/>
                  <a:gd name="T7" fmla="*/ 27 h 140"/>
                  <a:gd name="T8" fmla="*/ 38 w 101"/>
                  <a:gd name="T9" fmla="*/ 53 h 140"/>
                  <a:gd name="T10" fmla="*/ 95 w 101"/>
                  <a:gd name="T11" fmla="*/ 53 h 140"/>
                  <a:gd name="T12" fmla="*/ 95 w 101"/>
                  <a:gd name="T13" fmla="*/ 81 h 140"/>
                  <a:gd name="T14" fmla="*/ 38 w 101"/>
                  <a:gd name="T15" fmla="*/ 81 h 140"/>
                  <a:gd name="T16" fmla="*/ 38 w 101"/>
                  <a:gd name="T17" fmla="*/ 112 h 140"/>
                  <a:gd name="T18" fmla="*/ 101 w 101"/>
                  <a:gd name="T19" fmla="*/ 112 h 140"/>
                  <a:gd name="T20" fmla="*/ 101 w 101"/>
                  <a:gd name="T21" fmla="*/ 140 h 140"/>
                  <a:gd name="T22" fmla="*/ 0 w 101"/>
                  <a:gd name="T23" fmla="*/ 140 h 140"/>
                  <a:gd name="T24" fmla="*/ 0 w 101"/>
                  <a:gd name="T2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140">
                    <a:moveTo>
                      <a:pt x="0" y="0"/>
                    </a:moveTo>
                    <a:lnTo>
                      <a:pt x="98" y="0"/>
                    </a:lnTo>
                    <a:lnTo>
                      <a:pt x="98" y="27"/>
                    </a:lnTo>
                    <a:lnTo>
                      <a:pt x="38" y="27"/>
                    </a:lnTo>
                    <a:lnTo>
                      <a:pt x="38" y="53"/>
                    </a:lnTo>
                    <a:lnTo>
                      <a:pt x="95" y="53"/>
                    </a:lnTo>
                    <a:lnTo>
                      <a:pt x="95" y="81"/>
                    </a:lnTo>
                    <a:lnTo>
                      <a:pt x="38" y="81"/>
                    </a:lnTo>
                    <a:lnTo>
                      <a:pt x="38" y="112"/>
                    </a:lnTo>
                    <a:lnTo>
                      <a:pt x="101" y="112"/>
                    </a:lnTo>
                    <a:lnTo>
                      <a:pt x="101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5" name="Freeform 124"/>
              <p:cNvSpPr>
                <a:spLocks/>
              </p:cNvSpPr>
              <p:nvPr/>
            </p:nvSpPr>
            <p:spPr bwMode="auto">
              <a:xfrm>
                <a:off x="1968" y="1889"/>
                <a:ext cx="40" cy="35"/>
              </a:xfrm>
              <a:custGeom>
                <a:avLst/>
                <a:gdLst>
                  <a:gd name="T0" fmla="*/ 40 w 118"/>
                  <a:gd name="T1" fmla="*/ 51 h 105"/>
                  <a:gd name="T2" fmla="*/ 3 w 118"/>
                  <a:gd name="T3" fmla="*/ 0 h 105"/>
                  <a:gd name="T4" fmla="*/ 38 w 118"/>
                  <a:gd name="T5" fmla="*/ 0 h 105"/>
                  <a:gd name="T6" fmla="*/ 59 w 118"/>
                  <a:gd name="T7" fmla="*/ 31 h 105"/>
                  <a:gd name="T8" fmla="*/ 81 w 118"/>
                  <a:gd name="T9" fmla="*/ 0 h 105"/>
                  <a:gd name="T10" fmla="*/ 117 w 118"/>
                  <a:gd name="T11" fmla="*/ 0 h 105"/>
                  <a:gd name="T12" fmla="*/ 79 w 118"/>
                  <a:gd name="T13" fmla="*/ 51 h 105"/>
                  <a:gd name="T14" fmla="*/ 118 w 118"/>
                  <a:gd name="T15" fmla="*/ 105 h 105"/>
                  <a:gd name="T16" fmla="*/ 84 w 118"/>
                  <a:gd name="T17" fmla="*/ 105 h 105"/>
                  <a:gd name="T18" fmla="*/ 59 w 118"/>
                  <a:gd name="T19" fmla="*/ 72 h 105"/>
                  <a:gd name="T20" fmla="*/ 36 w 118"/>
                  <a:gd name="T21" fmla="*/ 105 h 105"/>
                  <a:gd name="T22" fmla="*/ 0 w 118"/>
                  <a:gd name="T23" fmla="*/ 105 h 105"/>
                  <a:gd name="T24" fmla="*/ 40 w 118"/>
                  <a:gd name="T25" fmla="*/ 5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" h="105">
                    <a:moveTo>
                      <a:pt x="40" y="51"/>
                    </a:moveTo>
                    <a:lnTo>
                      <a:pt x="3" y="0"/>
                    </a:lnTo>
                    <a:lnTo>
                      <a:pt x="38" y="0"/>
                    </a:lnTo>
                    <a:lnTo>
                      <a:pt x="59" y="31"/>
                    </a:lnTo>
                    <a:lnTo>
                      <a:pt x="81" y="0"/>
                    </a:lnTo>
                    <a:lnTo>
                      <a:pt x="117" y="0"/>
                    </a:lnTo>
                    <a:lnTo>
                      <a:pt x="79" y="51"/>
                    </a:lnTo>
                    <a:lnTo>
                      <a:pt x="118" y="105"/>
                    </a:lnTo>
                    <a:lnTo>
                      <a:pt x="84" y="105"/>
                    </a:lnTo>
                    <a:lnTo>
                      <a:pt x="59" y="72"/>
                    </a:lnTo>
                    <a:lnTo>
                      <a:pt x="36" y="105"/>
                    </a:lnTo>
                    <a:lnTo>
                      <a:pt x="0" y="105"/>
                    </a:lnTo>
                    <a:lnTo>
                      <a:pt x="40" y="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6" name="Freeform 125"/>
              <p:cNvSpPr>
                <a:spLocks noEditPoints="1"/>
              </p:cNvSpPr>
              <p:nvPr/>
            </p:nvSpPr>
            <p:spPr bwMode="auto">
              <a:xfrm>
                <a:off x="2014" y="1888"/>
                <a:ext cx="38" cy="49"/>
              </a:xfrm>
              <a:custGeom>
                <a:avLst/>
                <a:gdLst>
                  <a:gd name="T0" fmla="*/ 34 w 113"/>
                  <a:gd name="T1" fmla="*/ 93 h 148"/>
                  <a:gd name="T2" fmla="*/ 34 w 113"/>
                  <a:gd name="T3" fmla="*/ 148 h 148"/>
                  <a:gd name="T4" fmla="*/ 0 w 113"/>
                  <a:gd name="T5" fmla="*/ 148 h 148"/>
                  <a:gd name="T6" fmla="*/ 0 w 113"/>
                  <a:gd name="T7" fmla="*/ 3 h 148"/>
                  <a:gd name="T8" fmla="*/ 34 w 113"/>
                  <a:gd name="T9" fmla="*/ 3 h 148"/>
                  <a:gd name="T10" fmla="*/ 34 w 113"/>
                  <a:gd name="T11" fmla="*/ 18 h 148"/>
                  <a:gd name="T12" fmla="*/ 41 w 113"/>
                  <a:gd name="T13" fmla="*/ 10 h 148"/>
                  <a:gd name="T14" fmla="*/ 49 w 113"/>
                  <a:gd name="T15" fmla="*/ 5 h 148"/>
                  <a:gd name="T16" fmla="*/ 58 w 113"/>
                  <a:gd name="T17" fmla="*/ 1 h 148"/>
                  <a:gd name="T18" fmla="*/ 68 w 113"/>
                  <a:gd name="T19" fmla="*/ 0 h 148"/>
                  <a:gd name="T20" fmla="*/ 78 w 113"/>
                  <a:gd name="T21" fmla="*/ 1 h 148"/>
                  <a:gd name="T22" fmla="*/ 94 w 113"/>
                  <a:gd name="T23" fmla="*/ 8 h 148"/>
                  <a:gd name="T24" fmla="*/ 100 w 113"/>
                  <a:gd name="T25" fmla="*/ 16 h 148"/>
                  <a:gd name="T26" fmla="*/ 106 w 113"/>
                  <a:gd name="T27" fmla="*/ 24 h 148"/>
                  <a:gd name="T28" fmla="*/ 111 w 113"/>
                  <a:gd name="T29" fmla="*/ 44 h 148"/>
                  <a:gd name="T30" fmla="*/ 113 w 113"/>
                  <a:gd name="T31" fmla="*/ 56 h 148"/>
                  <a:gd name="T32" fmla="*/ 111 w 113"/>
                  <a:gd name="T33" fmla="*/ 67 h 148"/>
                  <a:gd name="T34" fmla="*/ 106 w 113"/>
                  <a:gd name="T35" fmla="*/ 88 h 148"/>
                  <a:gd name="T36" fmla="*/ 100 w 113"/>
                  <a:gd name="T37" fmla="*/ 95 h 148"/>
                  <a:gd name="T38" fmla="*/ 94 w 113"/>
                  <a:gd name="T39" fmla="*/ 102 h 148"/>
                  <a:gd name="T40" fmla="*/ 78 w 113"/>
                  <a:gd name="T41" fmla="*/ 111 h 148"/>
                  <a:gd name="T42" fmla="*/ 68 w 113"/>
                  <a:gd name="T43" fmla="*/ 111 h 148"/>
                  <a:gd name="T44" fmla="*/ 58 w 113"/>
                  <a:gd name="T45" fmla="*/ 111 h 148"/>
                  <a:gd name="T46" fmla="*/ 49 w 113"/>
                  <a:gd name="T47" fmla="*/ 106 h 148"/>
                  <a:gd name="T48" fmla="*/ 41 w 113"/>
                  <a:gd name="T49" fmla="*/ 101 h 148"/>
                  <a:gd name="T50" fmla="*/ 34 w 113"/>
                  <a:gd name="T51" fmla="*/ 93 h 148"/>
                  <a:gd name="T52" fmla="*/ 55 w 113"/>
                  <a:gd name="T53" fmla="*/ 24 h 148"/>
                  <a:gd name="T54" fmla="*/ 45 w 113"/>
                  <a:gd name="T55" fmla="*/ 26 h 148"/>
                  <a:gd name="T56" fmla="*/ 39 w 113"/>
                  <a:gd name="T57" fmla="*/ 33 h 148"/>
                  <a:gd name="T58" fmla="*/ 35 w 113"/>
                  <a:gd name="T59" fmla="*/ 41 h 148"/>
                  <a:gd name="T60" fmla="*/ 34 w 113"/>
                  <a:gd name="T61" fmla="*/ 56 h 148"/>
                  <a:gd name="T62" fmla="*/ 35 w 113"/>
                  <a:gd name="T63" fmla="*/ 69 h 148"/>
                  <a:gd name="T64" fmla="*/ 39 w 113"/>
                  <a:gd name="T65" fmla="*/ 79 h 148"/>
                  <a:gd name="T66" fmla="*/ 45 w 113"/>
                  <a:gd name="T67" fmla="*/ 85 h 148"/>
                  <a:gd name="T68" fmla="*/ 55 w 113"/>
                  <a:gd name="T69" fmla="*/ 86 h 148"/>
                  <a:gd name="T70" fmla="*/ 65 w 113"/>
                  <a:gd name="T71" fmla="*/ 85 h 148"/>
                  <a:gd name="T72" fmla="*/ 73 w 113"/>
                  <a:gd name="T73" fmla="*/ 79 h 148"/>
                  <a:gd name="T74" fmla="*/ 77 w 113"/>
                  <a:gd name="T75" fmla="*/ 69 h 148"/>
                  <a:gd name="T76" fmla="*/ 78 w 113"/>
                  <a:gd name="T77" fmla="*/ 56 h 148"/>
                  <a:gd name="T78" fmla="*/ 77 w 113"/>
                  <a:gd name="T79" fmla="*/ 41 h 148"/>
                  <a:gd name="T80" fmla="*/ 73 w 113"/>
                  <a:gd name="T81" fmla="*/ 33 h 148"/>
                  <a:gd name="T82" fmla="*/ 65 w 113"/>
                  <a:gd name="T83" fmla="*/ 26 h 148"/>
                  <a:gd name="T84" fmla="*/ 55 w 113"/>
                  <a:gd name="T85" fmla="*/ 2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3" h="148">
                    <a:moveTo>
                      <a:pt x="34" y="93"/>
                    </a:moveTo>
                    <a:lnTo>
                      <a:pt x="34" y="148"/>
                    </a:lnTo>
                    <a:lnTo>
                      <a:pt x="0" y="148"/>
                    </a:lnTo>
                    <a:lnTo>
                      <a:pt x="0" y="3"/>
                    </a:lnTo>
                    <a:lnTo>
                      <a:pt x="34" y="3"/>
                    </a:lnTo>
                    <a:lnTo>
                      <a:pt x="34" y="18"/>
                    </a:lnTo>
                    <a:lnTo>
                      <a:pt x="41" y="10"/>
                    </a:lnTo>
                    <a:lnTo>
                      <a:pt x="49" y="5"/>
                    </a:lnTo>
                    <a:lnTo>
                      <a:pt x="58" y="1"/>
                    </a:lnTo>
                    <a:lnTo>
                      <a:pt x="68" y="0"/>
                    </a:lnTo>
                    <a:lnTo>
                      <a:pt x="78" y="1"/>
                    </a:lnTo>
                    <a:lnTo>
                      <a:pt x="94" y="8"/>
                    </a:lnTo>
                    <a:lnTo>
                      <a:pt x="100" y="16"/>
                    </a:lnTo>
                    <a:lnTo>
                      <a:pt x="106" y="24"/>
                    </a:lnTo>
                    <a:lnTo>
                      <a:pt x="111" y="44"/>
                    </a:lnTo>
                    <a:lnTo>
                      <a:pt x="113" y="56"/>
                    </a:lnTo>
                    <a:lnTo>
                      <a:pt x="111" y="67"/>
                    </a:lnTo>
                    <a:lnTo>
                      <a:pt x="106" y="88"/>
                    </a:lnTo>
                    <a:lnTo>
                      <a:pt x="100" y="95"/>
                    </a:lnTo>
                    <a:lnTo>
                      <a:pt x="94" y="102"/>
                    </a:lnTo>
                    <a:lnTo>
                      <a:pt x="78" y="111"/>
                    </a:lnTo>
                    <a:lnTo>
                      <a:pt x="68" y="111"/>
                    </a:lnTo>
                    <a:lnTo>
                      <a:pt x="58" y="111"/>
                    </a:lnTo>
                    <a:lnTo>
                      <a:pt x="49" y="106"/>
                    </a:lnTo>
                    <a:lnTo>
                      <a:pt x="41" y="101"/>
                    </a:lnTo>
                    <a:lnTo>
                      <a:pt x="34" y="93"/>
                    </a:lnTo>
                    <a:close/>
                    <a:moveTo>
                      <a:pt x="55" y="24"/>
                    </a:moveTo>
                    <a:lnTo>
                      <a:pt x="45" y="26"/>
                    </a:lnTo>
                    <a:lnTo>
                      <a:pt x="39" y="33"/>
                    </a:lnTo>
                    <a:lnTo>
                      <a:pt x="35" y="41"/>
                    </a:lnTo>
                    <a:lnTo>
                      <a:pt x="34" y="56"/>
                    </a:lnTo>
                    <a:lnTo>
                      <a:pt x="35" y="69"/>
                    </a:lnTo>
                    <a:lnTo>
                      <a:pt x="39" y="79"/>
                    </a:lnTo>
                    <a:lnTo>
                      <a:pt x="45" y="85"/>
                    </a:lnTo>
                    <a:lnTo>
                      <a:pt x="55" y="86"/>
                    </a:lnTo>
                    <a:lnTo>
                      <a:pt x="65" y="85"/>
                    </a:lnTo>
                    <a:lnTo>
                      <a:pt x="73" y="79"/>
                    </a:lnTo>
                    <a:lnTo>
                      <a:pt x="77" y="69"/>
                    </a:lnTo>
                    <a:lnTo>
                      <a:pt x="78" y="56"/>
                    </a:lnTo>
                    <a:lnTo>
                      <a:pt x="77" y="41"/>
                    </a:lnTo>
                    <a:lnTo>
                      <a:pt x="73" y="33"/>
                    </a:lnTo>
                    <a:lnTo>
                      <a:pt x="65" y="26"/>
                    </a:lnTo>
                    <a:lnTo>
                      <a:pt x="55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7" name="Freeform 126"/>
              <p:cNvSpPr>
                <a:spLocks noEditPoints="1"/>
              </p:cNvSpPr>
              <p:nvPr/>
            </p:nvSpPr>
            <p:spPr bwMode="auto">
              <a:xfrm>
                <a:off x="2058" y="1888"/>
                <a:ext cx="37" cy="37"/>
              </a:xfrm>
              <a:custGeom>
                <a:avLst/>
                <a:gdLst>
                  <a:gd name="T0" fmla="*/ 113 w 113"/>
                  <a:gd name="T1" fmla="*/ 56 h 111"/>
                  <a:gd name="T2" fmla="*/ 113 w 113"/>
                  <a:gd name="T3" fmla="*/ 65 h 111"/>
                  <a:gd name="T4" fmla="*/ 33 w 113"/>
                  <a:gd name="T5" fmla="*/ 65 h 111"/>
                  <a:gd name="T6" fmla="*/ 36 w 113"/>
                  <a:gd name="T7" fmla="*/ 76 h 111"/>
                  <a:gd name="T8" fmla="*/ 42 w 113"/>
                  <a:gd name="T9" fmla="*/ 82 h 111"/>
                  <a:gd name="T10" fmla="*/ 51 w 113"/>
                  <a:gd name="T11" fmla="*/ 88 h 111"/>
                  <a:gd name="T12" fmla="*/ 64 w 113"/>
                  <a:gd name="T13" fmla="*/ 89 h 111"/>
                  <a:gd name="T14" fmla="*/ 74 w 113"/>
                  <a:gd name="T15" fmla="*/ 88 h 111"/>
                  <a:gd name="T16" fmla="*/ 85 w 113"/>
                  <a:gd name="T17" fmla="*/ 85 h 111"/>
                  <a:gd name="T18" fmla="*/ 95 w 113"/>
                  <a:gd name="T19" fmla="*/ 82 h 111"/>
                  <a:gd name="T20" fmla="*/ 107 w 113"/>
                  <a:gd name="T21" fmla="*/ 76 h 111"/>
                  <a:gd name="T22" fmla="*/ 107 w 113"/>
                  <a:gd name="T23" fmla="*/ 102 h 111"/>
                  <a:gd name="T24" fmla="*/ 95 w 113"/>
                  <a:gd name="T25" fmla="*/ 106 h 111"/>
                  <a:gd name="T26" fmla="*/ 84 w 113"/>
                  <a:gd name="T27" fmla="*/ 108 h 111"/>
                  <a:gd name="T28" fmla="*/ 72 w 113"/>
                  <a:gd name="T29" fmla="*/ 111 h 111"/>
                  <a:gd name="T30" fmla="*/ 59 w 113"/>
                  <a:gd name="T31" fmla="*/ 111 h 111"/>
                  <a:gd name="T32" fmla="*/ 46 w 113"/>
                  <a:gd name="T33" fmla="*/ 111 h 111"/>
                  <a:gd name="T34" fmla="*/ 23 w 113"/>
                  <a:gd name="T35" fmla="*/ 103 h 111"/>
                  <a:gd name="T36" fmla="*/ 16 w 113"/>
                  <a:gd name="T37" fmla="*/ 96 h 111"/>
                  <a:gd name="T38" fmla="*/ 9 w 113"/>
                  <a:gd name="T39" fmla="*/ 89 h 111"/>
                  <a:gd name="T40" fmla="*/ 0 w 113"/>
                  <a:gd name="T41" fmla="*/ 69 h 111"/>
                  <a:gd name="T42" fmla="*/ 0 w 113"/>
                  <a:gd name="T43" fmla="*/ 56 h 111"/>
                  <a:gd name="T44" fmla="*/ 0 w 113"/>
                  <a:gd name="T45" fmla="*/ 43 h 111"/>
                  <a:gd name="T46" fmla="*/ 7 w 113"/>
                  <a:gd name="T47" fmla="*/ 23 h 111"/>
                  <a:gd name="T48" fmla="*/ 15 w 113"/>
                  <a:gd name="T49" fmla="*/ 16 h 111"/>
                  <a:gd name="T50" fmla="*/ 23 w 113"/>
                  <a:gd name="T51" fmla="*/ 8 h 111"/>
                  <a:gd name="T52" fmla="*/ 45 w 113"/>
                  <a:gd name="T53" fmla="*/ 1 h 111"/>
                  <a:gd name="T54" fmla="*/ 58 w 113"/>
                  <a:gd name="T55" fmla="*/ 0 h 111"/>
                  <a:gd name="T56" fmla="*/ 69 w 113"/>
                  <a:gd name="T57" fmla="*/ 1 h 111"/>
                  <a:gd name="T58" fmla="*/ 90 w 113"/>
                  <a:gd name="T59" fmla="*/ 8 h 111"/>
                  <a:gd name="T60" fmla="*/ 98 w 113"/>
                  <a:gd name="T61" fmla="*/ 16 h 111"/>
                  <a:gd name="T62" fmla="*/ 104 w 113"/>
                  <a:gd name="T63" fmla="*/ 23 h 111"/>
                  <a:gd name="T64" fmla="*/ 111 w 113"/>
                  <a:gd name="T65" fmla="*/ 43 h 111"/>
                  <a:gd name="T66" fmla="*/ 113 w 113"/>
                  <a:gd name="T67" fmla="*/ 56 h 111"/>
                  <a:gd name="T68" fmla="*/ 78 w 113"/>
                  <a:gd name="T69" fmla="*/ 44 h 111"/>
                  <a:gd name="T70" fmla="*/ 77 w 113"/>
                  <a:gd name="T71" fmla="*/ 36 h 111"/>
                  <a:gd name="T72" fmla="*/ 72 w 113"/>
                  <a:gd name="T73" fmla="*/ 29 h 111"/>
                  <a:gd name="T74" fmla="*/ 66 w 113"/>
                  <a:gd name="T75" fmla="*/ 24 h 111"/>
                  <a:gd name="T76" fmla="*/ 58 w 113"/>
                  <a:gd name="T77" fmla="*/ 23 h 111"/>
                  <a:gd name="T78" fmla="*/ 49 w 113"/>
                  <a:gd name="T79" fmla="*/ 24 h 111"/>
                  <a:gd name="T80" fmla="*/ 42 w 113"/>
                  <a:gd name="T81" fmla="*/ 29 h 111"/>
                  <a:gd name="T82" fmla="*/ 36 w 113"/>
                  <a:gd name="T83" fmla="*/ 34 h 111"/>
                  <a:gd name="T84" fmla="*/ 35 w 113"/>
                  <a:gd name="T85" fmla="*/ 44 h 111"/>
                  <a:gd name="T86" fmla="*/ 78 w 113"/>
                  <a:gd name="T87" fmla="*/ 4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3" h="111">
                    <a:moveTo>
                      <a:pt x="113" y="56"/>
                    </a:moveTo>
                    <a:lnTo>
                      <a:pt x="113" y="65"/>
                    </a:lnTo>
                    <a:lnTo>
                      <a:pt x="33" y="65"/>
                    </a:lnTo>
                    <a:lnTo>
                      <a:pt x="36" y="76"/>
                    </a:lnTo>
                    <a:lnTo>
                      <a:pt x="42" y="82"/>
                    </a:lnTo>
                    <a:lnTo>
                      <a:pt x="51" y="88"/>
                    </a:lnTo>
                    <a:lnTo>
                      <a:pt x="64" y="89"/>
                    </a:lnTo>
                    <a:lnTo>
                      <a:pt x="74" y="88"/>
                    </a:lnTo>
                    <a:lnTo>
                      <a:pt x="85" y="85"/>
                    </a:lnTo>
                    <a:lnTo>
                      <a:pt x="95" y="82"/>
                    </a:lnTo>
                    <a:lnTo>
                      <a:pt x="107" y="76"/>
                    </a:lnTo>
                    <a:lnTo>
                      <a:pt x="107" y="102"/>
                    </a:lnTo>
                    <a:lnTo>
                      <a:pt x="95" y="106"/>
                    </a:lnTo>
                    <a:lnTo>
                      <a:pt x="84" y="108"/>
                    </a:lnTo>
                    <a:lnTo>
                      <a:pt x="72" y="111"/>
                    </a:lnTo>
                    <a:lnTo>
                      <a:pt x="59" y="111"/>
                    </a:lnTo>
                    <a:lnTo>
                      <a:pt x="46" y="111"/>
                    </a:lnTo>
                    <a:lnTo>
                      <a:pt x="23" y="103"/>
                    </a:lnTo>
                    <a:lnTo>
                      <a:pt x="16" y="96"/>
                    </a:lnTo>
                    <a:lnTo>
                      <a:pt x="9" y="89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5" y="16"/>
                    </a:lnTo>
                    <a:lnTo>
                      <a:pt x="23" y="8"/>
                    </a:lnTo>
                    <a:lnTo>
                      <a:pt x="45" y="1"/>
                    </a:lnTo>
                    <a:lnTo>
                      <a:pt x="58" y="0"/>
                    </a:lnTo>
                    <a:lnTo>
                      <a:pt x="69" y="1"/>
                    </a:lnTo>
                    <a:lnTo>
                      <a:pt x="90" y="8"/>
                    </a:lnTo>
                    <a:lnTo>
                      <a:pt x="98" y="16"/>
                    </a:lnTo>
                    <a:lnTo>
                      <a:pt x="104" y="23"/>
                    </a:lnTo>
                    <a:lnTo>
                      <a:pt x="111" y="43"/>
                    </a:lnTo>
                    <a:lnTo>
                      <a:pt x="113" y="56"/>
                    </a:lnTo>
                    <a:close/>
                    <a:moveTo>
                      <a:pt x="78" y="44"/>
                    </a:moveTo>
                    <a:lnTo>
                      <a:pt x="77" y="36"/>
                    </a:lnTo>
                    <a:lnTo>
                      <a:pt x="72" y="29"/>
                    </a:lnTo>
                    <a:lnTo>
                      <a:pt x="66" y="24"/>
                    </a:lnTo>
                    <a:lnTo>
                      <a:pt x="58" y="23"/>
                    </a:lnTo>
                    <a:lnTo>
                      <a:pt x="49" y="24"/>
                    </a:lnTo>
                    <a:lnTo>
                      <a:pt x="42" y="29"/>
                    </a:lnTo>
                    <a:lnTo>
                      <a:pt x="36" y="34"/>
                    </a:lnTo>
                    <a:lnTo>
                      <a:pt x="35" y="44"/>
                    </a:lnTo>
                    <a:lnTo>
                      <a:pt x="78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8" name="Freeform 127"/>
              <p:cNvSpPr>
                <a:spLocks/>
              </p:cNvSpPr>
              <p:nvPr/>
            </p:nvSpPr>
            <p:spPr bwMode="auto">
              <a:xfrm>
                <a:off x="2103" y="1888"/>
                <a:ext cx="27" cy="36"/>
              </a:xfrm>
              <a:custGeom>
                <a:avLst/>
                <a:gdLst>
                  <a:gd name="T0" fmla="*/ 79 w 79"/>
                  <a:gd name="T1" fmla="*/ 31 h 108"/>
                  <a:gd name="T2" fmla="*/ 75 w 79"/>
                  <a:gd name="T3" fmla="*/ 30 h 108"/>
                  <a:gd name="T4" fmla="*/ 71 w 79"/>
                  <a:gd name="T5" fmla="*/ 29 h 108"/>
                  <a:gd name="T6" fmla="*/ 66 w 79"/>
                  <a:gd name="T7" fmla="*/ 27 h 108"/>
                  <a:gd name="T8" fmla="*/ 61 w 79"/>
                  <a:gd name="T9" fmla="*/ 27 h 108"/>
                  <a:gd name="T10" fmla="*/ 49 w 79"/>
                  <a:gd name="T11" fmla="*/ 29 h 108"/>
                  <a:gd name="T12" fmla="*/ 42 w 79"/>
                  <a:gd name="T13" fmla="*/ 36 h 108"/>
                  <a:gd name="T14" fmla="*/ 36 w 79"/>
                  <a:gd name="T15" fmla="*/ 46 h 108"/>
                  <a:gd name="T16" fmla="*/ 35 w 79"/>
                  <a:gd name="T17" fmla="*/ 60 h 108"/>
                  <a:gd name="T18" fmla="*/ 35 w 79"/>
                  <a:gd name="T19" fmla="*/ 108 h 108"/>
                  <a:gd name="T20" fmla="*/ 0 w 79"/>
                  <a:gd name="T21" fmla="*/ 108 h 108"/>
                  <a:gd name="T22" fmla="*/ 0 w 79"/>
                  <a:gd name="T23" fmla="*/ 3 h 108"/>
                  <a:gd name="T24" fmla="*/ 35 w 79"/>
                  <a:gd name="T25" fmla="*/ 3 h 108"/>
                  <a:gd name="T26" fmla="*/ 35 w 79"/>
                  <a:gd name="T27" fmla="*/ 20 h 108"/>
                  <a:gd name="T28" fmla="*/ 40 w 79"/>
                  <a:gd name="T29" fmla="*/ 11 h 108"/>
                  <a:gd name="T30" fmla="*/ 49 w 79"/>
                  <a:gd name="T31" fmla="*/ 5 h 108"/>
                  <a:gd name="T32" fmla="*/ 58 w 79"/>
                  <a:gd name="T33" fmla="*/ 1 h 108"/>
                  <a:gd name="T34" fmla="*/ 69 w 79"/>
                  <a:gd name="T35" fmla="*/ 0 h 108"/>
                  <a:gd name="T36" fmla="*/ 71 w 79"/>
                  <a:gd name="T37" fmla="*/ 1 h 108"/>
                  <a:gd name="T38" fmla="*/ 74 w 79"/>
                  <a:gd name="T39" fmla="*/ 1 h 108"/>
                  <a:gd name="T40" fmla="*/ 75 w 79"/>
                  <a:gd name="T41" fmla="*/ 1 h 108"/>
                  <a:gd name="T42" fmla="*/ 79 w 79"/>
                  <a:gd name="T43" fmla="*/ 1 h 108"/>
                  <a:gd name="T44" fmla="*/ 79 w 79"/>
                  <a:gd name="T45" fmla="*/ 3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9" h="108">
                    <a:moveTo>
                      <a:pt x="79" y="31"/>
                    </a:moveTo>
                    <a:lnTo>
                      <a:pt x="75" y="30"/>
                    </a:lnTo>
                    <a:lnTo>
                      <a:pt x="71" y="29"/>
                    </a:lnTo>
                    <a:lnTo>
                      <a:pt x="66" y="27"/>
                    </a:lnTo>
                    <a:lnTo>
                      <a:pt x="61" y="27"/>
                    </a:lnTo>
                    <a:lnTo>
                      <a:pt x="49" y="29"/>
                    </a:lnTo>
                    <a:lnTo>
                      <a:pt x="42" y="36"/>
                    </a:lnTo>
                    <a:lnTo>
                      <a:pt x="36" y="46"/>
                    </a:lnTo>
                    <a:lnTo>
                      <a:pt x="35" y="60"/>
                    </a:lnTo>
                    <a:lnTo>
                      <a:pt x="35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35" y="3"/>
                    </a:lnTo>
                    <a:lnTo>
                      <a:pt x="35" y="20"/>
                    </a:lnTo>
                    <a:lnTo>
                      <a:pt x="40" y="11"/>
                    </a:lnTo>
                    <a:lnTo>
                      <a:pt x="49" y="5"/>
                    </a:lnTo>
                    <a:lnTo>
                      <a:pt x="58" y="1"/>
                    </a:lnTo>
                    <a:lnTo>
                      <a:pt x="69" y="0"/>
                    </a:lnTo>
                    <a:lnTo>
                      <a:pt x="71" y="1"/>
                    </a:lnTo>
                    <a:lnTo>
                      <a:pt x="74" y="1"/>
                    </a:lnTo>
                    <a:lnTo>
                      <a:pt x="75" y="1"/>
                    </a:lnTo>
                    <a:lnTo>
                      <a:pt x="79" y="1"/>
                    </a:lnTo>
                    <a:lnTo>
                      <a:pt x="79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9" name="Freeform 128"/>
              <p:cNvSpPr>
                <a:spLocks/>
              </p:cNvSpPr>
              <p:nvPr/>
            </p:nvSpPr>
            <p:spPr bwMode="auto">
              <a:xfrm>
                <a:off x="2131" y="1879"/>
                <a:ext cx="28" cy="45"/>
              </a:xfrm>
              <a:custGeom>
                <a:avLst/>
                <a:gdLst>
                  <a:gd name="T0" fmla="*/ 51 w 85"/>
                  <a:gd name="T1" fmla="*/ 0 h 134"/>
                  <a:gd name="T2" fmla="*/ 51 w 85"/>
                  <a:gd name="T3" fmla="*/ 29 h 134"/>
                  <a:gd name="T4" fmla="*/ 85 w 85"/>
                  <a:gd name="T5" fmla="*/ 29 h 134"/>
                  <a:gd name="T6" fmla="*/ 85 w 85"/>
                  <a:gd name="T7" fmla="*/ 53 h 134"/>
                  <a:gd name="T8" fmla="*/ 51 w 85"/>
                  <a:gd name="T9" fmla="*/ 53 h 134"/>
                  <a:gd name="T10" fmla="*/ 51 w 85"/>
                  <a:gd name="T11" fmla="*/ 98 h 134"/>
                  <a:gd name="T12" fmla="*/ 51 w 85"/>
                  <a:gd name="T13" fmla="*/ 103 h 134"/>
                  <a:gd name="T14" fmla="*/ 54 w 85"/>
                  <a:gd name="T15" fmla="*/ 108 h 134"/>
                  <a:gd name="T16" fmla="*/ 58 w 85"/>
                  <a:gd name="T17" fmla="*/ 109 h 134"/>
                  <a:gd name="T18" fmla="*/ 65 w 85"/>
                  <a:gd name="T19" fmla="*/ 111 h 134"/>
                  <a:gd name="T20" fmla="*/ 82 w 85"/>
                  <a:gd name="T21" fmla="*/ 111 h 134"/>
                  <a:gd name="T22" fmla="*/ 82 w 85"/>
                  <a:gd name="T23" fmla="*/ 134 h 134"/>
                  <a:gd name="T24" fmla="*/ 54 w 85"/>
                  <a:gd name="T25" fmla="*/ 134 h 134"/>
                  <a:gd name="T26" fmla="*/ 35 w 85"/>
                  <a:gd name="T27" fmla="*/ 132 h 134"/>
                  <a:gd name="T28" fmla="*/ 25 w 85"/>
                  <a:gd name="T29" fmla="*/ 125 h 134"/>
                  <a:gd name="T30" fmla="*/ 18 w 85"/>
                  <a:gd name="T31" fmla="*/ 115 h 134"/>
                  <a:gd name="T32" fmla="*/ 18 w 85"/>
                  <a:gd name="T33" fmla="*/ 98 h 134"/>
                  <a:gd name="T34" fmla="*/ 18 w 85"/>
                  <a:gd name="T35" fmla="*/ 53 h 134"/>
                  <a:gd name="T36" fmla="*/ 0 w 85"/>
                  <a:gd name="T37" fmla="*/ 53 h 134"/>
                  <a:gd name="T38" fmla="*/ 0 w 85"/>
                  <a:gd name="T39" fmla="*/ 29 h 134"/>
                  <a:gd name="T40" fmla="*/ 18 w 85"/>
                  <a:gd name="T41" fmla="*/ 29 h 134"/>
                  <a:gd name="T42" fmla="*/ 18 w 85"/>
                  <a:gd name="T43" fmla="*/ 0 h 134"/>
                  <a:gd name="T44" fmla="*/ 51 w 85"/>
                  <a:gd name="T45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134">
                    <a:moveTo>
                      <a:pt x="51" y="0"/>
                    </a:moveTo>
                    <a:lnTo>
                      <a:pt x="51" y="29"/>
                    </a:lnTo>
                    <a:lnTo>
                      <a:pt x="85" y="29"/>
                    </a:lnTo>
                    <a:lnTo>
                      <a:pt x="85" y="53"/>
                    </a:lnTo>
                    <a:lnTo>
                      <a:pt x="51" y="53"/>
                    </a:lnTo>
                    <a:lnTo>
                      <a:pt x="51" y="98"/>
                    </a:lnTo>
                    <a:lnTo>
                      <a:pt x="51" y="103"/>
                    </a:lnTo>
                    <a:lnTo>
                      <a:pt x="54" y="108"/>
                    </a:lnTo>
                    <a:lnTo>
                      <a:pt x="58" y="109"/>
                    </a:lnTo>
                    <a:lnTo>
                      <a:pt x="65" y="111"/>
                    </a:lnTo>
                    <a:lnTo>
                      <a:pt x="82" y="111"/>
                    </a:lnTo>
                    <a:lnTo>
                      <a:pt x="82" y="134"/>
                    </a:lnTo>
                    <a:lnTo>
                      <a:pt x="54" y="134"/>
                    </a:lnTo>
                    <a:lnTo>
                      <a:pt x="35" y="132"/>
                    </a:lnTo>
                    <a:lnTo>
                      <a:pt x="25" y="125"/>
                    </a:lnTo>
                    <a:lnTo>
                      <a:pt x="18" y="115"/>
                    </a:lnTo>
                    <a:lnTo>
                      <a:pt x="18" y="98"/>
                    </a:lnTo>
                    <a:lnTo>
                      <a:pt x="18" y="53"/>
                    </a:lnTo>
                    <a:lnTo>
                      <a:pt x="0" y="53"/>
                    </a:lnTo>
                    <a:lnTo>
                      <a:pt x="0" y="29"/>
                    </a:lnTo>
                    <a:lnTo>
                      <a:pt x="18" y="29"/>
                    </a:lnTo>
                    <a:lnTo>
                      <a:pt x="18" y="0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0" name="Freeform 129"/>
              <p:cNvSpPr>
                <a:spLocks/>
              </p:cNvSpPr>
              <p:nvPr/>
            </p:nvSpPr>
            <p:spPr bwMode="auto">
              <a:xfrm>
                <a:off x="2164" y="1888"/>
                <a:ext cx="32" cy="37"/>
              </a:xfrm>
              <a:custGeom>
                <a:avLst/>
                <a:gdLst>
                  <a:gd name="T0" fmla="*/ 88 w 95"/>
                  <a:gd name="T1" fmla="*/ 7 h 111"/>
                  <a:gd name="T2" fmla="*/ 88 w 95"/>
                  <a:gd name="T3" fmla="*/ 31 h 111"/>
                  <a:gd name="T4" fmla="*/ 78 w 95"/>
                  <a:gd name="T5" fmla="*/ 27 h 111"/>
                  <a:gd name="T6" fmla="*/ 67 w 95"/>
                  <a:gd name="T7" fmla="*/ 26 h 111"/>
                  <a:gd name="T8" fmla="*/ 57 w 95"/>
                  <a:gd name="T9" fmla="*/ 23 h 111"/>
                  <a:gd name="T10" fmla="*/ 49 w 95"/>
                  <a:gd name="T11" fmla="*/ 23 h 111"/>
                  <a:gd name="T12" fmla="*/ 39 w 95"/>
                  <a:gd name="T13" fmla="*/ 23 h 111"/>
                  <a:gd name="T14" fmla="*/ 34 w 95"/>
                  <a:gd name="T15" fmla="*/ 26 h 111"/>
                  <a:gd name="T16" fmla="*/ 30 w 95"/>
                  <a:gd name="T17" fmla="*/ 29 h 111"/>
                  <a:gd name="T18" fmla="*/ 29 w 95"/>
                  <a:gd name="T19" fmla="*/ 33 h 111"/>
                  <a:gd name="T20" fmla="*/ 30 w 95"/>
                  <a:gd name="T21" fmla="*/ 36 h 111"/>
                  <a:gd name="T22" fmla="*/ 33 w 95"/>
                  <a:gd name="T23" fmla="*/ 39 h 111"/>
                  <a:gd name="T24" fmla="*/ 37 w 95"/>
                  <a:gd name="T25" fmla="*/ 40 h 111"/>
                  <a:gd name="T26" fmla="*/ 46 w 95"/>
                  <a:gd name="T27" fmla="*/ 41 h 111"/>
                  <a:gd name="T28" fmla="*/ 52 w 95"/>
                  <a:gd name="T29" fmla="*/ 43 h 111"/>
                  <a:gd name="T30" fmla="*/ 75 w 95"/>
                  <a:gd name="T31" fmla="*/ 47 h 111"/>
                  <a:gd name="T32" fmla="*/ 86 w 95"/>
                  <a:gd name="T33" fmla="*/ 53 h 111"/>
                  <a:gd name="T34" fmla="*/ 93 w 95"/>
                  <a:gd name="T35" fmla="*/ 63 h 111"/>
                  <a:gd name="T36" fmla="*/ 95 w 95"/>
                  <a:gd name="T37" fmla="*/ 77 h 111"/>
                  <a:gd name="T38" fmla="*/ 95 w 95"/>
                  <a:gd name="T39" fmla="*/ 85 h 111"/>
                  <a:gd name="T40" fmla="*/ 88 w 95"/>
                  <a:gd name="T41" fmla="*/ 98 h 111"/>
                  <a:gd name="T42" fmla="*/ 82 w 95"/>
                  <a:gd name="T43" fmla="*/ 102 h 111"/>
                  <a:gd name="T44" fmla="*/ 67 w 95"/>
                  <a:gd name="T45" fmla="*/ 109 h 111"/>
                  <a:gd name="T46" fmla="*/ 46 w 95"/>
                  <a:gd name="T47" fmla="*/ 111 h 111"/>
                  <a:gd name="T48" fmla="*/ 34 w 95"/>
                  <a:gd name="T49" fmla="*/ 111 h 111"/>
                  <a:gd name="T50" fmla="*/ 24 w 95"/>
                  <a:gd name="T51" fmla="*/ 109 h 111"/>
                  <a:gd name="T52" fmla="*/ 13 w 95"/>
                  <a:gd name="T53" fmla="*/ 108 h 111"/>
                  <a:gd name="T54" fmla="*/ 1 w 95"/>
                  <a:gd name="T55" fmla="*/ 103 h 111"/>
                  <a:gd name="T56" fmla="*/ 1 w 95"/>
                  <a:gd name="T57" fmla="*/ 79 h 111"/>
                  <a:gd name="T58" fmla="*/ 11 w 95"/>
                  <a:gd name="T59" fmla="*/ 83 h 111"/>
                  <a:gd name="T60" fmla="*/ 21 w 95"/>
                  <a:gd name="T61" fmla="*/ 86 h 111"/>
                  <a:gd name="T62" fmla="*/ 33 w 95"/>
                  <a:gd name="T63" fmla="*/ 88 h 111"/>
                  <a:gd name="T64" fmla="*/ 43 w 95"/>
                  <a:gd name="T65" fmla="*/ 89 h 111"/>
                  <a:gd name="T66" fmla="*/ 52 w 95"/>
                  <a:gd name="T67" fmla="*/ 88 h 111"/>
                  <a:gd name="T68" fmla="*/ 57 w 95"/>
                  <a:gd name="T69" fmla="*/ 86 h 111"/>
                  <a:gd name="T70" fmla="*/ 62 w 95"/>
                  <a:gd name="T71" fmla="*/ 82 h 111"/>
                  <a:gd name="T72" fmla="*/ 63 w 95"/>
                  <a:gd name="T73" fmla="*/ 77 h 111"/>
                  <a:gd name="T74" fmla="*/ 62 w 95"/>
                  <a:gd name="T75" fmla="*/ 73 h 111"/>
                  <a:gd name="T76" fmla="*/ 59 w 95"/>
                  <a:gd name="T77" fmla="*/ 70 h 111"/>
                  <a:gd name="T78" fmla="*/ 54 w 95"/>
                  <a:gd name="T79" fmla="*/ 69 h 111"/>
                  <a:gd name="T80" fmla="*/ 46 w 95"/>
                  <a:gd name="T81" fmla="*/ 67 h 111"/>
                  <a:gd name="T82" fmla="*/ 40 w 95"/>
                  <a:gd name="T83" fmla="*/ 67 h 111"/>
                  <a:gd name="T84" fmla="*/ 20 w 95"/>
                  <a:gd name="T85" fmla="*/ 63 h 111"/>
                  <a:gd name="T86" fmla="*/ 8 w 95"/>
                  <a:gd name="T87" fmla="*/ 56 h 111"/>
                  <a:gd name="T88" fmla="*/ 1 w 95"/>
                  <a:gd name="T89" fmla="*/ 47 h 111"/>
                  <a:gd name="T90" fmla="*/ 0 w 95"/>
                  <a:gd name="T91" fmla="*/ 33 h 111"/>
                  <a:gd name="T92" fmla="*/ 1 w 95"/>
                  <a:gd name="T93" fmla="*/ 18 h 111"/>
                  <a:gd name="T94" fmla="*/ 11 w 95"/>
                  <a:gd name="T95" fmla="*/ 8 h 111"/>
                  <a:gd name="T96" fmla="*/ 24 w 95"/>
                  <a:gd name="T97" fmla="*/ 1 h 111"/>
                  <a:gd name="T98" fmla="*/ 46 w 95"/>
                  <a:gd name="T99" fmla="*/ 0 h 111"/>
                  <a:gd name="T100" fmla="*/ 56 w 95"/>
                  <a:gd name="T101" fmla="*/ 1 h 111"/>
                  <a:gd name="T102" fmla="*/ 66 w 95"/>
                  <a:gd name="T103" fmla="*/ 1 h 111"/>
                  <a:gd name="T104" fmla="*/ 76 w 95"/>
                  <a:gd name="T105" fmla="*/ 4 h 111"/>
                  <a:gd name="T106" fmla="*/ 88 w 95"/>
                  <a:gd name="T107" fmla="*/ 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111">
                    <a:moveTo>
                      <a:pt x="88" y="7"/>
                    </a:moveTo>
                    <a:lnTo>
                      <a:pt x="88" y="31"/>
                    </a:lnTo>
                    <a:lnTo>
                      <a:pt x="78" y="27"/>
                    </a:lnTo>
                    <a:lnTo>
                      <a:pt x="67" y="26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39" y="23"/>
                    </a:lnTo>
                    <a:lnTo>
                      <a:pt x="34" y="26"/>
                    </a:lnTo>
                    <a:lnTo>
                      <a:pt x="30" y="29"/>
                    </a:lnTo>
                    <a:lnTo>
                      <a:pt x="29" y="33"/>
                    </a:lnTo>
                    <a:lnTo>
                      <a:pt x="30" y="36"/>
                    </a:lnTo>
                    <a:lnTo>
                      <a:pt x="33" y="39"/>
                    </a:lnTo>
                    <a:lnTo>
                      <a:pt x="37" y="40"/>
                    </a:lnTo>
                    <a:lnTo>
                      <a:pt x="46" y="41"/>
                    </a:lnTo>
                    <a:lnTo>
                      <a:pt x="52" y="43"/>
                    </a:lnTo>
                    <a:lnTo>
                      <a:pt x="75" y="47"/>
                    </a:lnTo>
                    <a:lnTo>
                      <a:pt x="86" y="53"/>
                    </a:lnTo>
                    <a:lnTo>
                      <a:pt x="93" y="63"/>
                    </a:lnTo>
                    <a:lnTo>
                      <a:pt x="95" y="77"/>
                    </a:lnTo>
                    <a:lnTo>
                      <a:pt x="95" y="85"/>
                    </a:lnTo>
                    <a:lnTo>
                      <a:pt x="88" y="98"/>
                    </a:lnTo>
                    <a:lnTo>
                      <a:pt x="82" y="102"/>
                    </a:lnTo>
                    <a:lnTo>
                      <a:pt x="67" y="109"/>
                    </a:lnTo>
                    <a:lnTo>
                      <a:pt x="46" y="111"/>
                    </a:lnTo>
                    <a:lnTo>
                      <a:pt x="34" y="111"/>
                    </a:lnTo>
                    <a:lnTo>
                      <a:pt x="24" y="109"/>
                    </a:lnTo>
                    <a:lnTo>
                      <a:pt x="13" y="108"/>
                    </a:lnTo>
                    <a:lnTo>
                      <a:pt x="1" y="103"/>
                    </a:lnTo>
                    <a:lnTo>
                      <a:pt x="1" y="79"/>
                    </a:lnTo>
                    <a:lnTo>
                      <a:pt x="11" y="83"/>
                    </a:lnTo>
                    <a:lnTo>
                      <a:pt x="21" y="86"/>
                    </a:lnTo>
                    <a:lnTo>
                      <a:pt x="33" y="88"/>
                    </a:lnTo>
                    <a:lnTo>
                      <a:pt x="43" y="89"/>
                    </a:lnTo>
                    <a:lnTo>
                      <a:pt x="52" y="88"/>
                    </a:lnTo>
                    <a:lnTo>
                      <a:pt x="57" y="86"/>
                    </a:lnTo>
                    <a:lnTo>
                      <a:pt x="62" y="82"/>
                    </a:lnTo>
                    <a:lnTo>
                      <a:pt x="63" y="77"/>
                    </a:lnTo>
                    <a:lnTo>
                      <a:pt x="62" y="73"/>
                    </a:lnTo>
                    <a:lnTo>
                      <a:pt x="59" y="70"/>
                    </a:lnTo>
                    <a:lnTo>
                      <a:pt x="54" y="69"/>
                    </a:lnTo>
                    <a:lnTo>
                      <a:pt x="46" y="67"/>
                    </a:lnTo>
                    <a:lnTo>
                      <a:pt x="40" y="67"/>
                    </a:lnTo>
                    <a:lnTo>
                      <a:pt x="20" y="63"/>
                    </a:lnTo>
                    <a:lnTo>
                      <a:pt x="8" y="56"/>
                    </a:lnTo>
                    <a:lnTo>
                      <a:pt x="1" y="47"/>
                    </a:lnTo>
                    <a:lnTo>
                      <a:pt x="0" y="33"/>
                    </a:lnTo>
                    <a:lnTo>
                      <a:pt x="1" y="18"/>
                    </a:lnTo>
                    <a:lnTo>
                      <a:pt x="11" y="8"/>
                    </a:lnTo>
                    <a:lnTo>
                      <a:pt x="24" y="1"/>
                    </a:lnTo>
                    <a:lnTo>
                      <a:pt x="46" y="0"/>
                    </a:lnTo>
                    <a:lnTo>
                      <a:pt x="56" y="1"/>
                    </a:lnTo>
                    <a:lnTo>
                      <a:pt x="66" y="1"/>
                    </a:lnTo>
                    <a:lnTo>
                      <a:pt x="76" y="4"/>
                    </a:lnTo>
                    <a:lnTo>
                      <a:pt x="88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1" name="Freeform 130"/>
              <p:cNvSpPr>
                <a:spLocks noEditPoints="1"/>
              </p:cNvSpPr>
              <p:nvPr/>
            </p:nvSpPr>
            <p:spPr bwMode="auto">
              <a:xfrm>
                <a:off x="1318" y="1305"/>
                <a:ext cx="44" cy="47"/>
              </a:xfrm>
              <a:custGeom>
                <a:avLst/>
                <a:gdLst>
                  <a:gd name="T0" fmla="*/ 36 w 131"/>
                  <a:gd name="T1" fmla="*/ 27 h 140"/>
                  <a:gd name="T2" fmla="*/ 36 w 131"/>
                  <a:gd name="T3" fmla="*/ 112 h 140"/>
                  <a:gd name="T4" fmla="*/ 49 w 131"/>
                  <a:gd name="T5" fmla="*/ 112 h 140"/>
                  <a:gd name="T6" fmla="*/ 69 w 131"/>
                  <a:gd name="T7" fmla="*/ 111 h 140"/>
                  <a:gd name="T8" fmla="*/ 82 w 131"/>
                  <a:gd name="T9" fmla="*/ 101 h 140"/>
                  <a:gd name="T10" fmla="*/ 87 w 131"/>
                  <a:gd name="T11" fmla="*/ 95 h 140"/>
                  <a:gd name="T12" fmla="*/ 93 w 131"/>
                  <a:gd name="T13" fmla="*/ 79 h 140"/>
                  <a:gd name="T14" fmla="*/ 93 w 131"/>
                  <a:gd name="T15" fmla="*/ 69 h 140"/>
                  <a:gd name="T16" fmla="*/ 92 w 131"/>
                  <a:gd name="T17" fmla="*/ 50 h 140"/>
                  <a:gd name="T18" fmla="*/ 82 w 131"/>
                  <a:gd name="T19" fmla="*/ 37 h 140"/>
                  <a:gd name="T20" fmla="*/ 69 w 131"/>
                  <a:gd name="T21" fmla="*/ 29 h 140"/>
                  <a:gd name="T22" fmla="*/ 49 w 131"/>
                  <a:gd name="T23" fmla="*/ 27 h 140"/>
                  <a:gd name="T24" fmla="*/ 36 w 131"/>
                  <a:gd name="T25" fmla="*/ 27 h 140"/>
                  <a:gd name="T26" fmla="*/ 0 w 131"/>
                  <a:gd name="T27" fmla="*/ 0 h 140"/>
                  <a:gd name="T28" fmla="*/ 37 w 131"/>
                  <a:gd name="T29" fmla="*/ 0 h 140"/>
                  <a:gd name="T30" fmla="*/ 66 w 131"/>
                  <a:gd name="T31" fmla="*/ 0 h 140"/>
                  <a:gd name="T32" fmla="*/ 85 w 131"/>
                  <a:gd name="T33" fmla="*/ 4 h 140"/>
                  <a:gd name="T34" fmla="*/ 99 w 131"/>
                  <a:gd name="T35" fmla="*/ 10 h 140"/>
                  <a:gd name="T36" fmla="*/ 112 w 131"/>
                  <a:gd name="T37" fmla="*/ 20 h 140"/>
                  <a:gd name="T38" fmla="*/ 121 w 131"/>
                  <a:gd name="T39" fmla="*/ 30 h 140"/>
                  <a:gd name="T40" fmla="*/ 126 w 131"/>
                  <a:gd name="T41" fmla="*/ 42 h 140"/>
                  <a:gd name="T42" fmla="*/ 131 w 131"/>
                  <a:gd name="T43" fmla="*/ 55 h 140"/>
                  <a:gd name="T44" fmla="*/ 131 w 131"/>
                  <a:gd name="T45" fmla="*/ 69 h 140"/>
                  <a:gd name="T46" fmla="*/ 131 w 131"/>
                  <a:gd name="T47" fmla="*/ 85 h 140"/>
                  <a:gd name="T48" fmla="*/ 126 w 131"/>
                  <a:gd name="T49" fmla="*/ 98 h 140"/>
                  <a:gd name="T50" fmla="*/ 121 w 131"/>
                  <a:gd name="T51" fmla="*/ 109 h 140"/>
                  <a:gd name="T52" fmla="*/ 112 w 131"/>
                  <a:gd name="T53" fmla="*/ 119 h 140"/>
                  <a:gd name="T54" fmla="*/ 99 w 131"/>
                  <a:gd name="T55" fmla="*/ 129 h 140"/>
                  <a:gd name="T56" fmla="*/ 85 w 131"/>
                  <a:gd name="T57" fmla="*/ 135 h 140"/>
                  <a:gd name="T58" fmla="*/ 66 w 131"/>
                  <a:gd name="T59" fmla="*/ 138 h 140"/>
                  <a:gd name="T60" fmla="*/ 37 w 131"/>
                  <a:gd name="T61" fmla="*/ 140 h 140"/>
                  <a:gd name="T62" fmla="*/ 0 w 131"/>
                  <a:gd name="T63" fmla="*/ 140 h 140"/>
                  <a:gd name="T64" fmla="*/ 0 w 131"/>
                  <a:gd name="T6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1" h="140">
                    <a:moveTo>
                      <a:pt x="36" y="27"/>
                    </a:moveTo>
                    <a:lnTo>
                      <a:pt x="36" y="112"/>
                    </a:lnTo>
                    <a:lnTo>
                      <a:pt x="49" y="112"/>
                    </a:lnTo>
                    <a:lnTo>
                      <a:pt x="69" y="111"/>
                    </a:lnTo>
                    <a:lnTo>
                      <a:pt x="82" y="101"/>
                    </a:lnTo>
                    <a:lnTo>
                      <a:pt x="87" y="95"/>
                    </a:lnTo>
                    <a:lnTo>
                      <a:pt x="93" y="79"/>
                    </a:lnTo>
                    <a:lnTo>
                      <a:pt x="93" y="69"/>
                    </a:lnTo>
                    <a:lnTo>
                      <a:pt x="92" y="50"/>
                    </a:lnTo>
                    <a:lnTo>
                      <a:pt x="82" y="37"/>
                    </a:lnTo>
                    <a:lnTo>
                      <a:pt x="69" y="29"/>
                    </a:lnTo>
                    <a:lnTo>
                      <a:pt x="49" y="27"/>
                    </a:lnTo>
                    <a:lnTo>
                      <a:pt x="36" y="27"/>
                    </a:lnTo>
                    <a:close/>
                    <a:moveTo>
                      <a:pt x="0" y="0"/>
                    </a:moveTo>
                    <a:lnTo>
                      <a:pt x="37" y="0"/>
                    </a:lnTo>
                    <a:lnTo>
                      <a:pt x="66" y="0"/>
                    </a:lnTo>
                    <a:lnTo>
                      <a:pt x="85" y="4"/>
                    </a:lnTo>
                    <a:lnTo>
                      <a:pt x="99" y="10"/>
                    </a:lnTo>
                    <a:lnTo>
                      <a:pt x="112" y="20"/>
                    </a:lnTo>
                    <a:lnTo>
                      <a:pt x="121" y="30"/>
                    </a:lnTo>
                    <a:lnTo>
                      <a:pt x="126" y="42"/>
                    </a:lnTo>
                    <a:lnTo>
                      <a:pt x="131" y="55"/>
                    </a:lnTo>
                    <a:lnTo>
                      <a:pt x="131" y="69"/>
                    </a:lnTo>
                    <a:lnTo>
                      <a:pt x="131" y="85"/>
                    </a:lnTo>
                    <a:lnTo>
                      <a:pt x="126" y="98"/>
                    </a:lnTo>
                    <a:lnTo>
                      <a:pt x="121" y="109"/>
                    </a:lnTo>
                    <a:lnTo>
                      <a:pt x="112" y="119"/>
                    </a:lnTo>
                    <a:lnTo>
                      <a:pt x="99" y="129"/>
                    </a:lnTo>
                    <a:lnTo>
                      <a:pt x="85" y="135"/>
                    </a:lnTo>
                    <a:lnTo>
                      <a:pt x="66" y="138"/>
                    </a:lnTo>
                    <a:lnTo>
                      <a:pt x="37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2" name="Freeform 131"/>
              <p:cNvSpPr>
                <a:spLocks noEditPoints="1"/>
              </p:cNvSpPr>
              <p:nvPr/>
            </p:nvSpPr>
            <p:spPr bwMode="auto">
              <a:xfrm>
                <a:off x="1368" y="1316"/>
                <a:ext cx="37" cy="37"/>
              </a:xfrm>
              <a:custGeom>
                <a:avLst/>
                <a:gdLst>
                  <a:gd name="T0" fmla="*/ 113 w 113"/>
                  <a:gd name="T1" fmla="*/ 54 h 110"/>
                  <a:gd name="T2" fmla="*/ 113 w 113"/>
                  <a:gd name="T3" fmla="*/ 64 h 110"/>
                  <a:gd name="T4" fmla="*/ 35 w 113"/>
                  <a:gd name="T5" fmla="*/ 64 h 110"/>
                  <a:gd name="T6" fmla="*/ 36 w 113"/>
                  <a:gd name="T7" fmla="*/ 74 h 110"/>
                  <a:gd name="T8" fmla="*/ 42 w 113"/>
                  <a:gd name="T9" fmla="*/ 82 h 110"/>
                  <a:gd name="T10" fmla="*/ 51 w 113"/>
                  <a:gd name="T11" fmla="*/ 87 h 110"/>
                  <a:gd name="T12" fmla="*/ 64 w 113"/>
                  <a:gd name="T13" fmla="*/ 87 h 110"/>
                  <a:gd name="T14" fmla="*/ 74 w 113"/>
                  <a:gd name="T15" fmla="*/ 87 h 110"/>
                  <a:gd name="T16" fmla="*/ 85 w 113"/>
                  <a:gd name="T17" fmla="*/ 84 h 110"/>
                  <a:gd name="T18" fmla="*/ 97 w 113"/>
                  <a:gd name="T19" fmla="*/ 82 h 110"/>
                  <a:gd name="T20" fmla="*/ 109 w 113"/>
                  <a:gd name="T21" fmla="*/ 76 h 110"/>
                  <a:gd name="T22" fmla="*/ 109 w 113"/>
                  <a:gd name="T23" fmla="*/ 102 h 110"/>
                  <a:gd name="T24" fmla="*/ 96 w 113"/>
                  <a:gd name="T25" fmla="*/ 105 h 110"/>
                  <a:gd name="T26" fmla="*/ 84 w 113"/>
                  <a:gd name="T27" fmla="*/ 108 h 110"/>
                  <a:gd name="T28" fmla="*/ 72 w 113"/>
                  <a:gd name="T29" fmla="*/ 110 h 110"/>
                  <a:gd name="T30" fmla="*/ 61 w 113"/>
                  <a:gd name="T31" fmla="*/ 110 h 110"/>
                  <a:gd name="T32" fmla="*/ 47 w 113"/>
                  <a:gd name="T33" fmla="*/ 109 h 110"/>
                  <a:gd name="T34" fmla="*/ 25 w 113"/>
                  <a:gd name="T35" fmla="*/ 102 h 110"/>
                  <a:gd name="T36" fmla="*/ 16 w 113"/>
                  <a:gd name="T37" fmla="*/ 96 h 110"/>
                  <a:gd name="T38" fmla="*/ 9 w 113"/>
                  <a:gd name="T39" fmla="*/ 87 h 110"/>
                  <a:gd name="T40" fmla="*/ 0 w 113"/>
                  <a:gd name="T41" fmla="*/ 67 h 110"/>
                  <a:gd name="T42" fmla="*/ 0 w 113"/>
                  <a:gd name="T43" fmla="*/ 56 h 110"/>
                  <a:gd name="T44" fmla="*/ 0 w 113"/>
                  <a:gd name="T45" fmla="*/ 43 h 110"/>
                  <a:gd name="T46" fmla="*/ 9 w 113"/>
                  <a:gd name="T47" fmla="*/ 23 h 110"/>
                  <a:gd name="T48" fmla="*/ 16 w 113"/>
                  <a:gd name="T49" fmla="*/ 15 h 110"/>
                  <a:gd name="T50" fmla="*/ 23 w 113"/>
                  <a:gd name="T51" fmla="*/ 8 h 110"/>
                  <a:gd name="T52" fmla="*/ 45 w 113"/>
                  <a:gd name="T53" fmla="*/ 1 h 110"/>
                  <a:gd name="T54" fmla="*/ 58 w 113"/>
                  <a:gd name="T55" fmla="*/ 0 h 110"/>
                  <a:gd name="T56" fmla="*/ 71 w 113"/>
                  <a:gd name="T57" fmla="*/ 1 h 110"/>
                  <a:gd name="T58" fmla="*/ 90 w 113"/>
                  <a:gd name="T59" fmla="*/ 8 h 110"/>
                  <a:gd name="T60" fmla="*/ 98 w 113"/>
                  <a:gd name="T61" fmla="*/ 15 h 110"/>
                  <a:gd name="T62" fmla="*/ 104 w 113"/>
                  <a:gd name="T63" fmla="*/ 23 h 110"/>
                  <a:gd name="T64" fmla="*/ 113 w 113"/>
                  <a:gd name="T65" fmla="*/ 43 h 110"/>
                  <a:gd name="T66" fmla="*/ 113 w 113"/>
                  <a:gd name="T67" fmla="*/ 54 h 110"/>
                  <a:gd name="T68" fmla="*/ 78 w 113"/>
                  <a:gd name="T69" fmla="*/ 44 h 110"/>
                  <a:gd name="T70" fmla="*/ 77 w 113"/>
                  <a:gd name="T71" fmla="*/ 34 h 110"/>
                  <a:gd name="T72" fmla="*/ 72 w 113"/>
                  <a:gd name="T73" fmla="*/ 28 h 110"/>
                  <a:gd name="T74" fmla="*/ 67 w 113"/>
                  <a:gd name="T75" fmla="*/ 23 h 110"/>
                  <a:gd name="T76" fmla="*/ 58 w 113"/>
                  <a:gd name="T77" fmla="*/ 23 h 110"/>
                  <a:gd name="T78" fmla="*/ 49 w 113"/>
                  <a:gd name="T79" fmla="*/ 23 h 110"/>
                  <a:gd name="T80" fmla="*/ 42 w 113"/>
                  <a:gd name="T81" fmla="*/ 28 h 110"/>
                  <a:gd name="T82" fmla="*/ 36 w 113"/>
                  <a:gd name="T83" fmla="*/ 34 h 110"/>
                  <a:gd name="T84" fmla="*/ 35 w 113"/>
                  <a:gd name="T85" fmla="*/ 44 h 110"/>
                  <a:gd name="T86" fmla="*/ 78 w 113"/>
                  <a:gd name="T87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3" h="110">
                    <a:moveTo>
                      <a:pt x="113" y="54"/>
                    </a:moveTo>
                    <a:lnTo>
                      <a:pt x="113" y="64"/>
                    </a:lnTo>
                    <a:lnTo>
                      <a:pt x="35" y="64"/>
                    </a:lnTo>
                    <a:lnTo>
                      <a:pt x="36" y="74"/>
                    </a:lnTo>
                    <a:lnTo>
                      <a:pt x="42" y="82"/>
                    </a:lnTo>
                    <a:lnTo>
                      <a:pt x="51" y="87"/>
                    </a:lnTo>
                    <a:lnTo>
                      <a:pt x="64" y="87"/>
                    </a:lnTo>
                    <a:lnTo>
                      <a:pt x="74" y="87"/>
                    </a:lnTo>
                    <a:lnTo>
                      <a:pt x="85" y="84"/>
                    </a:lnTo>
                    <a:lnTo>
                      <a:pt x="97" y="82"/>
                    </a:lnTo>
                    <a:lnTo>
                      <a:pt x="109" y="76"/>
                    </a:lnTo>
                    <a:lnTo>
                      <a:pt x="109" y="102"/>
                    </a:lnTo>
                    <a:lnTo>
                      <a:pt x="96" y="105"/>
                    </a:lnTo>
                    <a:lnTo>
                      <a:pt x="84" y="108"/>
                    </a:lnTo>
                    <a:lnTo>
                      <a:pt x="72" y="110"/>
                    </a:lnTo>
                    <a:lnTo>
                      <a:pt x="61" y="110"/>
                    </a:lnTo>
                    <a:lnTo>
                      <a:pt x="47" y="109"/>
                    </a:lnTo>
                    <a:lnTo>
                      <a:pt x="25" y="102"/>
                    </a:lnTo>
                    <a:lnTo>
                      <a:pt x="16" y="96"/>
                    </a:lnTo>
                    <a:lnTo>
                      <a:pt x="9" y="87"/>
                    </a:lnTo>
                    <a:lnTo>
                      <a:pt x="0" y="67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9" y="23"/>
                    </a:lnTo>
                    <a:lnTo>
                      <a:pt x="16" y="15"/>
                    </a:lnTo>
                    <a:lnTo>
                      <a:pt x="23" y="8"/>
                    </a:lnTo>
                    <a:lnTo>
                      <a:pt x="45" y="1"/>
                    </a:lnTo>
                    <a:lnTo>
                      <a:pt x="58" y="0"/>
                    </a:lnTo>
                    <a:lnTo>
                      <a:pt x="71" y="1"/>
                    </a:lnTo>
                    <a:lnTo>
                      <a:pt x="90" y="8"/>
                    </a:lnTo>
                    <a:lnTo>
                      <a:pt x="98" y="15"/>
                    </a:lnTo>
                    <a:lnTo>
                      <a:pt x="104" y="23"/>
                    </a:lnTo>
                    <a:lnTo>
                      <a:pt x="113" y="43"/>
                    </a:lnTo>
                    <a:lnTo>
                      <a:pt x="113" y="54"/>
                    </a:lnTo>
                    <a:close/>
                    <a:moveTo>
                      <a:pt x="78" y="44"/>
                    </a:moveTo>
                    <a:lnTo>
                      <a:pt x="77" y="34"/>
                    </a:lnTo>
                    <a:lnTo>
                      <a:pt x="72" y="28"/>
                    </a:lnTo>
                    <a:lnTo>
                      <a:pt x="67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42" y="28"/>
                    </a:lnTo>
                    <a:lnTo>
                      <a:pt x="36" y="34"/>
                    </a:lnTo>
                    <a:lnTo>
                      <a:pt x="35" y="44"/>
                    </a:lnTo>
                    <a:lnTo>
                      <a:pt x="78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3" name="Freeform 132"/>
              <p:cNvSpPr>
                <a:spLocks/>
              </p:cNvSpPr>
              <p:nvPr/>
            </p:nvSpPr>
            <p:spPr bwMode="auto">
              <a:xfrm>
                <a:off x="1409" y="1317"/>
                <a:ext cx="40" cy="35"/>
              </a:xfrm>
              <a:custGeom>
                <a:avLst/>
                <a:gdLst>
                  <a:gd name="T0" fmla="*/ 0 w 120"/>
                  <a:gd name="T1" fmla="*/ 0 h 106"/>
                  <a:gd name="T2" fmla="*/ 35 w 120"/>
                  <a:gd name="T3" fmla="*/ 0 h 106"/>
                  <a:gd name="T4" fmla="*/ 61 w 120"/>
                  <a:gd name="T5" fmla="*/ 72 h 106"/>
                  <a:gd name="T6" fmla="*/ 87 w 120"/>
                  <a:gd name="T7" fmla="*/ 0 h 106"/>
                  <a:gd name="T8" fmla="*/ 120 w 120"/>
                  <a:gd name="T9" fmla="*/ 0 h 106"/>
                  <a:gd name="T10" fmla="*/ 80 w 120"/>
                  <a:gd name="T11" fmla="*/ 106 h 106"/>
                  <a:gd name="T12" fmla="*/ 42 w 120"/>
                  <a:gd name="T13" fmla="*/ 106 h 106"/>
                  <a:gd name="T14" fmla="*/ 0 w 120"/>
                  <a:gd name="T15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0" h="106">
                    <a:moveTo>
                      <a:pt x="0" y="0"/>
                    </a:moveTo>
                    <a:lnTo>
                      <a:pt x="35" y="0"/>
                    </a:lnTo>
                    <a:lnTo>
                      <a:pt x="61" y="72"/>
                    </a:lnTo>
                    <a:lnTo>
                      <a:pt x="87" y="0"/>
                    </a:lnTo>
                    <a:lnTo>
                      <a:pt x="120" y="0"/>
                    </a:lnTo>
                    <a:lnTo>
                      <a:pt x="80" y="106"/>
                    </a:lnTo>
                    <a:lnTo>
                      <a:pt x="42" y="1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4" name="Freeform 133"/>
              <p:cNvSpPr>
                <a:spLocks noEditPoints="1"/>
              </p:cNvSpPr>
              <p:nvPr/>
            </p:nvSpPr>
            <p:spPr bwMode="auto">
              <a:xfrm>
                <a:off x="1453" y="1316"/>
                <a:ext cx="37" cy="37"/>
              </a:xfrm>
              <a:custGeom>
                <a:avLst/>
                <a:gdLst>
                  <a:gd name="T0" fmla="*/ 112 w 112"/>
                  <a:gd name="T1" fmla="*/ 54 h 110"/>
                  <a:gd name="T2" fmla="*/ 112 w 112"/>
                  <a:gd name="T3" fmla="*/ 64 h 110"/>
                  <a:gd name="T4" fmla="*/ 34 w 112"/>
                  <a:gd name="T5" fmla="*/ 64 h 110"/>
                  <a:gd name="T6" fmla="*/ 36 w 112"/>
                  <a:gd name="T7" fmla="*/ 74 h 110"/>
                  <a:gd name="T8" fmla="*/ 43 w 112"/>
                  <a:gd name="T9" fmla="*/ 82 h 110"/>
                  <a:gd name="T10" fmla="*/ 51 w 112"/>
                  <a:gd name="T11" fmla="*/ 87 h 110"/>
                  <a:gd name="T12" fmla="*/ 63 w 112"/>
                  <a:gd name="T13" fmla="*/ 87 h 110"/>
                  <a:gd name="T14" fmla="*/ 73 w 112"/>
                  <a:gd name="T15" fmla="*/ 87 h 110"/>
                  <a:gd name="T16" fmla="*/ 85 w 112"/>
                  <a:gd name="T17" fmla="*/ 84 h 110"/>
                  <a:gd name="T18" fmla="*/ 96 w 112"/>
                  <a:gd name="T19" fmla="*/ 82 h 110"/>
                  <a:gd name="T20" fmla="*/ 108 w 112"/>
                  <a:gd name="T21" fmla="*/ 76 h 110"/>
                  <a:gd name="T22" fmla="*/ 108 w 112"/>
                  <a:gd name="T23" fmla="*/ 102 h 110"/>
                  <a:gd name="T24" fmla="*/ 96 w 112"/>
                  <a:gd name="T25" fmla="*/ 105 h 110"/>
                  <a:gd name="T26" fmla="*/ 83 w 112"/>
                  <a:gd name="T27" fmla="*/ 108 h 110"/>
                  <a:gd name="T28" fmla="*/ 72 w 112"/>
                  <a:gd name="T29" fmla="*/ 110 h 110"/>
                  <a:gd name="T30" fmla="*/ 60 w 112"/>
                  <a:gd name="T31" fmla="*/ 110 h 110"/>
                  <a:gd name="T32" fmla="*/ 46 w 112"/>
                  <a:gd name="T33" fmla="*/ 109 h 110"/>
                  <a:gd name="T34" fmla="*/ 24 w 112"/>
                  <a:gd name="T35" fmla="*/ 102 h 110"/>
                  <a:gd name="T36" fmla="*/ 15 w 112"/>
                  <a:gd name="T37" fmla="*/ 96 h 110"/>
                  <a:gd name="T38" fmla="*/ 8 w 112"/>
                  <a:gd name="T39" fmla="*/ 87 h 110"/>
                  <a:gd name="T40" fmla="*/ 1 w 112"/>
                  <a:gd name="T41" fmla="*/ 67 h 110"/>
                  <a:gd name="T42" fmla="*/ 0 w 112"/>
                  <a:gd name="T43" fmla="*/ 56 h 110"/>
                  <a:gd name="T44" fmla="*/ 1 w 112"/>
                  <a:gd name="T45" fmla="*/ 43 h 110"/>
                  <a:gd name="T46" fmla="*/ 8 w 112"/>
                  <a:gd name="T47" fmla="*/ 23 h 110"/>
                  <a:gd name="T48" fmla="*/ 15 w 112"/>
                  <a:gd name="T49" fmla="*/ 15 h 110"/>
                  <a:gd name="T50" fmla="*/ 24 w 112"/>
                  <a:gd name="T51" fmla="*/ 8 h 110"/>
                  <a:gd name="T52" fmla="*/ 44 w 112"/>
                  <a:gd name="T53" fmla="*/ 1 h 110"/>
                  <a:gd name="T54" fmla="*/ 59 w 112"/>
                  <a:gd name="T55" fmla="*/ 0 h 110"/>
                  <a:gd name="T56" fmla="*/ 70 w 112"/>
                  <a:gd name="T57" fmla="*/ 1 h 110"/>
                  <a:gd name="T58" fmla="*/ 90 w 112"/>
                  <a:gd name="T59" fmla="*/ 8 h 110"/>
                  <a:gd name="T60" fmla="*/ 98 w 112"/>
                  <a:gd name="T61" fmla="*/ 15 h 110"/>
                  <a:gd name="T62" fmla="*/ 105 w 112"/>
                  <a:gd name="T63" fmla="*/ 23 h 110"/>
                  <a:gd name="T64" fmla="*/ 112 w 112"/>
                  <a:gd name="T65" fmla="*/ 43 h 110"/>
                  <a:gd name="T66" fmla="*/ 112 w 112"/>
                  <a:gd name="T67" fmla="*/ 54 h 110"/>
                  <a:gd name="T68" fmla="*/ 77 w 112"/>
                  <a:gd name="T69" fmla="*/ 44 h 110"/>
                  <a:gd name="T70" fmla="*/ 77 w 112"/>
                  <a:gd name="T71" fmla="*/ 34 h 110"/>
                  <a:gd name="T72" fmla="*/ 73 w 112"/>
                  <a:gd name="T73" fmla="*/ 28 h 110"/>
                  <a:gd name="T74" fmla="*/ 66 w 112"/>
                  <a:gd name="T75" fmla="*/ 23 h 110"/>
                  <a:gd name="T76" fmla="*/ 57 w 112"/>
                  <a:gd name="T77" fmla="*/ 23 h 110"/>
                  <a:gd name="T78" fmla="*/ 49 w 112"/>
                  <a:gd name="T79" fmla="*/ 23 h 110"/>
                  <a:gd name="T80" fmla="*/ 41 w 112"/>
                  <a:gd name="T81" fmla="*/ 28 h 110"/>
                  <a:gd name="T82" fmla="*/ 37 w 112"/>
                  <a:gd name="T83" fmla="*/ 34 h 110"/>
                  <a:gd name="T84" fmla="*/ 34 w 112"/>
                  <a:gd name="T85" fmla="*/ 44 h 110"/>
                  <a:gd name="T86" fmla="*/ 77 w 112"/>
                  <a:gd name="T87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2" h="110">
                    <a:moveTo>
                      <a:pt x="112" y="54"/>
                    </a:moveTo>
                    <a:lnTo>
                      <a:pt x="112" y="64"/>
                    </a:lnTo>
                    <a:lnTo>
                      <a:pt x="34" y="64"/>
                    </a:lnTo>
                    <a:lnTo>
                      <a:pt x="36" y="74"/>
                    </a:lnTo>
                    <a:lnTo>
                      <a:pt x="43" y="82"/>
                    </a:lnTo>
                    <a:lnTo>
                      <a:pt x="51" y="87"/>
                    </a:lnTo>
                    <a:lnTo>
                      <a:pt x="63" y="87"/>
                    </a:lnTo>
                    <a:lnTo>
                      <a:pt x="73" y="87"/>
                    </a:lnTo>
                    <a:lnTo>
                      <a:pt x="85" y="84"/>
                    </a:lnTo>
                    <a:lnTo>
                      <a:pt x="96" y="82"/>
                    </a:lnTo>
                    <a:lnTo>
                      <a:pt x="108" y="76"/>
                    </a:lnTo>
                    <a:lnTo>
                      <a:pt x="108" y="102"/>
                    </a:lnTo>
                    <a:lnTo>
                      <a:pt x="96" y="105"/>
                    </a:lnTo>
                    <a:lnTo>
                      <a:pt x="83" y="108"/>
                    </a:lnTo>
                    <a:lnTo>
                      <a:pt x="72" y="110"/>
                    </a:lnTo>
                    <a:lnTo>
                      <a:pt x="60" y="110"/>
                    </a:lnTo>
                    <a:lnTo>
                      <a:pt x="46" y="109"/>
                    </a:lnTo>
                    <a:lnTo>
                      <a:pt x="24" y="102"/>
                    </a:lnTo>
                    <a:lnTo>
                      <a:pt x="15" y="96"/>
                    </a:lnTo>
                    <a:lnTo>
                      <a:pt x="8" y="87"/>
                    </a:lnTo>
                    <a:lnTo>
                      <a:pt x="1" y="67"/>
                    </a:lnTo>
                    <a:lnTo>
                      <a:pt x="0" y="56"/>
                    </a:lnTo>
                    <a:lnTo>
                      <a:pt x="1" y="43"/>
                    </a:lnTo>
                    <a:lnTo>
                      <a:pt x="8" y="23"/>
                    </a:lnTo>
                    <a:lnTo>
                      <a:pt x="15" y="15"/>
                    </a:lnTo>
                    <a:lnTo>
                      <a:pt x="24" y="8"/>
                    </a:lnTo>
                    <a:lnTo>
                      <a:pt x="44" y="1"/>
                    </a:lnTo>
                    <a:lnTo>
                      <a:pt x="59" y="0"/>
                    </a:lnTo>
                    <a:lnTo>
                      <a:pt x="70" y="1"/>
                    </a:lnTo>
                    <a:lnTo>
                      <a:pt x="90" y="8"/>
                    </a:lnTo>
                    <a:lnTo>
                      <a:pt x="98" y="15"/>
                    </a:lnTo>
                    <a:lnTo>
                      <a:pt x="105" y="23"/>
                    </a:lnTo>
                    <a:lnTo>
                      <a:pt x="112" y="43"/>
                    </a:lnTo>
                    <a:lnTo>
                      <a:pt x="112" y="54"/>
                    </a:lnTo>
                    <a:close/>
                    <a:moveTo>
                      <a:pt x="77" y="44"/>
                    </a:moveTo>
                    <a:lnTo>
                      <a:pt x="77" y="34"/>
                    </a:lnTo>
                    <a:lnTo>
                      <a:pt x="73" y="28"/>
                    </a:lnTo>
                    <a:lnTo>
                      <a:pt x="66" y="23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41" y="28"/>
                    </a:lnTo>
                    <a:lnTo>
                      <a:pt x="37" y="34"/>
                    </a:lnTo>
                    <a:lnTo>
                      <a:pt x="34" y="44"/>
                    </a:lnTo>
                    <a:lnTo>
                      <a:pt x="77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5" name="Rectangle 134"/>
              <p:cNvSpPr>
                <a:spLocks noChangeArrowheads="1"/>
              </p:cNvSpPr>
              <p:nvPr/>
            </p:nvSpPr>
            <p:spPr bwMode="auto">
              <a:xfrm>
                <a:off x="1499" y="1303"/>
                <a:ext cx="11" cy="4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6" name="Freeform 135"/>
              <p:cNvSpPr>
                <a:spLocks noEditPoints="1"/>
              </p:cNvSpPr>
              <p:nvPr/>
            </p:nvSpPr>
            <p:spPr bwMode="auto">
              <a:xfrm>
                <a:off x="1518" y="1316"/>
                <a:ext cx="39" cy="37"/>
              </a:xfrm>
              <a:custGeom>
                <a:avLst/>
                <a:gdLst>
                  <a:gd name="T0" fmla="*/ 59 w 115"/>
                  <a:gd name="T1" fmla="*/ 24 h 110"/>
                  <a:gd name="T2" fmla="*/ 47 w 115"/>
                  <a:gd name="T3" fmla="*/ 25 h 110"/>
                  <a:gd name="T4" fmla="*/ 41 w 115"/>
                  <a:gd name="T5" fmla="*/ 33 h 110"/>
                  <a:gd name="T6" fmla="*/ 36 w 115"/>
                  <a:gd name="T7" fmla="*/ 41 h 110"/>
                  <a:gd name="T8" fmla="*/ 36 w 115"/>
                  <a:gd name="T9" fmla="*/ 56 h 110"/>
                  <a:gd name="T10" fmla="*/ 36 w 115"/>
                  <a:gd name="T11" fmla="*/ 69 h 110"/>
                  <a:gd name="T12" fmla="*/ 41 w 115"/>
                  <a:gd name="T13" fmla="*/ 79 h 110"/>
                  <a:gd name="T14" fmla="*/ 47 w 115"/>
                  <a:gd name="T15" fmla="*/ 84 h 110"/>
                  <a:gd name="T16" fmla="*/ 59 w 115"/>
                  <a:gd name="T17" fmla="*/ 86 h 110"/>
                  <a:gd name="T18" fmla="*/ 69 w 115"/>
                  <a:gd name="T19" fmla="*/ 84 h 110"/>
                  <a:gd name="T20" fmla="*/ 74 w 115"/>
                  <a:gd name="T21" fmla="*/ 79 h 110"/>
                  <a:gd name="T22" fmla="*/ 80 w 115"/>
                  <a:gd name="T23" fmla="*/ 69 h 110"/>
                  <a:gd name="T24" fmla="*/ 80 w 115"/>
                  <a:gd name="T25" fmla="*/ 56 h 110"/>
                  <a:gd name="T26" fmla="*/ 80 w 115"/>
                  <a:gd name="T27" fmla="*/ 41 h 110"/>
                  <a:gd name="T28" fmla="*/ 74 w 115"/>
                  <a:gd name="T29" fmla="*/ 33 h 110"/>
                  <a:gd name="T30" fmla="*/ 69 w 115"/>
                  <a:gd name="T31" fmla="*/ 25 h 110"/>
                  <a:gd name="T32" fmla="*/ 59 w 115"/>
                  <a:gd name="T33" fmla="*/ 24 h 110"/>
                  <a:gd name="T34" fmla="*/ 59 w 115"/>
                  <a:gd name="T35" fmla="*/ 0 h 110"/>
                  <a:gd name="T36" fmla="*/ 72 w 115"/>
                  <a:gd name="T37" fmla="*/ 1 h 110"/>
                  <a:gd name="T38" fmla="*/ 92 w 115"/>
                  <a:gd name="T39" fmla="*/ 8 h 110"/>
                  <a:gd name="T40" fmla="*/ 100 w 115"/>
                  <a:gd name="T41" fmla="*/ 14 h 110"/>
                  <a:gd name="T42" fmla="*/ 108 w 115"/>
                  <a:gd name="T43" fmla="*/ 23 h 110"/>
                  <a:gd name="T44" fmla="*/ 115 w 115"/>
                  <a:gd name="T45" fmla="*/ 43 h 110"/>
                  <a:gd name="T46" fmla="*/ 115 w 115"/>
                  <a:gd name="T47" fmla="*/ 56 h 110"/>
                  <a:gd name="T48" fmla="*/ 115 w 115"/>
                  <a:gd name="T49" fmla="*/ 67 h 110"/>
                  <a:gd name="T50" fmla="*/ 108 w 115"/>
                  <a:gd name="T51" fmla="*/ 87 h 110"/>
                  <a:gd name="T52" fmla="*/ 100 w 115"/>
                  <a:gd name="T53" fmla="*/ 96 h 110"/>
                  <a:gd name="T54" fmla="*/ 92 w 115"/>
                  <a:gd name="T55" fmla="*/ 102 h 110"/>
                  <a:gd name="T56" fmla="*/ 72 w 115"/>
                  <a:gd name="T57" fmla="*/ 109 h 110"/>
                  <a:gd name="T58" fmla="*/ 59 w 115"/>
                  <a:gd name="T59" fmla="*/ 110 h 110"/>
                  <a:gd name="T60" fmla="*/ 44 w 115"/>
                  <a:gd name="T61" fmla="*/ 109 h 110"/>
                  <a:gd name="T62" fmla="*/ 24 w 115"/>
                  <a:gd name="T63" fmla="*/ 102 h 110"/>
                  <a:gd name="T64" fmla="*/ 15 w 115"/>
                  <a:gd name="T65" fmla="*/ 96 h 110"/>
                  <a:gd name="T66" fmla="*/ 8 w 115"/>
                  <a:gd name="T67" fmla="*/ 87 h 110"/>
                  <a:gd name="T68" fmla="*/ 1 w 115"/>
                  <a:gd name="T69" fmla="*/ 67 h 110"/>
                  <a:gd name="T70" fmla="*/ 0 w 115"/>
                  <a:gd name="T71" fmla="*/ 56 h 110"/>
                  <a:gd name="T72" fmla="*/ 1 w 115"/>
                  <a:gd name="T73" fmla="*/ 43 h 110"/>
                  <a:gd name="T74" fmla="*/ 8 w 115"/>
                  <a:gd name="T75" fmla="*/ 23 h 110"/>
                  <a:gd name="T76" fmla="*/ 15 w 115"/>
                  <a:gd name="T77" fmla="*/ 14 h 110"/>
                  <a:gd name="T78" fmla="*/ 24 w 115"/>
                  <a:gd name="T79" fmla="*/ 8 h 110"/>
                  <a:gd name="T80" fmla="*/ 44 w 115"/>
                  <a:gd name="T81" fmla="*/ 1 h 110"/>
                  <a:gd name="T82" fmla="*/ 59 w 115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5" h="110">
                    <a:moveTo>
                      <a:pt x="59" y="24"/>
                    </a:moveTo>
                    <a:lnTo>
                      <a:pt x="47" y="25"/>
                    </a:lnTo>
                    <a:lnTo>
                      <a:pt x="41" y="33"/>
                    </a:lnTo>
                    <a:lnTo>
                      <a:pt x="36" y="41"/>
                    </a:lnTo>
                    <a:lnTo>
                      <a:pt x="36" y="56"/>
                    </a:lnTo>
                    <a:lnTo>
                      <a:pt x="36" y="69"/>
                    </a:lnTo>
                    <a:lnTo>
                      <a:pt x="41" y="79"/>
                    </a:lnTo>
                    <a:lnTo>
                      <a:pt x="47" y="84"/>
                    </a:lnTo>
                    <a:lnTo>
                      <a:pt x="59" y="86"/>
                    </a:lnTo>
                    <a:lnTo>
                      <a:pt x="69" y="84"/>
                    </a:lnTo>
                    <a:lnTo>
                      <a:pt x="74" y="79"/>
                    </a:lnTo>
                    <a:lnTo>
                      <a:pt x="80" y="69"/>
                    </a:lnTo>
                    <a:lnTo>
                      <a:pt x="80" y="56"/>
                    </a:lnTo>
                    <a:lnTo>
                      <a:pt x="80" y="41"/>
                    </a:lnTo>
                    <a:lnTo>
                      <a:pt x="74" y="33"/>
                    </a:lnTo>
                    <a:lnTo>
                      <a:pt x="69" y="25"/>
                    </a:lnTo>
                    <a:lnTo>
                      <a:pt x="59" y="24"/>
                    </a:lnTo>
                    <a:close/>
                    <a:moveTo>
                      <a:pt x="59" y="0"/>
                    </a:moveTo>
                    <a:lnTo>
                      <a:pt x="72" y="1"/>
                    </a:lnTo>
                    <a:lnTo>
                      <a:pt x="92" y="8"/>
                    </a:lnTo>
                    <a:lnTo>
                      <a:pt x="100" y="14"/>
                    </a:lnTo>
                    <a:lnTo>
                      <a:pt x="108" y="23"/>
                    </a:lnTo>
                    <a:lnTo>
                      <a:pt x="115" y="43"/>
                    </a:lnTo>
                    <a:lnTo>
                      <a:pt x="115" y="56"/>
                    </a:lnTo>
                    <a:lnTo>
                      <a:pt x="115" y="67"/>
                    </a:lnTo>
                    <a:lnTo>
                      <a:pt x="108" y="87"/>
                    </a:lnTo>
                    <a:lnTo>
                      <a:pt x="100" y="96"/>
                    </a:lnTo>
                    <a:lnTo>
                      <a:pt x="92" y="102"/>
                    </a:lnTo>
                    <a:lnTo>
                      <a:pt x="72" y="109"/>
                    </a:lnTo>
                    <a:lnTo>
                      <a:pt x="59" y="110"/>
                    </a:lnTo>
                    <a:lnTo>
                      <a:pt x="44" y="109"/>
                    </a:lnTo>
                    <a:lnTo>
                      <a:pt x="24" y="102"/>
                    </a:lnTo>
                    <a:lnTo>
                      <a:pt x="15" y="96"/>
                    </a:lnTo>
                    <a:lnTo>
                      <a:pt x="8" y="87"/>
                    </a:lnTo>
                    <a:lnTo>
                      <a:pt x="1" y="67"/>
                    </a:lnTo>
                    <a:lnTo>
                      <a:pt x="0" y="56"/>
                    </a:lnTo>
                    <a:lnTo>
                      <a:pt x="1" y="43"/>
                    </a:lnTo>
                    <a:lnTo>
                      <a:pt x="8" y="23"/>
                    </a:lnTo>
                    <a:lnTo>
                      <a:pt x="15" y="14"/>
                    </a:lnTo>
                    <a:lnTo>
                      <a:pt x="24" y="8"/>
                    </a:lnTo>
                    <a:lnTo>
                      <a:pt x="44" y="1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7" name="Freeform 136"/>
              <p:cNvSpPr>
                <a:spLocks noEditPoints="1"/>
              </p:cNvSpPr>
              <p:nvPr/>
            </p:nvSpPr>
            <p:spPr bwMode="auto">
              <a:xfrm>
                <a:off x="1565" y="1316"/>
                <a:ext cx="38" cy="49"/>
              </a:xfrm>
              <a:custGeom>
                <a:avLst/>
                <a:gdLst>
                  <a:gd name="T0" fmla="*/ 35 w 114"/>
                  <a:gd name="T1" fmla="*/ 92 h 148"/>
                  <a:gd name="T2" fmla="*/ 35 w 114"/>
                  <a:gd name="T3" fmla="*/ 148 h 148"/>
                  <a:gd name="T4" fmla="*/ 0 w 114"/>
                  <a:gd name="T5" fmla="*/ 148 h 148"/>
                  <a:gd name="T6" fmla="*/ 0 w 114"/>
                  <a:gd name="T7" fmla="*/ 2 h 148"/>
                  <a:gd name="T8" fmla="*/ 35 w 114"/>
                  <a:gd name="T9" fmla="*/ 2 h 148"/>
                  <a:gd name="T10" fmla="*/ 35 w 114"/>
                  <a:gd name="T11" fmla="*/ 18 h 148"/>
                  <a:gd name="T12" fmla="*/ 42 w 114"/>
                  <a:gd name="T13" fmla="*/ 10 h 148"/>
                  <a:gd name="T14" fmla="*/ 49 w 114"/>
                  <a:gd name="T15" fmla="*/ 4 h 148"/>
                  <a:gd name="T16" fmla="*/ 59 w 114"/>
                  <a:gd name="T17" fmla="*/ 1 h 148"/>
                  <a:gd name="T18" fmla="*/ 70 w 114"/>
                  <a:gd name="T19" fmla="*/ 0 h 148"/>
                  <a:gd name="T20" fmla="*/ 78 w 114"/>
                  <a:gd name="T21" fmla="*/ 1 h 148"/>
                  <a:gd name="T22" fmla="*/ 95 w 114"/>
                  <a:gd name="T23" fmla="*/ 8 h 148"/>
                  <a:gd name="T24" fmla="*/ 101 w 114"/>
                  <a:gd name="T25" fmla="*/ 15 h 148"/>
                  <a:gd name="T26" fmla="*/ 107 w 114"/>
                  <a:gd name="T27" fmla="*/ 24 h 148"/>
                  <a:gd name="T28" fmla="*/ 113 w 114"/>
                  <a:gd name="T29" fmla="*/ 43 h 148"/>
                  <a:gd name="T30" fmla="*/ 114 w 114"/>
                  <a:gd name="T31" fmla="*/ 56 h 148"/>
                  <a:gd name="T32" fmla="*/ 113 w 114"/>
                  <a:gd name="T33" fmla="*/ 67 h 148"/>
                  <a:gd name="T34" fmla="*/ 107 w 114"/>
                  <a:gd name="T35" fmla="*/ 87 h 148"/>
                  <a:gd name="T36" fmla="*/ 101 w 114"/>
                  <a:gd name="T37" fmla="*/ 95 h 148"/>
                  <a:gd name="T38" fmla="*/ 95 w 114"/>
                  <a:gd name="T39" fmla="*/ 102 h 148"/>
                  <a:gd name="T40" fmla="*/ 78 w 114"/>
                  <a:gd name="T41" fmla="*/ 109 h 148"/>
                  <a:gd name="T42" fmla="*/ 70 w 114"/>
                  <a:gd name="T43" fmla="*/ 110 h 148"/>
                  <a:gd name="T44" fmla="*/ 59 w 114"/>
                  <a:gd name="T45" fmla="*/ 109 h 148"/>
                  <a:gd name="T46" fmla="*/ 49 w 114"/>
                  <a:gd name="T47" fmla="*/ 106 h 148"/>
                  <a:gd name="T48" fmla="*/ 42 w 114"/>
                  <a:gd name="T49" fmla="*/ 100 h 148"/>
                  <a:gd name="T50" fmla="*/ 35 w 114"/>
                  <a:gd name="T51" fmla="*/ 92 h 148"/>
                  <a:gd name="T52" fmla="*/ 57 w 114"/>
                  <a:gd name="T53" fmla="*/ 24 h 148"/>
                  <a:gd name="T54" fmla="*/ 46 w 114"/>
                  <a:gd name="T55" fmla="*/ 25 h 148"/>
                  <a:gd name="T56" fmla="*/ 41 w 114"/>
                  <a:gd name="T57" fmla="*/ 33 h 148"/>
                  <a:gd name="T58" fmla="*/ 35 w 114"/>
                  <a:gd name="T59" fmla="*/ 41 h 148"/>
                  <a:gd name="T60" fmla="*/ 35 w 114"/>
                  <a:gd name="T61" fmla="*/ 56 h 148"/>
                  <a:gd name="T62" fmla="*/ 35 w 114"/>
                  <a:gd name="T63" fmla="*/ 69 h 148"/>
                  <a:gd name="T64" fmla="*/ 41 w 114"/>
                  <a:gd name="T65" fmla="*/ 77 h 148"/>
                  <a:gd name="T66" fmla="*/ 46 w 114"/>
                  <a:gd name="T67" fmla="*/ 84 h 148"/>
                  <a:gd name="T68" fmla="*/ 57 w 114"/>
                  <a:gd name="T69" fmla="*/ 86 h 148"/>
                  <a:gd name="T70" fmla="*/ 67 w 114"/>
                  <a:gd name="T71" fmla="*/ 84 h 148"/>
                  <a:gd name="T72" fmla="*/ 74 w 114"/>
                  <a:gd name="T73" fmla="*/ 77 h 148"/>
                  <a:gd name="T74" fmla="*/ 78 w 114"/>
                  <a:gd name="T75" fmla="*/ 69 h 148"/>
                  <a:gd name="T76" fmla="*/ 80 w 114"/>
                  <a:gd name="T77" fmla="*/ 56 h 148"/>
                  <a:gd name="T78" fmla="*/ 78 w 114"/>
                  <a:gd name="T79" fmla="*/ 41 h 148"/>
                  <a:gd name="T80" fmla="*/ 74 w 114"/>
                  <a:gd name="T81" fmla="*/ 33 h 148"/>
                  <a:gd name="T82" fmla="*/ 67 w 114"/>
                  <a:gd name="T83" fmla="*/ 25 h 148"/>
                  <a:gd name="T84" fmla="*/ 57 w 114"/>
                  <a:gd name="T85" fmla="*/ 2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48">
                    <a:moveTo>
                      <a:pt x="35" y="92"/>
                    </a:moveTo>
                    <a:lnTo>
                      <a:pt x="35" y="148"/>
                    </a:lnTo>
                    <a:lnTo>
                      <a:pt x="0" y="148"/>
                    </a:lnTo>
                    <a:lnTo>
                      <a:pt x="0" y="2"/>
                    </a:lnTo>
                    <a:lnTo>
                      <a:pt x="35" y="2"/>
                    </a:lnTo>
                    <a:lnTo>
                      <a:pt x="35" y="18"/>
                    </a:lnTo>
                    <a:lnTo>
                      <a:pt x="42" y="10"/>
                    </a:lnTo>
                    <a:lnTo>
                      <a:pt x="49" y="4"/>
                    </a:lnTo>
                    <a:lnTo>
                      <a:pt x="59" y="1"/>
                    </a:lnTo>
                    <a:lnTo>
                      <a:pt x="70" y="0"/>
                    </a:lnTo>
                    <a:lnTo>
                      <a:pt x="78" y="1"/>
                    </a:lnTo>
                    <a:lnTo>
                      <a:pt x="95" y="8"/>
                    </a:lnTo>
                    <a:lnTo>
                      <a:pt x="101" y="15"/>
                    </a:lnTo>
                    <a:lnTo>
                      <a:pt x="107" y="24"/>
                    </a:lnTo>
                    <a:lnTo>
                      <a:pt x="113" y="43"/>
                    </a:lnTo>
                    <a:lnTo>
                      <a:pt x="114" y="56"/>
                    </a:lnTo>
                    <a:lnTo>
                      <a:pt x="113" y="67"/>
                    </a:lnTo>
                    <a:lnTo>
                      <a:pt x="107" y="87"/>
                    </a:lnTo>
                    <a:lnTo>
                      <a:pt x="101" y="95"/>
                    </a:lnTo>
                    <a:lnTo>
                      <a:pt x="95" y="102"/>
                    </a:lnTo>
                    <a:lnTo>
                      <a:pt x="78" y="109"/>
                    </a:lnTo>
                    <a:lnTo>
                      <a:pt x="70" y="110"/>
                    </a:lnTo>
                    <a:lnTo>
                      <a:pt x="59" y="109"/>
                    </a:lnTo>
                    <a:lnTo>
                      <a:pt x="49" y="106"/>
                    </a:lnTo>
                    <a:lnTo>
                      <a:pt x="42" y="100"/>
                    </a:lnTo>
                    <a:lnTo>
                      <a:pt x="35" y="92"/>
                    </a:lnTo>
                    <a:close/>
                    <a:moveTo>
                      <a:pt x="57" y="24"/>
                    </a:moveTo>
                    <a:lnTo>
                      <a:pt x="46" y="25"/>
                    </a:lnTo>
                    <a:lnTo>
                      <a:pt x="41" y="33"/>
                    </a:lnTo>
                    <a:lnTo>
                      <a:pt x="35" y="41"/>
                    </a:lnTo>
                    <a:lnTo>
                      <a:pt x="35" y="56"/>
                    </a:lnTo>
                    <a:lnTo>
                      <a:pt x="35" y="69"/>
                    </a:lnTo>
                    <a:lnTo>
                      <a:pt x="41" y="77"/>
                    </a:lnTo>
                    <a:lnTo>
                      <a:pt x="46" y="84"/>
                    </a:lnTo>
                    <a:lnTo>
                      <a:pt x="57" y="86"/>
                    </a:lnTo>
                    <a:lnTo>
                      <a:pt x="67" y="84"/>
                    </a:lnTo>
                    <a:lnTo>
                      <a:pt x="74" y="77"/>
                    </a:lnTo>
                    <a:lnTo>
                      <a:pt x="78" y="69"/>
                    </a:lnTo>
                    <a:lnTo>
                      <a:pt x="80" y="56"/>
                    </a:lnTo>
                    <a:lnTo>
                      <a:pt x="78" y="41"/>
                    </a:lnTo>
                    <a:lnTo>
                      <a:pt x="74" y="33"/>
                    </a:lnTo>
                    <a:lnTo>
                      <a:pt x="67" y="25"/>
                    </a:lnTo>
                    <a:lnTo>
                      <a:pt x="57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8" name="Freeform 137"/>
              <p:cNvSpPr>
                <a:spLocks noEditPoints="1"/>
              </p:cNvSpPr>
              <p:nvPr/>
            </p:nvSpPr>
            <p:spPr bwMode="auto">
              <a:xfrm>
                <a:off x="1609" y="1316"/>
                <a:ext cx="37" cy="37"/>
              </a:xfrm>
              <a:custGeom>
                <a:avLst/>
                <a:gdLst>
                  <a:gd name="T0" fmla="*/ 112 w 112"/>
                  <a:gd name="T1" fmla="*/ 54 h 110"/>
                  <a:gd name="T2" fmla="*/ 112 w 112"/>
                  <a:gd name="T3" fmla="*/ 64 h 110"/>
                  <a:gd name="T4" fmla="*/ 33 w 112"/>
                  <a:gd name="T5" fmla="*/ 64 h 110"/>
                  <a:gd name="T6" fmla="*/ 36 w 112"/>
                  <a:gd name="T7" fmla="*/ 74 h 110"/>
                  <a:gd name="T8" fmla="*/ 41 w 112"/>
                  <a:gd name="T9" fmla="*/ 82 h 110"/>
                  <a:gd name="T10" fmla="*/ 50 w 112"/>
                  <a:gd name="T11" fmla="*/ 87 h 110"/>
                  <a:gd name="T12" fmla="*/ 61 w 112"/>
                  <a:gd name="T13" fmla="*/ 87 h 110"/>
                  <a:gd name="T14" fmla="*/ 73 w 112"/>
                  <a:gd name="T15" fmla="*/ 87 h 110"/>
                  <a:gd name="T16" fmla="*/ 85 w 112"/>
                  <a:gd name="T17" fmla="*/ 84 h 110"/>
                  <a:gd name="T18" fmla="*/ 95 w 112"/>
                  <a:gd name="T19" fmla="*/ 82 h 110"/>
                  <a:gd name="T20" fmla="*/ 106 w 112"/>
                  <a:gd name="T21" fmla="*/ 76 h 110"/>
                  <a:gd name="T22" fmla="*/ 106 w 112"/>
                  <a:gd name="T23" fmla="*/ 102 h 110"/>
                  <a:gd name="T24" fmla="*/ 95 w 112"/>
                  <a:gd name="T25" fmla="*/ 105 h 110"/>
                  <a:gd name="T26" fmla="*/ 83 w 112"/>
                  <a:gd name="T27" fmla="*/ 108 h 110"/>
                  <a:gd name="T28" fmla="*/ 72 w 112"/>
                  <a:gd name="T29" fmla="*/ 110 h 110"/>
                  <a:gd name="T30" fmla="*/ 59 w 112"/>
                  <a:gd name="T31" fmla="*/ 110 h 110"/>
                  <a:gd name="T32" fmla="*/ 46 w 112"/>
                  <a:gd name="T33" fmla="*/ 109 h 110"/>
                  <a:gd name="T34" fmla="*/ 23 w 112"/>
                  <a:gd name="T35" fmla="*/ 102 h 110"/>
                  <a:gd name="T36" fmla="*/ 15 w 112"/>
                  <a:gd name="T37" fmla="*/ 96 h 110"/>
                  <a:gd name="T38" fmla="*/ 8 w 112"/>
                  <a:gd name="T39" fmla="*/ 87 h 110"/>
                  <a:gd name="T40" fmla="*/ 0 w 112"/>
                  <a:gd name="T41" fmla="*/ 67 h 110"/>
                  <a:gd name="T42" fmla="*/ 0 w 112"/>
                  <a:gd name="T43" fmla="*/ 56 h 110"/>
                  <a:gd name="T44" fmla="*/ 0 w 112"/>
                  <a:gd name="T45" fmla="*/ 43 h 110"/>
                  <a:gd name="T46" fmla="*/ 7 w 112"/>
                  <a:gd name="T47" fmla="*/ 23 h 110"/>
                  <a:gd name="T48" fmla="*/ 14 w 112"/>
                  <a:gd name="T49" fmla="*/ 15 h 110"/>
                  <a:gd name="T50" fmla="*/ 23 w 112"/>
                  <a:gd name="T51" fmla="*/ 8 h 110"/>
                  <a:gd name="T52" fmla="*/ 44 w 112"/>
                  <a:gd name="T53" fmla="*/ 1 h 110"/>
                  <a:gd name="T54" fmla="*/ 57 w 112"/>
                  <a:gd name="T55" fmla="*/ 0 h 110"/>
                  <a:gd name="T56" fmla="*/ 69 w 112"/>
                  <a:gd name="T57" fmla="*/ 1 h 110"/>
                  <a:gd name="T58" fmla="*/ 89 w 112"/>
                  <a:gd name="T59" fmla="*/ 8 h 110"/>
                  <a:gd name="T60" fmla="*/ 96 w 112"/>
                  <a:gd name="T61" fmla="*/ 15 h 110"/>
                  <a:gd name="T62" fmla="*/ 103 w 112"/>
                  <a:gd name="T63" fmla="*/ 23 h 110"/>
                  <a:gd name="T64" fmla="*/ 111 w 112"/>
                  <a:gd name="T65" fmla="*/ 43 h 110"/>
                  <a:gd name="T66" fmla="*/ 112 w 112"/>
                  <a:gd name="T67" fmla="*/ 54 h 110"/>
                  <a:gd name="T68" fmla="*/ 77 w 112"/>
                  <a:gd name="T69" fmla="*/ 44 h 110"/>
                  <a:gd name="T70" fmla="*/ 76 w 112"/>
                  <a:gd name="T71" fmla="*/ 34 h 110"/>
                  <a:gd name="T72" fmla="*/ 72 w 112"/>
                  <a:gd name="T73" fmla="*/ 28 h 110"/>
                  <a:gd name="T74" fmla="*/ 66 w 112"/>
                  <a:gd name="T75" fmla="*/ 23 h 110"/>
                  <a:gd name="T76" fmla="*/ 57 w 112"/>
                  <a:gd name="T77" fmla="*/ 23 h 110"/>
                  <a:gd name="T78" fmla="*/ 49 w 112"/>
                  <a:gd name="T79" fmla="*/ 23 h 110"/>
                  <a:gd name="T80" fmla="*/ 41 w 112"/>
                  <a:gd name="T81" fmla="*/ 28 h 110"/>
                  <a:gd name="T82" fmla="*/ 36 w 112"/>
                  <a:gd name="T83" fmla="*/ 34 h 110"/>
                  <a:gd name="T84" fmla="*/ 34 w 112"/>
                  <a:gd name="T85" fmla="*/ 44 h 110"/>
                  <a:gd name="T86" fmla="*/ 77 w 112"/>
                  <a:gd name="T87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2" h="110">
                    <a:moveTo>
                      <a:pt x="112" y="54"/>
                    </a:moveTo>
                    <a:lnTo>
                      <a:pt x="112" y="64"/>
                    </a:lnTo>
                    <a:lnTo>
                      <a:pt x="33" y="64"/>
                    </a:lnTo>
                    <a:lnTo>
                      <a:pt x="36" y="74"/>
                    </a:lnTo>
                    <a:lnTo>
                      <a:pt x="41" y="82"/>
                    </a:lnTo>
                    <a:lnTo>
                      <a:pt x="50" y="87"/>
                    </a:lnTo>
                    <a:lnTo>
                      <a:pt x="61" y="87"/>
                    </a:lnTo>
                    <a:lnTo>
                      <a:pt x="73" y="87"/>
                    </a:lnTo>
                    <a:lnTo>
                      <a:pt x="85" y="84"/>
                    </a:lnTo>
                    <a:lnTo>
                      <a:pt x="95" y="82"/>
                    </a:lnTo>
                    <a:lnTo>
                      <a:pt x="106" y="76"/>
                    </a:lnTo>
                    <a:lnTo>
                      <a:pt x="106" y="102"/>
                    </a:lnTo>
                    <a:lnTo>
                      <a:pt x="95" y="105"/>
                    </a:lnTo>
                    <a:lnTo>
                      <a:pt x="83" y="108"/>
                    </a:lnTo>
                    <a:lnTo>
                      <a:pt x="72" y="110"/>
                    </a:lnTo>
                    <a:lnTo>
                      <a:pt x="59" y="110"/>
                    </a:lnTo>
                    <a:lnTo>
                      <a:pt x="46" y="109"/>
                    </a:lnTo>
                    <a:lnTo>
                      <a:pt x="23" y="102"/>
                    </a:lnTo>
                    <a:lnTo>
                      <a:pt x="15" y="96"/>
                    </a:lnTo>
                    <a:lnTo>
                      <a:pt x="8" y="87"/>
                    </a:lnTo>
                    <a:lnTo>
                      <a:pt x="0" y="67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4" y="15"/>
                    </a:lnTo>
                    <a:lnTo>
                      <a:pt x="23" y="8"/>
                    </a:lnTo>
                    <a:lnTo>
                      <a:pt x="44" y="1"/>
                    </a:lnTo>
                    <a:lnTo>
                      <a:pt x="57" y="0"/>
                    </a:lnTo>
                    <a:lnTo>
                      <a:pt x="69" y="1"/>
                    </a:lnTo>
                    <a:lnTo>
                      <a:pt x="89" y="8"/>
                    </a:lnTo>
                    <a:lnTo>
                      <a:pt x="96" y="15"/>
                    </a:lnTo>
                    <a:lnTo>
                      <a:pt x="103" y="23"/>
                    </a:lnTo>
                    <a:lnTo>
                      <a:pt x="111" y="43"/>
                    </a:lnTo>
                    <a:lnTo>
                      <a:pt x="112" y="54"/>
                    </a:lnTo>
                    <a:close/>
                    <a:moveTo>
                      <a:pt x="77" y="44"/>
                    </a:moveTo>
                    <a:lnTo>
                      <a:pt x="76" y="34"/>
                    </a:lnTo>
                    <a:lnTo>
                      <a:pt x="72" y="28"/>
                    </a:lnTo>
                    <a:lnTo>
                      <a:pt x="66" y="23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41" y="28"/>
                    </a:lnTo>
                    <a:lnTo>
                      <a:pt x="36" y="34"/>
                    </a:lnTo>
                    <a:lnTo>
                      <a:pt x="34" y="44"/>
                    </a:lnTo>
                    <a:lnTo>
                      <a:pt x="77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9" name="Freeform 138"/>
              <p:cNvSpPr>
                <a:spLocks/>
              </p:cNvSpPr>
              <p:nvPr/>
            </p:nvSpPr>
            <p:spPr bwMode="auto">
              <a:xfrm>
                <a:off x="1654" y="1316"/>
                <a:ext cx="27" cy="36"/>
              </a:xfrm>
              <a:custGeom>
                <a:avLst/>
                <a:gdLst>
                  <a:gd name="T0" fmla="*/ 80 w 80"/>
                  <a:gd name="T1" fmla="*/ 31 h 108"/>
                  <a:gd name="T2" fmla="*/ 75 w 80"/>
                  <a:gd name="T3" fmla="*/ 30 h 108"/>
                  <a:gd name="T4" fmla="*/ 70 w 80"/>
                  <a:gd name="T5" fmla="*/ 28 h 108"/>
                  <a:gd name="T6" fmla="*/ 65 w 80"/>
                  <a:gd name="T7" fmla="*/ 27 h 108"/>
                  <a:gd name="T8" fmla="*/ 61 w 80"/>
                  <a:gd name="T9" fmla="*/ 27 h 108"/>
                  <a:gd name="T10" fmla="*/ 49 w 80"/>
                  <a:gd name="T11" fmla="*/ 28 h 108"/>
                  <a:gd name="T12" fmla="*/ 42 w 80"/>
                  <a:gd name="T13" fmla="*/ 36 h 108"/>
                  <a:gd name="T14" fmla="*/ 36 w 80"/>
                  <a:gd name="T15" fmla="*/ 44 h 108"/>
                  <a:gd name="T16" fmla="*/ 35 w 80"/>
                  <a:gd name="T17" fmla="*/ 59 h 108"/>
                  <a:gd name="T18" fmla="*/ 35 w 80"/>
                  <a:gd name="T19" fmla="*/ 108 h 108"/>
                  <a:gd name="T20" fmla="*/ 0 w 80"/>
                  <a:gd name="T21" fmla="*/ 108 h 108"/>
                  <a:gd name="T22" fmla="*/ 0 w 80"/>
                  <a:gd name="T23" fmla="*/ 2 h 108"/>
                  <a:gd name="T24" fmla="*/ 35 w 80"/>
                  <a:gd name="T25" fmla="*/ 2 h 108"/>
                  <a:gd name="T26" fmla="*/ 35 w 80"/>
                  <a:gd name="T27" fmla="*/ 20 h 108"/>
                  <a:gd name="T28" fmla="*/ 41 w 80"/>
                  <a:gd name="T29" fmla="*/ 11 h 108"/>
                  <a:gd name="T30" fmla="*/ 49 w 80"/>
                  <a:gd name="T31" fmla="*/ 5 h 108"/>
                  <a:gd name="T32" fmla="*/ 58 w 80"/>
                  <a:gd name="T33" fmla="*/ 1 h 108"/>
                  <a:gd name="T34" fmla="*/ 70 w 80"/>
                  <a:gd name="T35" fmla="*/ 0 h 108"/>
                  <a:gd name="T36" fmla="*/ 71 w 80"/>
                  <a:gd name="T37" fmla="*/ 0 h 108"/>
                  <a:gd name="T38" fmla="*/ 74 w 80"/>
                  <a:gd name="T39" fmla="*/ 0 h 108"/>
                  <a:gd name="T40" fmla="*/ 75 w 80"/>
                  <a:gd name="T41" fmla="*/ 1 h 108"/>
                  <a:gd name="T42" fmla="*/ 80 w 80"/>
                  <a:gd name="T43" fmla="*/ 1 h 108"/>
                  <a:gd name="T44" fmla="*/ 80 w 80"/>
                  <a:gd name="T45" fmla="*/ 3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0" h="108">
                    <a:moveTo>
                      <a:pt x="80" y="31"/>
                    </a:moveTo>
                    <a:lnTo>
                      <a:pt x="75" y="30"/>
                    </a:lnTo>
                    <a:lnTo>
                      <a:pt x="70" y="28"/>
                    </a:lnTo>
                    <a:lnTo>
                      <a:pt x="65" y="27"/>
                    </a:lnTo>
                    <a:lnTo>
                      <a:pt x="61" y="27"/>
                    </a:lnTo>
                    <a:lnTo>
                      <a:pt x="49" y="28"/>
                    </a:lnTo>
                    <a:lnTo>
                      <a:pt x="42" y="36"/>
                    </a:lnTo>
                    <a:lnTo>
                      <a:pt x="36" y="44"/>
                    </a:lnTo>
                    <a:lnTo>
                      <a:pt x="35" y="59"/>
                    </a:lnTo>
                    <a:lnTo>
                      <a:pt x="35" y="108"/>
                    </a:lnTo>
                    <a:lnTo>
                      <a:pt x="0" y="108"/>
                    </a:lnTo>
                    <a:lnTo>
                      <a:pt x="0" y="2"/>
                    </a:lnTo>
                    <a:lnTo>
                      <a:pt x="35" y="2"/>
                    </a:lnTo>
                    <a:lnTo>
                      <a:pt x="35" y="20"/>
                    </a:lnTo>
                    <a:lnTo>
                      <a:pt x="41" y="11"/>
                    </a:lnTo>
                    <a:lnTo>
                      <a:pt x="49" y="5"/>
                    </a:lnTo>
                    <a:lnTo>
                      <a:pt x="58" y="1"/>
                    </a:lnTo>
                    <a:lnTo>
                      <a:pt x="70" y="0"/>
                    </a:lnTo>
                    <a:lnTo>
                      <a:pt x="71" y="0"/>
                    </a:lnTo>
                    <a:lnTo>
                      <a:pt x="74" y="0"/>
                    </a:lnTo>
                    <a:lnTo>
                      <a:pt x="75" y="1"/>
                    </a:lnTo>
                    <a:lnTo>
                      <a:pt x="80" y="1"/>
                    </a:lnTo>
                    <a:lnTo>
                      <a:pt x="80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0" name="Freeform 139"/>
              <p:cNvSpPr>
                <a:spLocks/>
              </p:cNvSpPr>
              <p:nvPr/>
            </p:nvSpPr>
            <p:spPr bwMode="auto">
              <a:xfrm>
                <a:off x="1684" y="1316"/>
                <a:ext cx="32" cy="37"/>
              </a:xfrm>
              <a:custGeom>
                <a:avLst/>
                <a:gdLst>
                  <a:gd name="T0" fmla="*/ 88 w 95"/>
                  <a:gd name="T1" fmla="*/ 5 h 110"/>
                  <a:gd name="T2" fmla="*/ 88 w 95"/>
                  <a:gd name="T3" fmla="*/ 31 h 110"/>
                  <a:gd name="T4" fmla="*/ 78 w 95"/>
                  <a:gd name="T5" fmla="*/ 27 h 110"/>
                  <a:gd name="T6" fmla="*/ 68 w 95"/>
                  <a:gd name="T7" fmla="*/ 24 h 110"/>
                  <a:gd name="T8" fmla="*/ 57 w 95"/>
                  <a:gd name="T9" fmla="*/ 23 h 110"/>
                  <a:gd name="T10" fmla="*/ 49 w 95"/>
                  <a:gd name="T11" fmla="*/ 23 h 110"/>
                  <a:gd name="T12" fmla="*/ 40 w 95"/>
                  <a:gd name="T13" fmla="*/ 23 h 110"/>
                  <a:gd name="T14" fmla="*/ 34 w 95"/>
                  <a:gd name="T15" fmla="*/ 24 h 110"/>
                  <a:gd name="T16" fmla="*/ 30 w 95"/>
                  <a:gd name="T17" fmla="*/ 27 h 110"/>
                  <a:gd name="T18" fmla="*/ 30 w 95"/>
                  <a:gd name="T19" fmla="*/ 33 h 110"/>
                  <a:gd name="T20" fmla="*/ 30 w 95"/>
                  <a:gd name="T21" fmla="*/ 36 h 110"/>
                  <a:gd name="T22" fmla="*/ 33 w 95"/>
                  <a:gd name="T23" fmla="*/ 38 h 110"/>
                  <a:gd name="T24" fmla="*/ 37 w 95"/>
                  <a:gd name="T25" fmla="*/ 40 h 110"/>
                  <a:gd name="T26" fmla="*/ 46 w 95"/>
                  <a:gd name="T27" fmla="*/ 41 h 110"/>
                  <a:gd name="T28" fmla="*/ 52 w 95"/>
                  <a:gd name="T29" fmla="*/ 43 h 110"/>
                  <a:gd name="T30" fmla="*/ 75 w 95"/>
                  <a:gd name="T31" fmla="*/ 46 h 110"/>
                  <a:gd name="T32" fmla="*/ 86 w 95"/>
                  <a:gd name="T33" fmla="*/ 53 h 110"/>
                  <a:gd name="T34" fmla="*/ 93 w 95"/>
                  <a:gd name="T35" fmla="*/ 61 h 110"/>
                  <a:gd name="T36" fmla="*/ 95 w 95"/>
                  <a:gd name="T37" fmla="*/ 76 h 110"/>
                  <a:gd name="T38" fmla="*/ 95 w 95"/>
                  <a:gd name="T39" fmla="*/ 84 h 110"/>
                  <a:gd name="T40" fmla="*/ 88 w 95"/>
                  <a:gd name="T41" fmla="*/ 97 h 110"/>
                  <a:gd name="T42" fmla="*/ 83 w 95"/>
                  <a:gd name="T43" fmla="*/ 102 h 110"/>
                  <a:gd name="T44" fmla="*/ 69 w 95"/>
                  <a:gd name="T45" fmla="*/ 109 h 110"/>
                  <a:gd name="T46" fmla="*/ 46 w 95"/>
                  <a:gd name="T47" fmla="*/ 110 h 110"/>
                  <a:gd name="T48" fmla="*/ 36 w 95"/>
                  <a:gd name="T49" fmla="*/ 110 h 110"/>
                  <a:gd name="T50" fmla="*/ 24 w 95"/>
                  <a:gd name="T51" fmla="*/ 109 h 110"/>
                  <a:gd name="T52" fmla="*/ 13 w 95"/>
                  <a:gd name="T53" fmla="*/ 106 h 110"/>
                  <a:gd name="T54" fmla="*/ 1 w 95"/>
                  <a:gd name="T55" fmla="*/ 103 h 110"/>
                  <a:gd name="T56" fmla="*/ 1 w 95"/>
                  <a:gd name="T57" fmla="*/ 79 h 110"/>
                  <a:gd name="T58" fmla="*/ 11 w 95"/>
                  <a:gd name="T59" fmla="*/ 83 h 110"/>
                  <a:gd name="T60" fmla="*/ 21 w 95"/>
                  <a:gd name="T61" fmla="*/ 86 h 110"/>
                  <a:gd name="T62" fmla="*/ 33 w 95"/>
                  <a:gd name="T63" fmla="*/ 87 h 110"/>
                  <a:gd name="T64" fmla="*/ 43 w 95"/>
                  <a:gd name="T65" fmla="*/ 87 h 110"/>
                  <a:gd name="T66" fmla="*/ 53 w 95"/>
                  <a:gd name="T67" fmla="*/ 87 h 110"/>
                  <a:gd name="T68" fmla="*/ 59 w 95"/>
                  <a:gd name="T69" fmla="*/ 84 h 110"/>
                  <a:gd name="T70" fmla="*/ 62 w 95"/>
                  <a:gd name="T71" fmla="*/ 82 h 110"/>
                  <a:gd name="T72" fmla="*/ 63 w 95"/>
                  <a:gd name="T73" fmla="*/ 77 h 110"/>
                  <a:gd name="T74" fmla="*/ 63 w 95"/>
                  <a:gd name="T75" fmla="*/ 73 h 110"/>
                  <a:gd name="T76" fmla="*/ 60 w 95"/>
                  <a:gd name="T77" fmla="*/ 70 h 110"/>
                  <a:gd name="T78" fmla="*/ 55 w 95"/>
                  <a:gd name="T79" fmla="*/ 69 h 110"/>
                  <a:gd name="T80" fmla="*/ 46 w 95"/>
                  <a:gd name="T81" fmla="*/ 67 h 110"/>
                  <a:gd name="T82" fmla="*/ 40 w 95"/>
                  <a:gd name="T83" fmla="*/ 66 h 110"/>
                  <a:gd name="T84" fmla="*/ 20 w 95"/>
                  <a:gd name="T85" fmla="*/ 63 h 110"/>
                  <a:gd name="T86" fmla="*/ 8 w 95"/>
                  <a:gd name="T87" fmla="*/ 56 h 110"/>
                  <a:gd name="T88" fmla="*/ 1 w 95"/>
                  <a:gd name="T89" fmla="*/ 47 h 110"/>
                  <a:gd name="T90" fmla="*/ 0 w 95"/>
                  <a:gd name="T91" fmla="*/ 33 h 110"/>
                  <a:gd name="T92" fmla="*/ 1 w 95"/>
                  <a:gd name="T93" fmla="*/ 18 h 110"/>
                  <a:gd name="T94" fmla="*/ 11 w 95"/>
                  <a:gd name="T95" fmla="*/ 8 h 110"/>
                  <a:gd name="T96" fmla="*/ 24 w 95"/>
                  <a:gd name="T97" fmla="*/ 1 h 110"/>
                  <a:gd name="T98" fmla="*/ 46 w 95"/>
                  <a:gd name="T99" fmla="*/ 0 h 110"/>
                  <a:gd name="T100" fmla="*/ 56 w 95"/>
                  <a:gd name="T101" fmla="*/ 0 h 110"/>
                  <a:gd name="T102" fmla="*/ 66 w 95"/>
                  <a:gd name="T103" fmla="*/ 1 h 110"/>
                  <a:gd name="T104" fmla="*/ 76 w 95"/>
                  <a:gd name="T105" fmla="*/ 2 h 110"/>
                  <a:gd name="T106" fmla="*/ 88 w 95"/>
                  <a:gd name="T107" fmla="*/ 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110">
                    <a:moveTo>
                      <a:pt x="88" y="5"/>
                    </a:moveTo>
                    <a:lnTo>
                      <a:pt x="88" y="31"/>
                    </a:lnTo>
                    <a:lnTo>
                      <a:pt x="78" y="27"/>
                    </a:lnTo>
                    <a:lnTo>
                      <a:pt x="68" y="24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40" y="23"/>
                    </a:lnTo>
                    <a:lnTo>
                      <a:pt x="34" y="24"/>
                    </a:lnTo>
                    <a:lnTo>
                      <a:pt x="30" y="27"/>
                    </a:lnTo>
                    <a:lnTo>
                      <a:pt x="30" y="33"/>
                    </a:lnTo>
                    <a:lnTo>
                      <a:pt x="30" y="36"/>
                    </a:lnTo>
                    <a:lnTo>
                      <a:pt x="33" y="38"/>
                    </a:lnTo>
                    <a:lnTo>
                      <a:pt x="37" y="40"/>
                    </a:lnTo>
                    <a:lnTo>
                      <a:pt x="46" y="41"/>
                    </a:lnTo>
                    <a:lnTo>
                      <a:pt x="52" y="43"/>
                    </a:lnTo>
                    <a:lnTo>
                      <a:pt x="75" y="46"/>
                    </a:lnTo>
                    <a:lnTo>
                      <a:pt x="86" y="53"/>
                    </a:lnTo>
                    <a:lnTo>
                      <a:pt x="93" y="61"/>
                    </a:lnTo>
                    <a:lnTo>
                      <a:pt x="95" y="76"/>
                    </a:lnTo>
                    <a:lnTo>
                      <a:pt x="95" y="84"/>
                    </a:lnTo>
                    <a:lnTo>
                      <a:pt x="88" y="97"/>
                    </a:lnTo>
                    <a:lnTo>
                      <a:pt x="83" y="102"/>
                    </a:lnTo>
                    <a:lnTo>
                      <a:pt x="69" y="109"/>
                    </a:lnTo>
                    <a:lnTo>
                      <a:pt x="46" y="110"/>
                    </a:lnTo>
                    <a:lnTo>
                      <a:pt x="36" y="110"/>
                    </a:lnTo>
                    <a:lnTo>
                      <a:pt x="24" y="109"/>
                    </a:lnTo>
                    <a:lnTo>
                      <a:pt x="13" y="106"/>
                    </a:lnTo>
                    <a:lnTo>
                      <a:pt x="1" y="103"/>
                    </a:lnTo>
                    <a:lnTo>
                      <a:pt x="1" y="79"/>
                    </a:lnTo>
                    <a:lnTo>
                      <a:pt x="11" y="83"/>
                    </a:lnTo>
                    <a:lnTo>
                      <a:pt x="21" y="86"/>
                    </a:lnTo>
                    <a:lnTo>
                      <a:pt x="33" y="87"/>
                    </a:lnTo>
                    <a:lnTo>
                      <a:pt x="43" y="87"/>
                    </a:lnTo>
                    <a:lnTo>
                      <a:pt x="53" y="87"/>
                    </a:lnTo>
                    <a:lnTo>
                      <a:pt x="59" y="84"/>
                    </a:lnTo>
                    <a:lnTo>
                      <a:pt x="62" y="82"/>
                    </a:lnTo>
                    <a:lnTo>
                      <a:pt x="63" y="77"/>
                    </a:lnTo>
                    <a:lnTo>
                      <a:pt x="63" y="73"/>
                    </a:lnTo>
                    <a:lnTo>
                      <a:pt x="60" y="70"/>
                    </a:lnTo>
                    <a:lnTo>
                      <a:pt x="55" y="69"/>
                    </a:lnTo>
                    <a:lnTo>
                      <a:pt x="46" y="67"/>
                    </a:lnTo>
                    <a:lnTo>
                      <a:pt x="40" y="66"/>
                    </a:lnTo>
                    <a:lnTo>
                      <a:pt x="20" y="63"/>
                    </a:lnTo>
                    <a:lnTo>
                      <a:pt x="8" y="56"/>
                    </a:lnTo>
                    <a:lnTo>
                      <a:pt x="1" y="47"/>
                    </a:lnTo>
                    <a:lnTo>
                      <a:pt x="0" y="33"/>
                    </a:lnTo>
                    <a:lnTo>
                      <a:pt x="1" y="18"/>
                    </a:lnTo>
                    <a:lnTo>
                      <a:pt x="11" y="8"/>
                    </a:lnTo>
                    <a:lnTo>
                      <a:pt x="24" y="1"/>
                    </a:lnTo>
                    <a:lnTo>
                      <a:pt x="46" y="0"/>
                    </a:lnTo>
                    <a:lnTo>
                      <a:pt x="56" y="0"/>
                    </a:lnTo>
                    <a:lnTo>
                      <a:pt x="66" y="1"/>
                    </a:lnTo>
                    <a:lnTo>
                      <a:pt x="76" y="2"/>
                    </a:lnTo>
                    <a:lnTo>
                      <a:pt x="88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1" name="Freeform 140"/>
              <p:cNvSpPr>
                <a:spLocks/>
              </p:cNvSpPr>
              <p:nvPr/>
            </p:nvSpPr>
            <p:spPr bwMode="auto">
              <a:xfrm>
                <a:off x="1790" y="1142"/>
                <a:ext cx="521" cy="125"/>
              </a:xfrm>
              <a:custGeom>
                <a:avLst/>
                <a:gdLst>
                  <a:gd name="T0" fmla="*/ 0 w 1564"/>
                  <a:gd name="T1" fmla="*/ 375 h 375"/>
                  <a:gd name="T2" fmla="*/ 43 w 1564"/>
                  <a:gd name="T3" fmla="*/ 330 h 375"/>
                  <a:gd name="T4" fmla="*/ 135 w 1564"/>
                  <a:gd name="T5" fmla="*/ 249 h 375"/>
                  <a:gd name="T6" fmla="*/ 229 w 1564"/>
                  <a:gd name="T7" fmla="*/ 180 h 375"/>
                  <a:gd name="T8" fmla="*/ 327 w 1564"/>
                  <a:gd name="T9" fmla="*/ 123 h 375"/>
                  <a:gd name="T10" fmla="*/ 427 w 1564"/>
                  <a:gd name="T11" fmla="*/ 75 h 375"/>
                  <a:gd name="T12" fmla="*/ 527 w 1564"/>
                  <a:gd name="T13" fmla="*/ 39 h 375"/>
                  <a:gd name="T14" fmla="*/ 630 w 1564"/>
                  <a:gd name="T15" fmla="*/ 15 h 375"/>
                  <a:gd name="T16" fmla="*/ 732 w 1564"/>
                  <a:gd name="T17" fmla="*/ 2 h 375"/>
                  <a:gd name="T18" fmla="*/ 836 w 1564"/>
                  <a:gd name="T19" fmla="*/ 0 h 375"/>
                  <a:gd name="T20" fmla="*/ 938 w 1564"/>
                  <a:gd name="T21" fmla="*/ 9 h 375"/>
                  <a:gd name="T22" fmla="*/ 1041 w 1564"/>
                  <a:gd name="T23" fmla="*/ 29 h 375"/>
                  <a:gd name="T24" fmla="*/ 1141 w 1564"/>
                  <a:gd name="T25" fmla="*/ 61 h 375"/>
                  <a:gd name="T26" fmla="*/ 1239 w 1564"/>
                  <a:gd name="T27" fmla="*/ 104 h 375"/>
                  <a:gd name="T28" fmla="*/ 1336 w 1564"/>
                  <a:gd name="T29" fmla="*/ 159 h 375"/>
                  <a:gd name="T30" fmla="*/ 1430 w 1564"/>
                  <a:gd name="T31" fmla="*/ 223 h 375"/>
                  <a:gd name="T32" fmla="*/ 1519 w 1564"/>
                  <a:gd name="T33" fmla="*/ 300 h 375"/>
                  <a:gd name="T34" fmla="*/ 1564 w 1564"/>
                  <a:gd name="T35" fmla="*/ 343 h 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64" h="375">
                    <a:moveTo>
                      <a:pt x="0" y="375"/>
                    </a:moveTo>
                    <a:lnTo>
                      <a:pt x="43" y="330"/>
                    </a:lnTo>
                    <a:lnTo>
                      <a:pt x="135" y="249"/>
                    </a:lnTo>
                    <a:lnTo>
                      <a:pt x="229" y="180"/>
                    </a:lnTo>
                    <a:lnTo>
                      <a:pt x="327" y="123"/>
                    </a:lnTo>
                    <a:lnTo>
                      <a:pt x="427" y="75"/>
                    </a:lnTo>
                    <a:lnTo>
                      <a:pt x="527" y="39"/>
                    </a:lnTo>
                    <a:lnTo>
                      <a:pt x="630" y="15"/>
                    </a:lnTo>
                    <a:lnTo>
                      <a:pt x="732" y="2"/>
                    </a:lnTo>
                    <a:lnTo>
                      <a:pt x="836" y="0"/>
                    </a:lnTo>
                    <a:lnTo>
                      <a:pt x="938" y="9"/>
                    </a:lnTo>
                    <a:lnTo>
                      <a:pt x="1041" y="29"/>
                    </a:lnTo>
                    <a:lnTo>
                      <a:pt x="1141" y="61"/>
                    </a:lnTo>
                    <a:lnTo>
                      <a:pt x="1239" y="104"/>
                    </a:lnTo>
                    <a:lnTo>
                      <a:pt x="1336" y="159"/>
                    </a:lnTo>
                    <a:lnTo>
                      <a:pt x="1430" y="223"/>
                    </a:lnTo>
                    <a:lnTo>
                      <a:pt x="1519" y="300"/>
                    </a:lnTo>
                    <a:lnTo>
                      <a:pt x="1564" y="343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2" name="Freeform 141"/>
              <p:cNvSpPr>
                <a:spLocks/>
              </p:cNvSpPr>
              <p:nvPr/>
            </p:nvSpPr>
            <p:spPr bwMode="auto">
              <a:xfrm>
                <a:off x="2198" y="1143"/>
                <a:ext cx="132" cy="133"/>
              </a:xfrm>
              <a:custGeom>
                <a:avLst/>
                <a:gdLst>
                  <a:gd name="T0" fmla="*/ 217 w 395"/>
                  <a:gd name="T1" fmla="*/ 0 h 398"/>
                  <a:gd name="T2" fmla="*/ 395 w 395"/>
                  <a:gd name="T3" fmla="*/ 398 h 398"/>
                  <a:gd name="T4" fmla="*/ 0 w 395"/>
                  <a:gd name="T5" fmla="*/ 211 h 398"/>
                  <a:gd name="T6" fmla="*/ 41 w 395"/>
                  <a:gd name="T7" fmla="*/ 204 h 398"/>
                  <a:gd name="T8" fmla="*/ 113 w 395"/>
                  <a:gd name="T9" fmla="*/ 168 h 398"/>
                  <a:gd name="T10" fmla="*/ 169 w 395"/>
                  <a:gd name="T11" fmla="*/ 111 h 398"/>
                  <a:gd name="T12" fmla="*/ 207 w 395"/>
                  <a:gd name="T13" fmla="*/ 41 h 398"/>
                  <a:gd name="T14" fmla="*/ 217 w 395"/>
                  <a:gd name="T15" fmla="*/ 0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5" h="398">
                    <a:moveTo>
                      <a:pt x="217" y="0"/>
                    </a:moveTo>
                    <a:lnTo>
                      <a:pt x="395" y="398"/>
                    </a:lnTo>
                    <a:lnTo>
                      <a:pt x="0" y="211"/>
                    </a:lnTo>
                    <a:lnTo>
                      <a:pt x="41" y="204"/>
                    </a:lnTo>
                    <a:lnTo>
                      <a:pt x="113" y="168"/>
                    </a:lnTo>
                    <a:lnTo>
                      <a:pt x="169" y="111"/>
                    </a:lnTo>
                    <a:lnTo>
                      <a:pt x="207" y="41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3" name="Freeform 142"/>
              <p:cNvSpPr>
                <a:spLocks/>
              </p:cNvSpPr>
              <p:nvPr/>
            </p:nvSpPr>
            <p:spPr bwMode="auto">
              <a:xfrm>
                <a:off x="2169" y="1396"/>
                <a:ext cx="232" cy="421"/>
              </a:xfrm>
              <a:custGeom>
                <a:avLst/>
                <a:gdLst>
                  <a:gd name="T0" fmla="*/ 647 w 694"/>
                  <a:gd name="T1" fmla="*/ 0 h 1263"/>
                  <a:gd name="T2" fmla="*/ 661 w 694"/>
                  <a:gd name="T3" fmla="*/ 64 h 1263"/>
                  <a:gd name="T4" fmla="*/ 681 w 694"/>
                  <a:gd name="T5" fmla="*/ 183 h 1263"/>
                  <a:gd name="T6" fmla="*/ 693 w 694"/>
                  <a:gd name="T7" fmla="*/ 299 h 1263"/>
                  <a:gd name="T8" fmla="*/ 694 w 694"/>
                  <a:gd name="T9" fmla="*/ 407 h 1263"/>
                  <a:gd name="T10" fmla="*/ 687 w 694"/>
                  <a:gd name="T11" fmla="*/ 510 h 1263"/>
                  <a:gd name="T12" fmla="*/ 671 w 694"/>
                  <a:gd name="T13" fmla="*/ 607 h 1263"/>
                  <a:gd name="T14" fmla="*/ 647 w 694"/>
                  <a:gd name="T15" fmla="*/ 699 h 1263"/>
                  <a:gd name="T16" fmla="*/ 614 w 694"/>
                  <a:gd name="T17" fmla="*/ 784 h 1263"/>
                  <a:gd name="T18" fmla="*/ 572 w 694"/>
                  <a:gd name="T19" fmla="*/ 863 h 1263"/>
                  <a:gd name="T20" fmla="*/ 523 w 694"/>
                  <a:gd name="T21" fmla="*/ 937 h 1263"/>
                  <a:gd name="T22" fmla="*/ 464 w 694"/>
                  <a:gd name="T23" fmla="*/ 1004 h 1263"/>
                  <a:gd name="T24" fmla="*/ 397 w 694"/>
                  <a:gd name="T25" fmla="*/ 1065 h 1263"/>
                  <a:gd name="T26" fmla="*/ 322 w 694"/>
                  <a:gd name="T27" fmla="*/ 1119 h 1263"/>
                  <a:gd name="T28" fmla="*/ 240 w 694"/>
                  <a:gd name="T29" fmla="*/ 1168 h 1263"/>
                  <a:gd name="T30" fmla="*/ 149 w 694"/>
                  <a:gd name="T31" fmla="*/ 1212 h 1263"/>
                  <a:gd name="T32" fmla="*/ 51 w 694"/>
                  <a:gd name="T33" fmla="*/ 1248 h 1263"/>
                  <a:gd name="T34" fmla="*/ 0 w 694"/>
                  <a:gd name="T35" fmla="*/ 1263 h 1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4" h="1263">
                    <a:moveTo>
                      <a:pt x="647" y="0"/>
                    </a:moveTo>
                    <a:lnTo>
                      <a:pt x="661" y="64"/>
                    </a:lnTo>
                    <a:lnTo>
                      <a:pt x="681" y="183"/>
                    </a:lnTo>
                    <a:lnTo>
                      <a:pt x="693" y="299"/>
                    </a:lnTo>
                    <a:lnTo>
                      <a:pt x="694" y="407"/>
                    </a:lnTo>
                    <a:lnTo>
                      <a:pt x="687" y="510"/>
                    </a:lnTo>
                    <a:lnTo>
                      <a:pt x="671" y="607"/>
                    </a:lnTo>
                    <a:lnTo>
                      <a:pt x="647" y="699"/>
                    </a:lnTo>
                    <a:lnTo>
                      <a:pt x="614" y="784"/>
                    </a:lnTo>
                    <a:lnTo>
                      <a:pt x="572" y="863"/>
                    </a:lnTo>
                    <a:lnTo>
                      <a:pt x="523" y="937"/>
                    </a:lnTo>
                    <a:lnTo>
                      <a:pt x="464" y="1004"/>
                    </a:lnTo>
                    <a:lnTo>
                      <a:pt x="397" y="1065"/>
                    </a:lnTo>
                    <a:lnTo>
                      <a:pt x="322" y="1119"/>
                    </a:lnTo>
                    <a:lnTo>
                      <a:pt x="240" y="1168"/>
                    </a:lnTo>
                    <a:lnTo>
                      <a:pt x="149" y="1212"/>
                    </a:lnTo>
                    <a:lnTo>
                      <a:pt x="51" y="1248"/>
                    </a:lnTo>
                    <a:lnTo>
                      <a:pt x="0" y="1263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4" name="Freeform 143"/>
              <p:cNvSpPr>
                <a:spLocks/>
              </p:cNvSpPr>
              <p:nvPr/>
            </p:nvSpPr>
            <p:spPr bwMode="auto">
              <a:xfrm>
                <a:off x="2143" y="1740"/>
                <a:ext cx="145" cy="96"/>
              </a:xfrm>
              <a:custGeom>
                <a:avLst/>
                <a:gdLst>
                  <a:gd name="T0" fmla="*/ 436 w 436"/>
                  <a:gd name="T1" fmla="*/ 290 h 290"/>
                  <a:gd name="T2" fmla="*/ 0 w 436"/>
                  <a:gd name="T3" fmla="*/ 257 h 290"/>
                  <a:gd name="T4" fmla="*/ 353 w 436"/>
                  <a:gd name="T5" fmla="*/ 0 h 290"/>
                  <a:gd name="T6" fmla="*/ 340 w 436"/>
                  <a:gd name="T7" fmla="*/ 39 h 290"/>
                  <a:gd name="T8" fmla="*/ 339 w 436"/>
                  <a:gd name="T9" fmla="*/ 118 h 290"/>
                  <a:gd name="T10" fmla="*/ 361 w 436"/>
                  <a:gd name="T11" fmla="*/ 195 h 290"/>
                  <a:gd name="T12" fmla="*/ 404 w 436"/>
                  <a:gd name="T13" fmla="*/ 262 h 290"/>
                  <a:gd name="T14" fmla="*/ 436 w 436"/>
                  <a:gd name="T15" fmla="*/ 29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6" h="290">
                    <a:moveTo>
                      <a:pt x="436" y="290"/>
                    </a:moveTo>
                    <a:lnTo>
                      <a:pt x="0" y="257"/>
                    </a:lnTo>
                    <a:lnTo>
                      <a:pt x="353" y="0"/>
                    </a:lnTo>
                    <a:lnTo>
                      <a:pt x="340" y="39"/>
                    </a:lnTo>
                    <a:lnTo>
                      <a:pt x="339" y="118"/>
                    </a:lnTo>
                    <a:lnTo>
                      <a:pt x="361" y="195"/>
                    </a:lnTo>
                    <a:lnTo>
                      <a:pt x="404" y="262"/>
                    </a:lnTo>
                    <a:lnTo>
                      <a:pt x="436" y="2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5" name="Freeform 144"/>
              <p:cNvSpPr>
                <a:spLocks/>
              </p:cNvSpPr>
              <p:nvPr/>
            </p:nvSpPr>
            <p:spPr bwMode="auto">
              <a:xfrm>
                <a:off x="1696" y="1433"/>
                <a:ext cx="266" cy="384"/>
              </a:xfrm>
              <a:custGeom>
                <a:avLst/>
                <a:gdLst>
                  <a:gd name="T0" fmla="*/ 798 w 798"/>
                  <a:gd name="T1" fmla="*/ 1152 h 1152"/>
                  <a:gd name="T2" fmla="*/ 729 w 798"/>
                  <a:gd name="T3" fmla="*/ 1148 h 1152"/>
                  <a:gd name="T4" fmla="*/ 602 w 798"/>
                  <a:gd name="T5" fmla="*/ 1130 h 1152"/>
                  <a:gd name="T6" fmla="*/ 488 w 798"/>
                  <a:gd name="T7" fmla="*/ 1104 h 1152"/>
                  <a:gd name="T8" fmla="*/ 389 w 798"/>
                  <a:gd name="T9" fmla="*/ 1068 h 1152"/>
                  <a:gd name="T10" fmla="*/ 301 w 798"/>
                  <a:gd name="T11" fmla="*/ 1022 h 1152"/>
                  <a:gd name="T12" fmla="*/ 225 w 798"/>
                  <a:gd name="T13" fmla="*/ 969 h 1152"/>
                  <a:gd name="T14" fmla="*/ 161 w 798"/>
                  <a:gd name="T15" fmla="*/ 906 h 1152"/>
                  <a:gd name="T16" fmla="*/ 109 w 798"/>
                  <a:gd name="T17" fmla="*/ 837 h 1152"/>
                  <a:gd name="T18" fmla="*/ 68 w 798"/>
                  <a:gd name="T19" fmla="*/ 759 h 1152"/>
                  <a:gd name="T20" fmla="*/ 36 w 798"/>
                  <a:gd name="T21" fmla="*/ 675 h 1152"/>
                  <a:gd name="T22" fmla="*/ 14 w 798"/>
                  <a:gd name="T23" fmla="*/ 585 h 1152"/>
                  <a:gd name="T24" fmla="*/ 3 w 798"/>
                  <a:gd name="T25" fmla="*/ 490 h 1152"/>
                  <a:gd name="T26" fmla="*/ 0 w 798"/>
                  <a:gd name="T27" fmla="*/ 389 h 1152"/>
                  <a:gd name="T28" fmla="*/ 6 w 798"/>
                  <a:gd name="T29" fmla="*/ 282 h 1152"/>
                  <a:gd name="T30" fmla="*/ 30 w 798"/>
                  <a:gd name="T31" fmla="*/ 115 h 1152"/>
                  <a:gd name="T32" fmla="*/ 56 w 798"/>
                  <a:gd name="T33" fmla="*/ 0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8" h="1152">
                    <a:moveTo>
                      <a:pt x="798" y="1152"/>
                    </a:moveTo>
                    <a:lnTo>
                      <a:pt x="729" y="1148"/>
                    </a:lnTo>
                    <a:lnTo>
                      <a:pt x="602" y="1130"/>
                    </a:lnTo>
                    <a:lnTo>
                      <a:pt x="488" y="1104"/>
                    </a:lnTo>
                    <a:lnTo>
                      <a:pt x="389" y="1068"/>
                    </a:lnTo>
                    <a:lnTo>
                      <a:pt x="301" y="1022"/>
                    </a:lnTo>
                    <a:lnTo>
                      <a:pt x="225" y="969"/>
                    </a:lnTo>
                    <a:lnTo>
                      <a:pt x="161" y="906"/>
                    </a:lnTo>
                    <a:lnTo>
                      <a:pt x="109" y="837"/>
                    </a:lnTo>
                    <a:lnTo>
                      <a:pt x="68" y="759"/>
                    </a:lnTo>
                    <a:lnTo>
                      <a:pt x="36" y="675"/>
                    </a:lnTo>
                    <a:lnTo>
                      <a:pt x="14" y="585"/>
                    </a:lnTo>
                    <a:lnTo>
                      <a:pt x="3" y="490"/>
                    </a:lnTo>
                    <a:lnTo>
                      <a:pt x="0" y="389"/>
                    </a:lnTo>
                    <a:lnTo>
                      <a:pt x="6" y="282"/>
                    </a:lnTo>
                    <a:lnTo>
                      <a:pt x="30" y="115"/>
                    </a:lnTo>
                    <a:lnTo>
                      <a:pt x="56" y="0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6" name="Freeform 145"/>
              <p:cNvSpPr>
                <a:spLocks/>
              </p:cNvSpPr>
              <p:nvPr/>
            </p:nvSpPr>
            <p:spPr bwMode="auto">
              <a:xfrm>
                <a:off x="1639" y="1406"/>
                <a:ext cx="98" cy="145"/>
              </a:xfrm>
              <a:custGeom>
                <a:avLst/>
                <a:gdLst>
                  <a:gd name="T0" fmla="*/ 0 w 292"/>
                  <a:gd name="T1" fmla="*/ 362 h 434"/>
                  <a:gd name="T2" fmla="*/ 246 w 292"/>
                  <a:gd name="T3" fmla="*/ 0 h 434"/>
                  <a:gd name="T4" fmla="*/ 292 w 292"/>
                  <a:gd name="T5" fmla="*/ 434 h 434"/>
                  <a:gd name="T6" fmla="*/ 265 w 292"/>
                  <a:gd name="T7" fmla="*/ 403 h 434"/>
                  <a:gd name="T8" fmla="*/ 197 w 292"/>
                  <a:gd name="T9" fmla="*/ 362 h 434"/>
                  <a:gd name="T10" fmla="*/ 121 w 292"/>
                  <a:gd name="T11" fmla="*/ 343 h 434"/>
                  <a:gd name="T12" fmla="*/ 40 w 292"/>
                  <a:gd name="T13" fmla="*/ 347 h 434"/>
                  <a:gd name="T14" fmla="*/ 0 w 292"/>
                  <a:gd name="T15" fmla="*/ 362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2" h="434">
                    <a:moveTo>
                      <a:pt x="0" y="362"/>
                    </a:moveTo>
                    <a:lnTo>
                      <a:pt x="246" y="0"/>
                    </a:lnTo>
                    <a:lnTo>
                      <a:pt x="292" y="434"/>
                    </a:lnTo>
                    <a:lnTo>
                      <a:pt x="265" y="403"/>
                    </a:lnTo>
                    <a:lnTo>
                      <a:pt x="197" y="362"/>
                    </a:lnTo>
                    <a:lnTo>
                      <a:pt x="121" y="343"/>
                    </a:lnTo>
                    <a:lnTo>
                      <a:pt x="40" y="347"/>
                    </a:lnTo>
                    <a:lnTo>
                      <a:pt x="0" y="3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7" name="Freeform 146"/>
              <p:cNvSpPr>
                <a:spLocks/>
              </p:cNvSpPr>
              <p:nvPr/>
            </p:nvSpPr>
            <p:spPr bwMode="auto">
              <a:xfrm>
                <a:off x="1829" y="1204"/>
                <a:ext cx="434" cy="104"/>
              </a:xfrm>
              <a:custGeom>
                <a:avLst/>
                <a:gdLst>
                  <a:gd name="T0" fmla="*/ 0 w 1302"/>
                  <a:gd name="T1" fmla="*/ 312 h 312"/>
                  <a:gd name="T2" fmla="*/ 36 w 1302"/>
                  <a:gd name="T3" fmla="*/ 275 h 312"/>
                  <a:gd name="T4" fmla="*/ 113 w 1302"/>
                  <a:gd name="T5" fmla="*/ 207 h 312"/>
                  <a:gd name="T6" fmla="*/ 190 w 1302"/>
                  <a:gd name="T7" fmla="*/ 150 h 312"/>
                  <a:gd name="T8" fmla="*/ 273 w 1302"/>
                  <a:gd name="T9" fmla="*/ 101 h 312"/>
                  <a:gd name="T10" fmla="*/ 355 w 1302"/>
                  <a:gd name="T11" fmla="*/ 62 h 312"/>
                  <a:gd name="T12" fmla="*/ 440 w 1302"/>
                  <a:gd name="T13" fmla="*/ 33 h 312"/>
                  <a:gd name="T14" fmla="*/ 525 w 1302"/>
                  <a:gd name="T15" fmla="*/ 13 h 312"/>
                  <a:gd name="T16" fmla="*/ 610 w 1302"/>
                  <a:gd name="T17" fmla="*/ 1 h 312"/>
                  <a:gd name="T18" fmla="*/ 696 w 1302"/>
                  <a:gd name="T19" fmla="*/ 0 h 312"/>
                  <a:gd name="T20" fmla="*/ 781 w 1302"/>
                  <a:gd name="T21" fmla="*/ 7 h 312"/>
                  <a:gd name="T22" fmla="*/ 866 w 1302"/>
                  <a:gd name="T23" fmla="*/ 24 h 312"/>
                  <a:gd name="T24" fmla="*/ 950 w 1302"/>
                  <a:gd name="T25" fmla="*/ 50 h 312"/>
                  <a:gd name="T26" fmla="*/ 1032 w 1302"/>
                  <a:gd name="T27" fmla="*/ 86 h 312"/>
                  <a:gd name="T28" fmla="*/ 1113 w 1302"/>
                  <a:gd name="T29" fmla="*/ 131 h 312"/>
                  <a:gd name="T30" fmla="*/ 1191 w 1302"/>
                  <a:gd name="T31" fmla="*/ 186 h 312"/>
                  <a:gd name="T32" fmla="*/ 1266 w 1302"/>
                  <a:gd name="T33" fmla="*/ 251 h 312"/>
                  <a:gd name="T34" fmla="*/ 1302 w 1302"/>
                  <a:gd name="T35" fmla="*/ 285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2" h="312">
                    <a:moveTo>
                      <a:pt x="0" y="312"/>
                    </a:moveTo>
                    <a:lnTo>
                      <a:pt x="36" y="275"/>
                    </a:lnTo>
                    <a:lnTo>
                      <a:pt x="113" y="207"/>
                    </a:lnTo>
                    <a:lnTo>
                      <a:pt x="190" y="150"/>
                    </a:lnTo>
                    <a:lnTo>
                      <a:pt x="273" y="101"/>
                    </a:lnTo>
                    <a:lnTo>
                      <a:pt x="355" y="62"/>
                    </a:lnTo>
                    <a:lnTo>
                      <a:pt x="440" y="33"/>
                    </a:lnTo>
                    <a:lnTo>
                      <a:pt x="525" y="13"/>
                    </a:lnTo>
                    <a:lnTo>
                      <a:pt x="610" y="1"/>
                    </a:lnTo>
                    <a:lnTo>
                      <a:pt x="696" y="0"/>
                    </a:lnTo>
                    <a:lnTo>
                      <a:pt x="781" y="7"/>
                    </a:lnTo>
                    <a:lnTo>
                      <a:pt x="866" y="24"/>
                    </a:lnTo>
                    <a:lnTo>
                      <a:pt x="950" y="50"/>
                    </a:lnTo>
                    <a:lnTo>
                      <a:pt x="1032" y="86"/>
                    </a:lnTo>
                    <a:lnTo>
                      <a:pt x="1113" y="131"/>
                    </a:lnTo>
                    <a:lnTo>
                      <a:pt x="1191" y="186"/>
                    </a:lnTo>
                    <a:lnTo>
                      <a:pt x="1266" y="251"/>
                    </a:lnTo>
                    <a:lnTo>
                      <a:pt x="1302" y="285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8" name="Freeform 147"/>
              <p:cNvSpPr>
                <a:spLocks/>
              </p:cNvSpPr>
              <p:nvPr/>
            </p:nvSpPr>
            <p:spPr bwMode="auto">
              <a:xfrm>
                <a:off x="2170" y="1205"/>
                <a:ext cx="109" cy="110"/>
              </a:xfrm>
              <a:custGeom>
                <a:avLst/>
                <a:gdLst>
                  <a:gd name="T0" fmla="*/ 180 w 329"/>
                  <a:gd name="T1" fmla="*/ 0 h 331"/>
                  <a:gd name="T2" fmla="*/ 329 w 329"/>
                  <a:gd name="T3" fmla="*/ 331 h 331"/>
                  <a:gd name="T4" fmla="*/ 0 w 329"/>
                  <a:gd name="T5" fmla="*/ 176 h 331"/>
                  <a:gd name="T6" fmla="*/ 33 w 329"/>
                  <a:gd name="T7" fmla="*/ 170 h 331"/>
                  <a:gd name="T8" fmla="*/ 94 w 329"/>
                  <a:gd name="T9" fmla="*/ 140 h 331"/>
                  <a:gd name="T10" fmla="*/ 140 w 329"/>
                  <a:gd name="T11" fmla="*/ 93 h 331"/>
                  <a:gd name="T12" fmla="*/ 172 w 329"/>
                  <a:gd name="T13" fmla="*/ 34 h 331"/>
                  <a:gd name="T14" fmla="*/ 180 w 329"/>
                  <a:gd name="T15" fmla="*/ 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9" h="331">
                    <a:moveTo>
                      <a:pt x="180" y="0"/>
                    </a:moveTo>
                    <a:lnTo>
                      <a:pt x="329" y="331"/>
                    </a:lnTo>
                    <a:lnTo>
                      <a:pt x="0" y="176"/>
                    </a:lnTo>
                    <a:lnTo>
                      <a:pt x="33" y="170"/>
                    </a:lnTo>
                    <a:lnTo>
                      <a:pt x="94" y="140"/>
                    </a:lnTo>
                    <a:lnTo>
                      <a:pt x="140" y="93"/>
                    </a:lnTo>
                    <a:lnTo>
                      <a:pt x="172" y="34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9" name="Freeform 148"/>
              <p:cNvSpPr>
                <a:spLocks/>
              </p:cNvSpPr>
              <p:nvPr/>
            </p:nvSpPr>
            <p:spPr bwMode="auto">
              <a:xfrm>
                <a:off x="2145" y="1416"/>
                <a:ext cx="193" cy="351"/>
              </a:xfrm>
              <a:custGeom>
                <a:avLst/>
                <a:gdLst>
                  <a:gd name="T0" fmla="*/ 540 w 580"/>
                  <a:gd name="T1" fmla="*/ 0 h 1052"/>
                  <a:gd name="T2" fmla="*/ 563 w 580"/>
                  <a:gd name="T3" fmla="*/ 103 h 1052"/>
                  <a:gd name="T4" fmla="*/ 578 w 580"/>
                  <a:gd name="T5" fmla="*/ 248 h 1052"/>
                  <a:gd name="T6" fmla="*/ 580 w 580"/>
                  <a:gd name="T7" fmla="*/ 339 h 1052"/>
                  <a:gd name="T8" fmla="*/ 574 w 580"/>
                  <a:gd name="T9" fmla="*/ 424 h 1052"/>
                  <a:gd name="T10" fmla="*/ 561 w 580"/>
                  <a:gd name="T11" fmla="*/ 506 h 1052"/>
                  <a:gd name="T12" fmla="*/ 540 w 580"/>
                  <a:gd name="T13" fmla="*/ 581 h 1052"/>
                  <a:gd name="T14" fmla="*/ 512 w 580"/>
                  <a:gd name="T15" fmla="*/ 653 h 1052"/>
                  <a:gd name="T16" fmla="*/ 478 w 580"/>
                  <a:gd name="T17" fmla="*/ 719 h 1052"/>
                  <a:gd name="T18" fmla="*/ 436 w 580"/>
                  <a:gd name="T19" fmla="*/ 780 h 1052"/>
                  <a:gd name="T20" fmla="*/ 387 w 580"/>
                  <a:gd name="T21" fmla="*/ 836 h 1052"/>
                  <a:gd name="T22" fmla="*/ 332 w 580"/>
                  <a:gd name="T23" fmla="*/ 886 h 1052"/>
                  <a:gd name="T24" fmla="*/ 270 w 580"/>
                  <a:gd name="T25" fmla="*/ 932 h 1052"/>
                  <a:gd name="T26" fmla="*/ 201 w 580"/>
                  <a:gd name="T27" fmla="*/ 974 h 1052"/>
                  <a:gd name="T28" fmla="*/ 87 w 580"/>
                  <a:gd name="T29" fmla="*/ 1026 h 1052"/>
                  <a:gd name="T30" fmla="*/ 0 w 580"/>
                  <a:gd name="T31" fmla="*/ 1052 h 1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80" h="1052">
                    <a:moveTo>
                      <a:pt x="540" y="0"/>
                    </a:moveTo>
                    <a:lnTo>
                      <a:pt x="563" y="103"/>
                    </a:lnTo>
                    <a:lnTo>
                      <a:pt x="578" y="248"/>
                    </a:lnTo>
                    <a:lnTo>
                      <a:pt x="580" y="339"/>
                    </a:lnTo>
                    <a:lnTo>
                      <a:pt x="574" y="424"/>
                    </a:lnTo>
                    <a:lnTo>
                      <a:pt x="561" y="506"/>
                    </a:lnTo>
                    <a:lnTo>
                      <a:pt x="540" y="581"/>
                    </a:lnTo>
                    <a:lnTo>
                      <a:pt x="512" y="653"/>
                    </a:lnTo>
                    <a:lnTo>
                      <a:pt x="478" y="719"/>
                    </a:lnTo>
                    <a:lnTo>
                      <a:pt x="436" y="780"/>
                    </a:lnTo>
                    <a:lnTo>
                      <a:pt x="387" y="836"/>
                    </a:lnTo>
                    <a:lnTo>
                      <a:pt x="332" y="886"/>
                    </a:lnTo>
                    <a:lnTo>
                      <a:pt x="270" y="932"/>
                    </a:lnTo>
                    <a:lnTo>
                      <a:pt x="201" y="974"/>
                    </a:lnTo>
                    <a:lnTo>
                      <a:pt x="87" y="1026"/>
                    </a:lnTo>
                    <a:lnTo>
                      <a:pt x="0" y="1052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0" name="Freeform 149"/>
              <p:cNvSpPr>
                <a:spLocks/>
              </p:cNvSpPr>
              <p:nvPr/>
            </p:nvSpPr>
            <p:spPr bwMode="auto">
              <a:xfrm>
                <a:off x="2123" y="1702"/>
                <a:ext cx="121" cy="80"/>
              </a:xfrm>
              <a:custGeom>
                <a:avLst/>
                <a:gdLst>
                  <a:gd name="T0" fmla="*/ 363 w 363"/>
                  <a:gd name="T1" fmla="*/ 242 h 242"/>
                  <a:gd name="T2" fmla="*/ 0 w 363"/>
                  <a:gd name="T3" fmla="*/ 215 h 242"/>
                  <a:gd name="T4" fmla="*/ 294 w 363"/>
                  <a:gd name="T5" fmla="*/ 0 h 242"/>
                  <a:gd name="T6" fmla="*/ 284 w 363"/>
                  <a:gd name="T7" fmla="*/ 34 h 242"/>
                  <a:gd name="T8" fmla="*/ 283 w 363"/>
                  <a:gd name="T9" fmla="*/ 100 h 242"/>
                  <a:gd name="T10" fmla="*/ 300 w 363"/>
                  <a:gd name="T11" fmla="*/ 163 h 242"/>
                  <a:gd name="T12" fmla="*/ 337 w 363"/>
                  <a:gd name="T13" fmla="*/ 219 h 242"/>
                  <a:gd name="T14" fmla="*/ 363 w 363"/>
                  <a:gd name="T15" fmla="*/ 242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3" h="242">
                    <a:moveTo>
                      <a:pt x="363" y="242"/>
                    </a:moveTo>
                    <a:lnTo>
                      <a:pt x="0" y="215"/>
                    </a:lnTo>
                    <a:lnTo>
                      <a:pt x="294" y="0"/>
                    </a:lnTo>
                    <a:lnTo>
                      <a:pt x="284" y="34"/>
                    </a:lnTo>
                    <a:lnTo>
                      <a:pt x="283" y="100"/>
                    </a:lnTo>
                    <a:lnTo>
                      <a:pt x="300" y="163"/>
                    </a:lnTo>
                    <a:lnTo>
                      <a:pt x="337" y="219"/>
                    </a:lnTo>
                    <a:lnTo>
                      <a:pt x="363" y="24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1" name="Freeform 150"/>
              <p:cNvSpPr>
                <a:spLocks/>
              </p:cNvSpPr>
              <p:nvPr/>
            </p:nvSpPr>
            <p:spPr bwMode="auto">
              <a:xfrm>
                <a:off x="1751" y="1446"/>
                <a:ext cx="222" cy="320"/>
              </a:xfrm>
              <a:custGeom>
                <a:avLst/>
                <a:gdLst>
                  <a:gd name="T0" fmla="*/ 664 w 664"/>
                  <a:gd name="T1" fmla="*/ 959 h 959"/>
                  <a:gd name="T2" fmla="*/ 606 w 664"/>
                  <a:gd name="T3" fmla="*/ 956 h 959"/>
                  <a:gd name="T4" fmla="*/ 501 w 664"/>
                  <a:gd name="T5" fmla="*/ 942 h 959"/>
                  <a:gd name="T6" fmla="*/ 406 w 664"/>
                  <a:gd name="T7" fmla="*/ 920 h 959"/>
                  <a:gd name="T8" fmla="*/ 322 w 664"/>
                  <a:gd name="T9" fmla="*/ 890 h 959"/>
                  <a:gd name="T10" fmla="*/ 249 w 664"/>
                  <a:gd name="T11" fmla="*/ 853 h 959"/>
                  <a:gd name="T12" fmla="*/ 187 w 664"/>
                  <a:gd name="T13" fmla="*/ 807 h 959"/>
                  <a:gd name="T14" fmla="*/ 134 w 664"/>
                  <a:gd name="T15" fmla="*/ 755 h 959"/>
                  <a:gd name="T16" fmla="*/ 89 w 664"/>
                  <a:gd name="T17" fmla="*/ 697 h 959"/>
                  <a:gd name="T18" fmla="*/ 54 w 664"/>
                  <a:gd name="T19" fmla="*/ 632 h 959"/>
                  <a:gd name="T20" fmla="*/ 28 w 664"/>
                  <a:gd name="T21" fmla="*/ 563 h 959"/>
                  <a:gd name="T22" fmla="*/ 11 w 664"/>
                  <a:gd name="T23" fmla="*/ 488 h 959"/>
                  <a:gd name="T24" fmla="*/ 1 w 664"/>
                  <a:gd name="T25" fmla="*/ 408 h 959"/>
                  <a:gd name="T26" fmla="*/ 0 w 664"/>
                  <a:gd name="T27" fmla="*/ 281 h 959"/>
                  <a:gd name="T28" fmla="*/ 23 w 664"/>
                  <a:gd name="T29" fmla="*/ 97 h 959"/>
                  <a:gd name="T30" fmla="*/ 46 w 664"/>
                  <a:gd name="T31" fmla="*/ 0 h 9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64" h="959">
                    <a:moveTo>
                      <a:pt x="664" y="959"/>
                    </a:moveTo>
                    <a:lnTo>
                      <a:pt x="606" y="956"/>
                    </a:lnTo>
                    <a:lnTo>
                      <a:pt x="501" y="942"/>
                    </a:lnTo>
                    <a:lnTo>
                      <a:pt x="406" y="920"/>
                    </a:lnTo>
                    <a:lnTo>
                      <a:pt x="322" y="890"/>
                    </a:lnTo>
                    <a:lnTo>
                      <a:pt x="249" y="853"/>
                    </a:lnTo>
                    <a:lnTo>
                      <a:pt x="187" y="807"/>
                    </a:lnTo>
                    <a:lnTo>
                      <a:pt x="134" y="755"/>
                    </a:lnTo>
                    <a:lnTo>
                      <a:pt x="89" y="697"/>
                    </a:lnTo>
                    <a:lnTo>
                      <a:pt x="54" y="632"/>
                    </a:lnTo>
                    <a:lnTo>
                      <a:pt x="28" y="563"/>
                    </a:lnTo>
                    <a:lnTo>
                      <a:pt x="11" y="488"/>
                    </a:lnTo>
                    <a:lnTo>
                      <a:pt x="1" y="408"/>
                    </a:lnTo>
                    <a:lnTo>
                      <a:pt x="0" y="281"/>
                    </a:lnTo>
                    <a:lnTo>
                      <a:pt x="23" y="97"/>
                    </a:lnTo>
                    <a:lnTo>
                      <a:pt x="46" y="0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2" name="Freeform 151"/>
              <p:cNvSpPr>
                <a:spLocks/>
              </p:cNvSpPr>
              <p:nvPr/>
            </p:nvSpPr>
            <p:spPr bwMode="auto">
              <a:xfrm>
                <a:off x="1704" y="1424"/>
                <a:ext cx="81" cy="120"/>
              </a:xfrm>
              <a:custGeom>
                <a:avLst/>
                <a:gdLst>
                  <a:gd name="T0" fmla="*/ 0 w 243"/>
                  <a:gd name="T1" fmla="*/ 301 h 361"/>
                  <a:gd name="T2" fmla="*/ 205 w 243"/>
                  <a:gd name="T3" fmla="*/ 0 h 361"/>
                  <a:gd name="T4" fmla="*/ 243 w 243"/>
                  <a:gd name="T5" fmla="*/ 361 h 361"/>
                  <a:gd name="T6" fmla="*/ 220 w 243"/>
                  <a:gd name="T7" fmla="*/ 337 h 361"/>
                  <a:gd name="T8" fmla="*/ 164 w 243"/>
                  <a:gd name="T9" fmla="*/ 301 h 361"/>
                  <a:gd name="T10" fmla="*/ 99 w 243"/>
                  <a:gd name="T11" fmla="*/ 285 h 361"/>
                  <a:gd name="T12" fmla="*/ 33 w 243"/>
                  <a:gd name="T13" fmla="*/ 289 h 361"/>
                  <a:gd name="T14" fmla="*/ 0 w 243"/>
                  <a:gd name="T15" fmla="*/ 301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361">
                    <a:moveTo>
                      <a:pt x="0" y="301"/>
                    </a:moveTo>
                    <a:lnTo>
                      <a:pt x="205" y="0"/>
                    </a:lnTo>
                    <a:lnTo>
                      <a:pt x="243" y="361"/>
                    </a:lnTo>
                    <a:lnTo>
                      <a:pt x="220" y="337"/>
                    </a:lnTo>
                    <a:lnTo>
                      <a:pt x="164" y="301"/>
                    </a:lnTo>
                    <a:lnTo>
                      <a:pt x="99" y="285"/>
                    </a:lnTo>
                    <a:lnTo>
                      <a:pt x="33" y="289"/>
                    </a:lnTo>
                    <a:lnTo>
                      <a:pt x="0" y="3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3" name="Freeform 152"/>
              <p:cNvSpPr>
                <a:spLocks/>
              </p:cNvSpPr>
              <p:nvPr/>
            </p:nvSpPr>
            <p:spPr bwMode="auto">
              <a:xfrm>
                <a:off x="1875" y="1275"/>
                <a:ext cx="333" cy="80"/>
              </a:xfrm>
              <a:custGeom>
                <a:avLst/>
                <a:gdLst>
                  <a:gd name="T0" fmla="*/ 0 w 999"/>
                  <a:gd name="T1" fmla="*/ 239 h 239"/>
                  <a:gd name="T2" fmla="*/ 56 w 999"/>
                  <a:gd name="T3" fmla="*/ 182 h 239"/>
                  <a:gd name="T4" fmla="*/ 177 w 999"/>
                  <a:gd name="T5" fmla="*/ 94 h 239"/>
                  <a:gd name="T6" fmla="*/ 304 w 999"/>
                  <a:gd name="T7" fmla="*/ 33 h 239"/>
                  <a:gd name="T8" fmla="*/ 435 w 999"/>
                  <a:gd name="T9" fmla="*/ 3 h 239"/>
                  <a:gd name="T10" fmla="*/ 566 w 999"/>
                  <a:gd name="T11" fmla="*/ 0 h 239"/>
                  <a:gd name="T12" fmla="*/ 698 w 999"/>
                  <a:gd name="T13" fmla="*/ 26 h 239"/>
                  <a:gd name="T14" fmla="*/ 823 w 999"/>
                  <a:gd name="T15" fmla="*/ 81 h 239"/>
                  <a:gd name="T16" fmla="*/ 943 w 999"/>
                  <a:gd name="T17" fmla="*/ 164 h 239"/>
                  <a:gd name="T18" fmla="*/ 999 w 999"/>
                  <a:gd name="T19" fmla="*/ 21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99" h="239">
                    <a:moveTo>
                      <a:pt x="0" y="239"/>
                    </a:moveTo>
                    <a:lnTo>
                      <a:pt x="56" y="182"/>
                    </a:lnTo>
                    <a:lnTo>
                      <a:pt x="177" y="94"/>
                    </a:lnTo>
                    <a:lnTo>
                      <a:pt x="304" y="33"/>
                    </a:lnTo>
                    <a:lnTo>
                      <a:pt x="435" y="3"/>
                    </a:lnTo>
                    <a:lnTo>
                      <a:pt x="566" y="0"/>
                    </a:lnTo>
                    <a:lnTo>
                      <a:pt x="698" y="26"/>
                    </a:lnTo>
                    <a:lnTo>
                      <a:pt x="823" y="81"/>
                    </a:lnTo>
                    <a:lnTo>
                      <a:pt x="943" y="164"/>
                    </a:lnTo>
                    <a:lnTo>
                      <a:pt x="999" y="219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4" name="Freeform 153"/>
              <p:cNvSpPr>
                <a:spLocks/>
              </p:cNvSpPr>
              <p:nvPr/>
            </p:nvSpPr>
            <p:spPr bwMode="auto">
              <a:xfrm>
                <a:off x="2136" y="1276"/>
                <a:ext cx="84" cy="84"/>
              </a:xfrm>
              <a:custGeom>
                <a:avLst/>
                <a:gdLst>
                  <a:gd name="T0" fmla="*/ 137 w 252"/>
                  <a:gd name="T1" fmla="*/ 0 h 254"/>
                  <a:gd name="T2" fmla="*/ 252 w 252"/>
                  <a:gd name="T3" fmla="*/ 254 h 254"/>
                  <a:gd name="T4" fmla="*/ 0 w 252"/>
                  <a:gd name="T5" fmla="*/ 135 h 254"/>
                  <a:gd name="T6" fmla="*/ 26 w 252"/>
                  <a:gd name="T7" fmla="*/ 129 h 254"/>
                  <a:gd name="T8" fmla="*/ 72 w 252"/>
                  <a:gd name="T9" fmla="*/ 106 h 254"/>
                  <a:gd name="T10" fmla="*/ 108 w 252"/>
                  <a:gd name="T11" fmla="*/ 70 h 254"/>
                  <a:gd name="T12" fmla="*/ 131 w 252"/>
                  <a:gd name="T13" fmla="*/ 25 h 254"/>
                  <a:gd name="T14" fmla="*/ 137 w 252"/>
                  <a:gd name="T15" fmla="*/ 0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2" h="254">
                    <a:moveTo>
                      <a:pt x="137" y="0"/>
                    </a:moveTo>
                    <a:lnTo>
                      <a:pt x="252" y="254"/>
                    </a:lnTo>
                    <a:lnTo>
                      <a:pt x="0" y="135"/>
                    </a:lnTo>
                    <a:lnTo>
                      <a:pt x="26" y="129"/>
                    </a:lnTo>
                    <a:lnTo>
                      <a:pt x="72" y="106"/>
                    </a:lnTo>
                    <a:lnTo>
                      <a:pt x="108" y="70"/>
                    </a:lnTo>
                    <a:lnTo>
                      <a:pt x="131" y="25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5" name="Freeform 154"/>
              <p:cNvSpPr>
                <a:spLocks/>
              </p:cNvSpPr>
              <p:nvPr/>
            </p:nvSpPr>
            <p:spPr bwMode="auto">
              <a:xfrm>
                <a:off x="2117" y="1437"/>
                <a:ext cx="149" cy="269"/>
              </a:xfrm>
              <a:custGeom>
                <a:avLst/>
                <a:gdLst>
                  <a:gd name="T0" fmla="*/ 414 w 445"/>
                  <a:gd name="T1" fmla="*/ 0 h 806"/>
                  <a:gd name="T2" fmla="*/ 431 w 445"/>
                  <a:gd name="T3" fmla="*/ 79 h 806"/>
                  <a:gd name="T4" fmla="*/ 445 w 445"/>
                  <a:gd name="T5" fmla="*/ 226 h 806"/>
                  <a:gd name="T6" fmla="*/ 435 w 445"/>
                  <a:gd name="T7" fmla="*/ 357 h 806"/>
                  <a:gd name="T8" fmla="*/ 405 w 445"/>
                  <a:gd name="T9" fmla="*/ 474 h 806"/>
                  <a:gd name="T10" fmla="*/ 352 w 445"/>
                  <a:gd name="T11" fmla="*/ 576 h 806"/>
                  <a:gd name="T12" fmla="*/ 277 w 445"/>
                  <a:gd name="T13" fmla="*/ 662 h 806"/>
                  <a:gd name="T14" fmla="*/ 181 w 445"/>
                  <a:gd name="T15" fmla="*/ 731 h 806"/>
                  <a:gd name="T16" fmla="*/ 66 w 445"/>
                  <a:gd name="T17" fmla="*/ 786 h 806"/>
                  <a:gd name="T18" fmla="*/ 0 w 445"/>
                  <a:gd name="T19" fmla="*/ 806 h 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5" h="806">
                    <a:moveTo>
                      <a:pt x="414" y="0"/>
                    </a:moveTo>
                    <a:lnTo>
                      <a:pt x="431" y="79"/>
                    </a:lnTo>
                    <a:lnTo>
                      <a:pt x="445" y="226"/>
                    </a:lnTo>
                    <a:lnTo>
                      <a:pt x="435" y="357"/>
                    </a:lnTo>
                    <a:lnTo>
                      <a:pt x="405" y="474"/>
                    </a:lnTo>
                    <a:lnTo>
                      <a:pt x="352" y="576"/>
                    </a:lnTo>
                    <a:lnTo>
                      <a:pt x="277" y="662"/>
                    </a:lnTo>
                    <a:lnTo>
                      <a:pt x="181" y="731"/>
                    </a:lnTo>
                    <a:lnTo>
                      <a:pt x="66" y="786"/>
                    </a:lnTo>
                    <a:lnTo>
                      <a:pt x="0" y="806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6" name="Freeform 155"/>
              <p:cNvSpPr>
                <a:spLocks/>
              </p:cNvSpPr>
              <p:nvPr/>
            </p:nvSpPr>
            <p:spPr bwMode="auto">
              <a:xfrm>
                <a:off x="2100" y="1657"/>
                <a:ext cx="93" cy="61"/>
              </a:xfrm>
              <a:custGeom>
                <a:avLst/>
                <a:gdLst>
                  <a:gd name="T0" fmla="*/ 279 w 279"/>
                  <a:gd name="T1" fmla="*/ 184 h 184"/>
                  <a:gd name="T2" fmla="*/ 0 w 279"/>
                  <a:gd name="T3" fmla="*/ 164 h 184"/>
                  <a:gd name="T4" fmla="*/ 225 w 279"/>
                  <a:gd name="T5" fmla="*/ 0 h 184"/>
                  <a:gd name="T6" fmla="*/ 218 w 279"/>
                  <a:gd name="T7" fmla="*/ 24 h 184"/>
                  <a:gd name="T8" fmla="*/ 217 w 279"/>
                  <a:gd name="T9" fmla="*/ 76 h 184"/>
                  <a:gd name="T10" fmla="*/ 230 w 279"/>
                  <a:gd name="T11" fmla="*/ 124 h 184"/>
                  <a:gd name="T12" fmla="*/ 258 w 279"/>
                  <a:gd name="T13" fmla="*/ 167 h 184"/>
                  <a:gd name="T14" fmla="*/ 279 w 279"/>
                  <a:gd name="T15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9" h="184">
                    <a:moveTo>
                      <a:pt x="279" y="184"/>
                    </a:moveTo>
                    <a:lnTo>
                      <a:pt x="0" y="164"/>
                    </a:lnTo>
                    <a:lnTo>
                      <a:pt x="225" y="0"/>
                    </a:lnTo>
                    <a:lnTo>
                      <a:pt x="218" y="24"/>
                    </a:lnTo>
                    <a:lnTo>
                      <a:pt x="217" y="76"/>
                    </a:lnTo>
                    <a:lnTo>
                      <a:pt x="230" y="124"/>
                    </a:lnTo>
                    <a:lnTo>
                      <a:pt x="258" y="167"/>
                    </a:lnTo>
                    <a:lnTo>
                      <a:pt x="279" y="18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7" name="Freeform 156"/>
              <p:cNvSpPr>
                <a:spLocks/>
              </p:cNvSpPr>
              <p:nvPr/>
            </p:nvSpPr>
            <p:spPr bwMode="auto">
              <a:xfrm>
                <a:off x="1815" y="1460"/>
                <a:ext cx="170" cy="246"/>
              </a:xfrm>
              <a:custGeom>
                <a:avLst/>
                <a:gdLst>
                  <a:gd name="T0" fmla="*/ 509 w 509"/>
                  <a:gd name="T1" fmla="*/ 737 h 737"/>
                  <a:gd name="T2" fmla="*/ 466 w 509"/>
                  <a:gd name="T3" fmla="*/ 734 h 737"/>
                  <a:gd name="T4" fmla="*/ 384 w 509"/>
                  <a:gd name="T5" fmla="*/ 724 h 737"/>
                  <a:gd name="T6" fmla="*/ 312 w 509"/>
                  <a:gd name="T7" fmla="*/ 707 h 737"/>
                  <a:gd name="T8" fmla="*/ 248 w 509"/>
                  <a:gd name="T9" fmla="*/ 684 h 737"/>
                  <a:gd name="T10" fmla="*/ 192 w 509"/>
                  <a:gd name="T11" fmla="*/ 655 h 737"/>
                  <a:gd name="T12" fmla="*/ 143 w 509"/>
                  <a:gd name="T13" fmla="*/ 621 h 737"/>
                  <a:gd name="T14" fmla="*/ 103 w 509"/>
                  <a:gd name="T15" fmla="*/ 580 h 737"/>
                  <a:gd name="T16" fmla="*/ 69 w 509"/>
                  <a:gd name="T17" fmla="*/ 536 h 737"/>
                  <a:gd name="T18" fmla="*/ 42 w 509"/>
                  <a:gd name="T19" fmla="*/ 487 h 737"/>
                  <a:gd name="T20" fmla="*/ 22 w 509"/>
                  <a:gd name="T21" fmla="*/ 432 h 737"/>
                  <a:gd name="T22" fmla="*/ 3 w 509"/>
                  <a:gd name="T23" fmla="*/ 346 h 737"/>
                  <a:gd name="T24" fmla="*/ 0 w 509"/>
                  <a:gd name="T25" fmla="*/ 216 h 737"/>
                  <a:gd name="T26" fmla="*/ 18 w 509"/>
                  <a:gd name="T27" fmla="*/ 75 h 737"/>
                  <a:gd name="T28" fmla="*/ 35 w 509"/>
                  <a:gd name="T29" fmla="*/ 0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09" h="737">
                    <a:moveTo>
                      <a:pt x="509" y="737"/>
                    </a:moveTo>
                    <a:lnTo>
                      <a:pt x="466" y="734"/>
                    </a:lnTo>
                    <a:lnTo>
                      <a:pt x="384" y="724"/>
                    </a:lnTo>
                    <a:lnTo>
                      <a:pt x="312" y="707"/>
                    </a:lnTo>
                    <a:lnTo>
                      <a:pt x="248" y="684"/>
                    </a:lnTo>
                    <a:lnTo>
                      <a:pt x="192" y="655"/>
                    </a:lnTo>
                    <a:lnTo>
                      <a:pt x="143" y="621"/>
                    </a:lnTo>
                    <a:lnTo>
                      <a:pt x="103" y="580"/>
                    </a:lnTo>
                    <a:lnTo>
                      <a:pt x="69" y="536"/>
                    </a:lnTo>
                    <a:lnTo>
                      <a:pt x="42" y="487"/>
                    </a:lnTo>
                    <a:lnTo>
                      <a:pt x="22" y="432"/>
                    </a:lnTo>
                    <a:lnTo>
                      <a:pt x="3" y="346"/>
                    </a:lnTo>
                    <a:lnTo>
                      <a:pt x="0" y="216"/>
                    </a:lnTo>
                    <a:lnTo>
                      <a:pt x="18" y="75"/>
                    </a:lnTo>
                    <a:lnTo>
                      <a:pt x="35" y="0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8" name="Freeform 157"/>
              <p:cNvSpPr>
                <a:spLocks/>
              </p:cNvSpPr>
              <p:nvPr/>
            </p:nvSpPr>
            <p:spPr bwMode="auto">
              <a:xfrm>
                <a:off x="1779" y="1444"/>
                <a:ext cx="62" cy="92"/>
              </a:xfrm>
              <a:custGeom>
                <a:avLst/>
                <a:gdLst>
                  <a:gd name="T0" fmla="*/ 0 w 187"/>
                  <a:gd name="T1" fmla="*/ 230 h 276"/>
                  <a:gd name="T2" fmla="*/ 157 w 187"/>
                  <a:gd name="T3" fmla="*/ 0 h 276"/>
                  <a:gd name="T4" fmla="*/ 187 w 187"/>
                  <a:gd name="T5" fmla="*/ 276 h 276"/>
                  <a:gd name="T6" fmla="*/ 168 w 187"/>
                  <a:gd name="T7" fmla="*/ 257 h 276"/>
                  <a:gd name="T8" fmla="*/ 125 w 187"/>
                  <a:gd name="T9" fmla="*/ 230 h 276"/>
                  <a:gd name="T10" fmla="*/ 76 w 187"/>
                  <a:gd name="T11" fmla="*/ 218 h 276"/>
                  <a:gd name="T12" fmla="*/ 24 w 187"/>
                  <a:gd name="T13" fmla="*/ 221 h 276"/>
                  <a:gd name="T14" fmla="*/ 0 w 187"/>
                  <a:gd name="T15" fmla="*/ 230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7" h="276">
                    <a:moveTo>
                      <a:pt x="0" y="230"/>
                    </a:moveTo>
                    <a:lnTo>
                      <a:pt x="157" y="0"/>
                    </a:lnTo>
                    <a:lnTo>
                      <a:pt x="187" y="276"/>
                    </a:lnTo>
                    <a:lnTo>
                      <a:pt x="168" y="257"/>
                    </a:lnTo>
                    <a:lnTo>
                      <a:pt x="125" y="230"/>
                    </a:lnTo>
                    <a:lnTo>
                      <a:pt x="76" y="218"/>
                    </a:lnTo>
                    <a:lnTo>
                      <a:pt x="24" y="221"/>
                    </a:lnTo>
                    <a:lnTo>
                      <a:pt x="0" y="23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9" name="Freeform 158"/>
              <p:cNvSpPr>
                <a:spLocks noEditPoints="1"/>
              </p:cNvSpPr>
              <p:nvPr/>
            </p:nvSpPr>
            <p:spPr bwMode="auto">
              <a:xfrm>
                <a:off x="2362" y="1289"/>
                <a:ext cx="49" cy="47"/>
              </a:xfrm>
              <a:custGeom>
                <a:avLst/>
                <a:gdLst>
                  <a:gd name="T0" fmla="*/ 102 w 147"/>
                  <a:gd name="T1" fmla="*/ 116 h 141"/>
                  <a:gd name="T2" fmla="*/ 44 w 147"/>
                  <a:gd name="T3" fmla="*/ 116 h 141"/>
                  <a:gd name="T4" fmla="*/ 36 w 147"/>
                  <a:gd name="T5" fmla="*/ 141 h 141"/>
                  <a:gd name="T6" fmla="*/ 0 w 147"/>
                  <a:gd name="T7" fmla="*/ 141 h 141"/>
                  <a:gd name="T8" fmla="*/ 51 w 147"/>
                  <a:gd name="T9" fmla="*/ 0 h 141"/>
                  <a:gd name="T10" fmla="*/ 95 w 147"/>
                  <a:gd name="T11" fmla="*/ 0 h 141"/>
                  <a:gd name="T12" fmla="*/ 147 w 147"/>
                  <a:gd name="T13" fmla="*/ 141 h 141"/>
                  <a:gd name="T14" fmla="*/ 111 w 147"/>
                  <a:gd name="T15" fmla="*/ 141 h 141"/>
                  <a:gd name="T16" fmla="*/ 102 w 147"/>
                  <a:gd name="T17" fmla="*/ 116 h 141"/>
                  <a:gd name="T18" fmla="*/ 54 w 147"/>
                  <a:gd name="T19" fmla="*/ 90 h 141"/>
                  <a:gd name="T20" fmla="*/ 92 w 147"/>
                  <a:gd name="T21" fmla="*/ 90 h 141"/>
                  <a:gd name="T22" fmla="*/ 73 w 147"/>
                  <a:gd name="T23" fmla="*/ 33 h 141"/>
                  <a:gd name="T24" fmla="*/ 54 w 147"/>
                  <a:gd name="T25" fmla="*/ 9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7" h="141">
                    <a:moveTo>
                      <a:pt x="102" y="116"/>
                    </a:moveTo>
                    <a:lnTo>
                      <a:pt x="44" y="116"/>
                    </a:lnTo>
                    <a:lnTo>
                      <a:pt x="36" y="141"/>
                    </a:lnTo>
                    <a:lnTo>
                      <a:pt x="0" y="141"/>
                    </a:lnTo>
                    <a:lnTo>
                      <a:pt x="51" y="0"/>
                    </a:lnTo>
                    <a:lnTo>
                      <a:pt x="95" y="0"/>
                    </a:lnTo>
                    <a:lnTo>
                      <a:pt x="147" y="141"/>
                    </a:lnTo>
                    <a:lnTo>
                      <a:pt x="111" y="141"/>
                    </a:lnTo>
                    <a:lnTo>
                      <a:pt x="102" y="116"/>
                    </a:lnTo>
                    <a:close/>
                    <a:moveTo>
                      <a:pt x="54" y="90"/>
                    </a:moveTo>
                    <a:lnTo>
                      <a:pt x="92" y="90"/>
                    </a:lnTo>
                    <a:lnTo>
                      <a:pt x="73" y="33"/>
                    </a:lnTo>
                    <a:lnTo>
                      <a:pt x="54" y="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0" name="Freeform 159"/>
              <p:cNvSpPr>
                <a:spLocks noEditPoints="1"/>
              </p:cNvSpPr>
              <p:nvPr/>
            </p:nvSpPr>
            <p:spPr bwMode="auto">
              <a:xfrm>
                <a:off x="2417" y="1300"/>
                <a:ext cx="37" cy="49"/>
              </a:xfrm>
              <a:custGeom>
                <a:avLst/>
                <a:gdLst>
                  <a:gd name="T0" fmla="*/ 33 w 112"/>
                  <a:gd name="T1" fmla="*/ 93 h 147"/>
                  <a:gd name="T2" fmla="*/ 33 w 112"/>
                  <a:gd name="T3" fmla="*/ 147 h 147"/>
                  <a:gd name="T4" fmla="*/ 0 w 112"/>
                  <a:gd name="T5" fmla="*/ 147 h 147"/>
                  <a:gd name="T6" fmla="*/ 0 w 112"/>
                  <a:gd name="T7" fmla="*/ 3 h 147"/>
                  <a:gd name="T8" fmla="*/ 33 w 112"/>
                  <a:gd name="T9" fmla="*/ 3 h 147"/>
                  <a:gd name="T10" fmla="*/ 33 w 112"/>
                  <a:gd name="T11" fmla="*/ 18 h 147"/>
                  <a:gd name="T12" fmla="*/ 40 w 112"/>
                  <a:gd name="T13" fmla="*/ 9 h 147"/>
                  <a:gd name="T14" fmla="*/ 49 w 112"/>
                  <a:gd name="T15" fmla="*/ 5 h 147"/>
                  <a:gd name="T16" fmla="*/ 57 w 112"/>
                  <a:gd name="T17" fmla="*/ 0 h 147"/>
                  <a:gd name="T18" fmla="*/ 68 w 112"/>
                  <a:gd name="T19" fmla="*/ 0 h 147"/>
                  <a:gd name="T20" fmla="*/ 78 w 112"/>
                  <a:gd name="T21" fmla="*/ 0 h 147"/>
                  <a:gd name="T22" fmla="*/ 94 w 112"/>
                  <a:gd name="T23" fmla="*/ 9 h 147"/>
                  <a:gd name="T24" fmla="*/ 99 w 112"/>
                  <a:gd name="T25" fmla="*/ 16 h 147"/>
                  <a:gd name="T26" fmla="*/ 105 w 112"/>
                  <a:gd name="T27" fmla="*/ 23 h 147"/>
                  <a:gd name="T28" fmla="*/ 112 w 112"/>
                  <a:gd name="T29" fmla="*/ 44 h 147"/>
                  <a:gd name="T30" fmla="*/ 112 w 112"/>
                  <a:gd name="T31" fmla="*/ 55 h 147"/>
                  <a:gd name="T32" fmla="*/ 112 w 112"/>
                  <a:gd name="T33" fmla="*/ 67 h 147"/>
                  <a:gd name="T34" fmla="*/ 105 w 112"/>
                  <a:gd name="T35" fmla="*/ 87 h 147"/>
                  <a:gd name="T36" fmla="*/ 99 w 112"/>
                  <a:gd name="T37" fmla="*/ 95 h 147"/>
                  <a:gd name="T38" fmla="*/ 94 w 112"/>
                  <a:gd name="T39" fmla="*/ 103 h 147"/>
                  <a:gd name="T40" fmla="*/ 78 w 112"/>
                  <a:gd name="T41" fmla="*/ 110 h 147"/>
                  <a:gd name="T42" fmla="*/ 68 w 112"/>
                  <a:gd name="T43" fmla="*/ 110 h 147"/>
                  <a:gd name="T44" fmla="*/ 57 w 112"/>
                  <a:gd name="T45" fmla="*/ 110 h 147"/>
                  <a:gd name="T46" fmla="*/ 49 w 112"/>
                  <a:gd name="T47" fmla="*/ 106 h 147"/>
                  <a:gd name="T48" fmla="*/ 40 w 112"/>
                  <a:gd name="T49" fmla="*/ 101 h 147"/>
                  <a:gd name="T50" fmla="*/ 33 w 112"/>
                  <a:gd name="T51" fmla="*/ 93 h 147"/>
                  <a:gd name="T52" fmla="*/ 55 w 112"/>
                  <a:gd name="T53" fmla="*/ 25 h 147"/>
                  <a:gd name="T54" fmla="*/ 46 w 112"/>
                  <a:gd name="T55" fmla="*/ 26 h 147"/>
                  <a:gd name="T56" fmla="*/ 39 w 112"/>
                  <a:gd name="T57" fmla="*/ 32 h 147"/>
                  <a:gd name="T58" fmla="*/ 34 w 112"/>
                  <a:gd name="T59" fmla="*/ 42 h 147"/>
                  <a:gd name="T60" fmla="*/ 33 w 112"/>
                  <a:gd name="T61" fmla="*/ 55 h 147"/>
                  <a:gd name="T62" fmla="*/ 34 w 112"/>
                  <a:gd name="T63" fmla="*/ 70 h 147"/>
                  <a:gd name="T64" fmla="*/ 39 w 112"/>
                  <a:gd name="T65" fmla="*/ 78 h 147"/>
                  <a:gd name="T66" fmla="*/ 46 w 112"/>
                  <a:gd name="T67" fmla="*/ 85 h 147"/>
                  <a:gd name="T68" fmla="*/ 55 w 112"/>
                  <a:gd name="T69" fmla="*/ 85 h 147"/>
                  <a:gd name="T70" fmla="*/ 65 w 112"/>
                  <a:gd name="T71" fmla="*/ 85 h 147"/>
                  <a:gd name="T72" fmla="*/ 72 w 112"/>
                  <a:gd name="T73" fmla="*/ 78 h 147"/>
                  <a:gd name="T74" fmla="*/ 76 w 112"/>
                  <a:gd name="T75" fmla="*/ 70 h 147"/>
                  <a:gd name="T76" fmla="*/ 78 w 112"/>
                  <a:gd name="T77" fmla="*/ 55 h 147"/>
                  <a:gd name="T78" fmla="*/ 76 w 112"/>
                  <a:gd name="T79" fmla="*/ 42 h 147"/>
                  <a:gd name="T80" fmla="*/ 72 w 112"/>
                  <a:gd name="T81" fmla="*/ 32 h 147"/>
                  <a:gd name="T82" fmla="*/ 65 w 112"/>
                  <a:gd name="T83" fmla="*/ 26 h 147"/>
                  <a:gd name="T84" fmla="*/ 55 w 112"/>
                  <a:gd name="T85" fmla="*/ 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2" h="147">
                    <a:moveTo>
                      <a:pt x="33" y="93"/>
                    </a:moveTo>
                    <a:lnTo>
                      <a:pt x="33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8"/>
                    </a:lnTo>
                    <a:lnTo>
                      <a:pt x="40" y="9"/>
                    </a:lnTo>
                    <a:lnTo>
                      <a:pt x="49" y="5"/>
                    </a:lnTo>
                    <a:lnTo>
                      <a:pt x="57" y="0"/>
                    </a:lnTo>
                    <a:lnTo>
                      <a:pt x="68" y="0"/>
                    </a:lnTo>
                    <a:lnTo>
                      <a:pt x="78" y="0"/>
                    </a:lnTo>
                    <a:lnTo>
                      <a:pt x="94" y="9"/>
                    </a:lnTo>
                    <a:lnTo>
                      <a:pt x="99" y="16"/>
                    </a:lnTo>
                    <a:lnTo>
                      <a:pt x="105" y="23"/>
                    </a:lnTo>
                    <a:lnTo>
                      <a:pt x="112" y="44"/>
                    </a:lnTo>
                    <a:lnTo>
                      <a:pt x="112" y="55"/>
                    </a:lnTo>
                    <a:lnTo>
                      <a:pt x="112" y="67"/>
                    </a:lnTo>
                    <a:lnTo>
                      <a:pt x="105" y="87"/>
                    </a:lnTo>
                    <a:lnTo>
                      <a:pt x="99" y="95"/>
                    </a:lnTo>
                    <a:lnTo>
                      <a:pt x="94" y="103"/>
                    </a:lnTo>
                    <a:lnTo>
                      <a:pt x="78" y="110"/>
                    </a:lnTo>
                    <a:lnTo>
                      <a:pt x="68" y="110"/>
                    </a:lnTo>
                    <a:lnTo>
                      <a:pt x="57" y="110"/>
                    </a:lnTo>
                    <a:lnTo>
                      <a:pt x="49" y="106"/>
                    </a:lnTo>
                    <a:lnTo>
                      <a:pt x="40" y="101"/>
                    </a:lnTo>
                    <a:lnTo>
                      <a:pt x="33" y="93"/>
                    </a:lnTo>
                    <a:close/>
                    <a:moveTo>
                      <a:pt x="55" y="25"/>
                    </a:moveTo>
                    <a:lnTo>
                      <a:pt x="46" y="26"/>
                    </a:lnTo>
                    <a:lnTo>
                      <a:pt x="39" y="32"/>
                    </a:lnTo>
                    <a:lnTo>
                      <a:pt x="34" y="42"/>
                    </a:lnTo>
                    <a:lnTo>
                      <a:pt x="33" y="55"/>
                    </a:lnTo>
                    <a:lnTo>
                      <a:pt x="34" y="70"/>
                    </a:lnTo>
                    <a:lnTo>
                      <a:pt x="39" y="78"/>
                    </a:lnTo>
                    <a:lnTo>
                      <a:pt x="46" y="85"/>
                    </a:lnTo>
                    <a:lnTo>
                      <a:pt x="55" y="85"/>
                    </a:lnTo>
                    <a:lnTo>
                      <a:pt x="65" y="85"/>
                    </a:lnTo>
                    <a:lnTo>
                      <a:pt x="72" y="78"/>
                    </a:lnTo>
                    <a:lnTo>
                      <a:pt x="76" y="70"/>
                    </a:lnTo>
                    <a:lnTo>
                      <a:pt x="78" y="55"/>
                    </a:lnTo>
                    <a:lnTo>
                      <a:pt x="76" y="42"/>
                    </a:lnTo>
                    <a:lnTo>
                      <a:pt x="72" y="32"/>
                    </a:lnTo>
                    <a:lnTo>
                      <a:pt x="65" y="26"/>
                    </a:lnTo>
                    <a:lnTo>
                      <a:pt x="55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1" name="Freeform 160"/>
              <p:cNvSpPr>
                <a:spLocks noEditPoints="1"/>
              </p:cNvSpPr>
              <p:nvPr/>
            </p:nvSpPr>
            <p:spPr bwMode="auto">
              <a:xfrm>
                <a:off x="2462" y="1300"/>
                <a:ext cx="38" cy="49"/>
              </a:xfrm>
              <a:custGeom>
                <a:avLst/>
                <a:gdLst>
                  <a:gd name="T0" fmla="*/ 34 w 112"/>
                  <a:gd name="T1" fmla="*/ 93 h 147"/>
                  <a:gd name="T2" fmla="*/ 34 w 112"/>
                  <a:gd name="T3" fmla="*/ 147 h 147"/>
                  <a:gd name="T4" fmla="*/ 0 w 112"/>
                  <a:gd name="T5" fmla="*/ 147 h 147"/>
                  <a:gd name="T6" fmla="*/ 0 w 112"/>
                  <a:gd name="T7" fmla="*/ 3 h 147"/>
                  <a:gd name="T8" fmla="*/ 34 w 112"/>
                  <a:gd name="T9" fmla="*/ 3 h 147"/>
                  <a:gd name="T10" fmla="*/ 34 w 112"/>
                  <a:gd name="T11" fmla="*/ 18 h 147"/>
                  <a:gd name="T12" fmla="*/ 42 w 112"/>
                  <a:gd name="T13" fmla="*/ 9 h 147"/>
                  <a:gd name="T14" fmla="*/ 49 w 112"/>
                  <a:gd name="T15" fmla="*/ 5 h 147"/>
                  <a:gd name="T16" fmla="*/ 57 w 112"/>
                  <a:gd name="T17" fmla="*/ 0 h 147"/>
                  <a:gd name="T18" fmla="*/ 69 w 112"/>
                  <a:gd name="T19" fmla="*/ 0 h 147"/>
                  <a:gd name="T20" fmla="*/ 78 w 112"/>
                  <a:gd name="T21" fmla="*/ 0 h 147"/>
                  <a:gd name="T22" fmla="*/ 93 w 112"/>
                  <a:gd name="T23" fmla="*/ 9 h 147"/>
                  <a:gd name="T24" fmla="*/ 101 w 112"/>
                  <a:gd name="T25" fmla="*/ 16 h 147"/>
                  <a:gd name="T26" fmla="*/ 106 w 112"/>
                  <a:gd name="T27" fmla="*/ 23 h 147"/>
                  <a:gd name="T28" fmla="*/ 112 w 112"/>
                  <a:gd name="T29" fmla="*/ 44 h 147"/>
                  <a:gd name="T30" fmla="*/ 112 w 112"/>
                  <a:gd name="T31" fmla="*/ 55 h 147"/>
                  <a:gd name="T32" fmla="*/ 112 w 112"/>
                  <a:gd name="T33" fmla="*/ 67 h 147"/>
                  <a:gd name="T34" fmla="*/ 106 w 112"/>
                  <a:gd name="T35" fmla="*/ 87 h 147"/>
                  <a:gd name="T36" fmla="*/ 101 w 112"/>
                  <a:gd name="T37" fmla="*/ 95 h 147"/>
                  <a:gd name="T38" fmla="*/ 93 w 112"/>
                  <a:gd name="T39" fmla="*/ 103 h 147"/>
                  <a:gd name="T40" fmla="*/ 78 w 112"/>
                  <a:gd name="T41" fmla="*/ 110 h 147"/>
                  <a:gd name="T42" fmla="*/ 69 w 112"/>
                  <a:gd name="T43" fmla="*/ 110 h 147"/>
                  <a:gd name="T44" fmla="*/ 57 w 112"/>
                  <a:gd name="T45" fmla="*/ 110 h 147"/>
                  <a:gd name="T46" fmla="*/ 49 w 112"/>
                  <a:gd name="T47" fmla="*/ 106 h 147"/>
                  <a:gd name="T48" fmla="*/ 42 w 112"/>
                  <a:gd name="T49" fmla="*/ 101 h 147"/>
                  <a:gd name="T50" fmla="*/ 34 w 112"/>
                  <a:gd name="T51" fmla="*/ 93 h 147"/>
                  <a:gd name="T52" fmla="*/ 56 w 112"/>
                  <a:gd name="T53" fmla="*/ 25 h 147"/>
                  <a:gd name="T54" fmla="*/ 46 w 112"/>
                  <a:gd name="T55" fmla="*/ 26 h 147"/>
                  <a:gd name="T56" fmla="*/ 40 w 112"/>
                  <a:gd name="T57" fmla="*/ 32 h 147"/>
                  <a:gd name="T58" fmla="*/ 34 w 112"/>
                  <a:gd name="T59" fmla="*/ 42 h 147"/>
                  <a:gd name="T60" fmla="*/ 34 w 112"/>
                  <a:gd name="T61" fmla="*/ 55 h 147"/>
                  <a:gd name="T62" fmla="*/ 34 w 112"/>
                  <a:gd name="T63" fmla="*/ 70 h 147"/>
                  <a:gd name="T64" fmla="*/ 40 w 112"/>
                  <a:gd name="T65" fmla="*/ 78 h 147"/>
                  <a:gd name="T66" fmla="*/ 46 w 112"/>
                  <a:gd name="T67" fmla="*/ 85 h 147"/>
                  <a:gd name="T68" fmla="*/ 56 w 112"/>
                  <a:gd name="T69" fmla="*/ 85 h 147"/>
                  <a:gd name="T70" fmla="*/ 66 w 112"/>
                  <a:gd name="T71" fmla="*/ 85 h 147"/>
                  <a:gd name="T72" fmla="*/ 72 w 112"/>
                  <a:gd name="T73" fmla="*/ 78 h 147"/>
                  <a:gd name="T74" fmla="*/ 78 w 112"/>
                  <a:gd name="T75" fmla="*/ 70 h 147"/>
                  <a:gd name="T76" fmla="*/ 78 w 112"/>
                  <a:gd name="T77" fmla="*/ 55 h 147"/>
                  <a:gd name="T78" fmla="*/ 78 w 112"/>
                  <a:gd name="T79" fmla="*/ 42 h 147"/>
                  <a:gd name="T80" fmla="*/ 72 w 112"/>
                  <a:gd name="T81" fmla="*/ 32 h 147"/>
                  <a:gd name="T82" fmla="*/ 66 w 112"/>
                  <a:gd name="T83" fmla="*/ 26 h 147"/>
                  <a:gd name="T84" fmla="*/ 56 w 112"/>
                  <a:gd name="T85" fmla="*/ 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2" h="147">
                    <a:moveTo>
                      <a:pt x="34" y="93"/>
                    </a:moveTo>
                    <a:lnTo>
                      <a:pt x="34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34" y="3"/>
                    </a:lnTo>
                    <a:lnTo>
                      <a:pt x="34" y="18"/>
                    </a:lnTo>
                    <a:lnTo>
                      <a:pt x="42" y="9"/>
                    </a:lnTo>
                    <a:lnTo>
                      <a:pt x="49" y="5"/>
                    </a:lnTo>
                    <a:lnTo>
                      <a:pt x="57" y="0"/>
                    </a:lnTo>
                    <a:lnTo>
                      <a:pt x="69" y="0"/>
                    </a:lnTo>
                    <a:lnTo>
                      <a:pt x="78" y="0"/>
                    </a:lnTo>
                    <a:lnTo>
                      <a:pt x="93" y="9"/>
                    </a:lnTo>
                    <a:lnTo>
                      <a:pt x="101" y="16"/>
                    </a:lnTo>
                    <a:lnTo>
                      <a:pt x="106" y="23"/>
                    </a:lnTo>
                    <a:lnTo>
                      <a:pt x="112" y="44"/>
                    </a:lnTo>
                    <a:lnTo>
                      <a:pt x="112" y="55"/>
                    </a:lnTo>
                    <a:lnTo>
                      <a:pt x="112" y="67"/>
                    </a:lnTo>
                    <a:lnTo>
                      <a:pt x="106" y="87"/>
                    </a:lnTo>
                    <a:lnTo>
                      <a:pt x="101" y="95"/>
                    </a:lnTo>
                    <a:lnTo>
                      <a:pt x="93" y="103"/>
                    </a:lnTo>
                    <a:lnTo>
                      <a:pt x="78" y="110"/>
                    </a:lnTo>
                    <a:lnTo>
                      <a:pt x="69" y="110"/>
                    </a:lnTo>
                    <a:lnTo>
                      <a:pt x="57" y="110"/>
                    </a:lnTo>
                    <a:lnTo>
                      <a:pt x="49" y="106"/>
                    </a:lnTo>
                    <a:lnTo>
                      <a:pt x="42" y="101"/>
                    </a:lnTo>
                    <a:lnTo>
                      <a:pt x="34" y="93"/>
                    </a:lnTo>
                    <a:close/>
                    <a:moveTo>
                      <a:pt x="56" y="25"/>
                    </a:moveTo>
                    <a:lnTo>
                      <a:pt x="46" y="26"/>
                    </a:lnTo>
                    <a:lnTo>
                      <a:pt x="40" y="32"/>
                    </a:lnTo>
                    <a:lnTo>
                      <a:pt x="34" y="42"/>
                    </a:lnTo>
                    <a:lnTo>
                      <a:pt x="34" y="55"/>
                    </a:lnTo>
                    <a:lnTo>
                      <a:pt x="34" y="70"/>
                    </a:lnTo>
                    <a:lnTo>
                      <a:pt x="40" y="78"/>
                    </a:lnTo>
                    <a:lnTo>
                      <a:pt x="46" y="85"/>
                    </a:lnTo>
                    <a:lnTo>
                      <a:pt x="56" y="85"/>
                    </a:lnTo>
                    <a:lnTo>
                      <a:pt x="66" y="85"/>
                    </a:lnTo>
                    <a:lnTo>
                      <a:pt x="72" y="78"/>
                    </a:lnTo>
                    <a:lnTo>
                      <a:pt x="78" y="70"/>
                    </a:lnTo>
                    <a:lnTo>
                      <a:pt x="78" y="55"/>
                    </a:lnTo>
                    <a:lnTo>
                      <a:pt x="78" y="42"/>
                    </a:lnTo>
                    <a:lnTo>
                      <a:pt x="72" y="32"/>
                    </a:lnTo>
                    <a:lnTo>
                      <a:pt x="66" y="26"/>
                    </a:lnTo>
                    <a:lnTo>
                      <a:pt x="56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2" name="Rectangle 161"/>
              <p:cNvSpPr>
                <a:spLocks noChangeArrowheads="1"/>
              </p:cNvSpPr>
              <p:nvPr/>
            </p:nvSpPr>
            <p:spPr bwMode="auto">
              <a:xfrm>
                <a:off x="2508" y="1288"/>
                <a:ext cx="11" cy="4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3" name="Freeform 162"/>
              <p:cNvSpPr>
                <a:spLocks noEditPoints="1"/>
              </p:cNvSpPr>
              <p:nvPr/>
            </p:nvSpPr>
            <p:spPr bwMode="auto">
              <a:xfrm>
                <a:off x="2530" y="1288"/>
                <a:ext cx="12" cy="48"/>
              </a:xfrm>
              <a:custGeom>
                <a:avLst/>
                <a:gdLst>
                  <a:gd name="T0" fmla="*/ 0 w 34"/>
                  <a:gd name="T1" fmla="*/ 41 h 146"/>
                  <a:gd name="T2" fmla="*/ 34 w 34"/>
                  <a:gd name="T3" fmla="*/ 41 h 146"/>
                  <a:gd name="T4" fmla="*/ 34 w 34"/>
                  <a:gd name="T5" fmla="*/ 146 h 146"/>
                  <a:gd name="T6" fmla="*/ 0 w 34"/>
                  <a:gd name="T7" fmla="*/ 146 h 146"/>
                  <a:gd name="T8" fmla="*/ 0 w 34"/>
                  <a:gd name="T9" fmla="*/ 41 h 146"/>
                  <a:gd name="T10" fmla="*/ 0 w 34"/>
                  <a:gd name="T11" fmla="*/ 0 h 146"/>
                  <a:gd name="T12" fmla="*/ 34 w 34"/>
                  <a:gd name="T13" fmla="*/ 0 h 146"/>
                  <a:gd name="T14" fmla="*/ 34 w 34"/>
                  <a:gd name="T15" fmla="*/ 27 h 146"/>
                  <a:gd name="T16" fmla="*/ 0 w 34"/>
                  <a:gd name="T17" fmla="*/ 27 h 146"/>
                  <a:gd name="T18" fmla="*/ 0 w 34"/>
                  <a:gd name="T1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146">
                    <a:moveTo>
                      <a:pt x="0" y="41"/>
                    </a:moveTo>
                    <a:lnTo>
                      <a:pt x="34" y="41"/>
                    </a:lnTo>
                    <a:lnTo>
                      <a:pt x="34" y="146"/>
                    </a:lnTo>
                    <a:lnTo>
                      <a:pt x="0" y="146"/>
                    </a:lnTo>
                    <a:lnTo>
                      <a:pt x="0" y="41"/>
                    </a:lnTo>
                    <a:close/>
                    <a:moveTo>
                      <a:pt x="0" y="0"/>
                    </a:moveTo>
                    <a:lnTo>
                      <a:pt x="34" y="0"/>
                    </a:lnTo>
                    <a:lnTo>
                      <a:pt x="34" y="27"/>
                    </a:lnTo>
                    <a:lnTo>
                      <a:pt x="0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4" name="Freeform 163"/>
              <p:cNvSpPr>
                <a:spLocks/>
              </p:cNvSpPr>
              <p:nvPr/>
            </p:nvSpPr>
            <p:spPr bwMode="auto">
              <a:xfrm>
                <a:off x="2550" y="1300"/>
                <a:ext cx="30" cy="37"/>
              </a:xfrm>
              <a:custGeom>
                <a:avLst/>
                <a:gdLst>
                  <a:gd name="T0" fmla="*/ 92 w 92"/>
                  <a:gd name="T1" fmla="*/ 6 h 110"/>
                  <a:gd name="T2" fmla="*/ 92 w 92"/>
                  <a:gd name="T3" fmla="*/ 34 h 110"/>
                  <a:gd name="T4" fmla="*/ 87 w 92"/>
                  <a:gd name="T5" fmla="*/ 29 h 110"/>
                  <a:gd name="T6" fmla="*/ 79 w 92"/>
                  <a:gd name="T7" fmla="*/ 26 h 110"/>
                  <a:gd name="T8" fmla="*/ 72 w 92"/>
                  <a:gd name="T9" fmla="*/ 25 h 110"/>
                  <a:gd name="T10" fmla="*/ 65 w 92"/>
                  <a:gd name="T11" fmla="*/ 23 h 110"/>
                  <a:gd name="T12" fmla="*/ 52 w 92"/>
                  <a:gd name="T13" fmla="*/ 25 h 110"/>
                  <a:gd name="T14" fmla="*/ 43 w 92"/>
                  <a:gd name="T15" fmla="*/ 32 h 110"/>
                  <a:gd name="T16" fmla="*/ 36 w 92"/>
                  <a:gd name="T17" fmla="*/ 42 h 110"/>
                  <a:gd name="T18" fmla="*/ 35 w 92"/>
                  <a:gd name="T19" fmla="*/ 55 h 110"/>
                  <a:gd name="T20" fmla="*/ 36 w 92"/>
                  <a:gd name="T21" fmla="*/ 70 h 110"/>
                  <a:gd name="T22" fmla="*/ 43 w 92"/>
                  <a:gd name="T23" fmla="*/ 78 h 110"/>
                  <a:gd name="T24" fmla="*/ 52 w 92"/>
                  <a:gd name="T25" fmla="*/ 85 h 110"/>
                  <a:gd name="T26" fmla="*/ 65 w 92"/>
                  <a:gd name="T27" fmla="*/ 87 h 110"/>
                  <a:gd name="T28" fmla="*/ 72 w 92"/>
                  <a:gd name="T29" fmla="*/ 85 h 110"/>
                  <a:gd name="T30" fmla="*/ 79 w 92"/>
                  <a:gd name="T31" fmla="*/ 84 h 110"/>
                  <a:gd name="T32" fmla="*/ 87 w 92"/>
                  <a:gd name="T33" fmla="*/ 81 h 110"/>
                  <a:gd name="T34" fmla="*/ 92 w 92"/>
                  <a:gd name="T35" fmla="*/ 77 h 110"/>
                  <a:gd name="T36" fmla="*/ 92 w 92"/>
                  <a:gd name="T37" fmla="*/ 104 h 110"/>
                  <a:gd name="T38" fmla="*/ 85 w 92"/>
                  <a:gd name="T39" fmla="*/ 107 h 110"/>
                  <a:gd name="T40" fmla="*/ 76 w 92"/>
                  <a:gd name="T41" fmla="*/ 108 h 110"/>
                  <a:gd name="T42" fmla="*/ 69 w 92"/>
                  <a:gd name="T43" fmla="*/ 110 h 110"/>
                  <a:gd name="T44" fmla="*/ 61 w 92"/>
                  <a:gd name="T45" fmla="*/ 110 h 110"/>
                  <a:gd name="T46" fmla="*/ 46 w 92"/>
                  <a:gd name="T47" fmla="*/ 110 h 110"/>
                  <a:gd name="T48" fmla="*/ 25 w 92"/>
                  <a:gd name="T49" fmla="*/ 103 h 110"/>
                  <a:gd name="T50" fmla="*/ 16 w 92"/>
                  <a:gd name="T51" fmla="*/ 95 h 110"/>
                  <a:gd name="T52" fmla="*/ 9 w 92"/>
                  <a:gd name="T53" fmla="*/ 88 h 110"/>
                  <a:gd name="T54" fmla="*/ 0 w 92"/>
                  <a:gd name="T55" fmla="*/ 68 h 110"/>
                  <a:gd name="T56" fmla="*/ 0 w 92"/>
                  <a:gd name="T57" fmla="*/ 55 h 110"/>
                  <a:gd name="T58" fmla="*/ 0 w 92"/>
                  <a:gd name="T59" fmla="*/ 42 h 110"/>
                  <a:gd name="T60" fmla="*/ 9 w 92"/>
                  <a:gd name="T61" fmla="*/ 22 h 110"/>
                  <a:gd name="T62" fmla="*/ 16 w 92"/>
                  <a:gd name="T63" fmla="*/ 15 h 110"/>
                  <a:gd name="T64" fmla="*/ 25 w 92"/>
                  <a:gd name="T65" fmla="*/ 8 h 110"/>
                  <a:gd name="T66" fmla="*/ 46 w 92"/>
                  <a:gd name="T67" fmla="*/ 0 h 110"/>
                  <a:gd name="T68" fmla="*/ 61 w 92"/>
                  <a:gd name="T69" fmla="*/ 0 h 110"/>
                  <a:gd name="T70" fmla="*/ 69 w 92"/>
                  <a:gd name="T71" fmla="*/ 0 h 110"/>
                  <a:gd name="T72" fmla="*/ 76 w 92"/>
                  <a:gd name="T73" fmla="*/ 2 h 110"/>
                  <a:gd name="T74" fmla="*/ 85 w 92"/>
                  <a:gd name="T75" fmla="*/ 3 h 110"/>
                  <a:gd name="T76" fmla="*/ 92 w 92"/>
                  <a:gd name="T77" fmla="*/ 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2" h="110">
                    <a:moveTo>
                      <a:pt x="92" y="6"/>
                    </a:moveTo>
                    <a:lnTo>
                      <a:pt x="92" y="34"/>
                    </a:lnTo>
                    <a:lnTo>
                      <a:pt x="87" y="29"/>
                    </a:lnTo>
                    <a:lnTo>
                      <a:pt x="79" y="26"/>
                    </a:lnTo>
                    <a:lnTo>
                      <a:pt x="72" y="25"/>
                    </a:lnTo>
                    <a:lnTo>
                      <a:pt x="65" y="23"/>
                    </a:lnTo>
                    <a:lnTo>
                      <a:pt x="52" y="25"/>
                    </a:lnTo>
                    <a:lnTo>
                      <a:pt x="43" y="32"/>
                    </a:lnTo>
                    <a:lnTo>
                      <a:pt x="36" y="42"/>
                    </a:lnTo>
                    <a:lnTo>
                      <a:pt x="35" y="55"/>
                    </a:lnTo>
                    <a:lnTo>
                      <a:pt x="36" y="70"/>
                    </a:lnTo>
                    <a:lnTo>
                      <a:pt x="43" y="78"/>
                    </a:lnTo>
                    <a:lnTo>
                      <a:pt x="52" y="85"/>
                    </a:lnTo>
                    <a:lnTo>
                      <a:pt x="65" y="87"/>
                    </a:lnTo>
                    <a:lnTo>
                      <a:pt x="72" y="85"/>
                    </a:lnTo>
                    <a:lnTo>
                      <a:pt x="79" y="84"/>
                    </a:lnTo>
                    <a:lnTo>
                      <a:pt x="87" y="81"/>
                    </a:lnTo>
                    <a:lnTo>
                      <a:pt x="92" y="77"/>
                    </a:lnTo>
                    <a:lnTo>
                      <a:pt x="92" y="104"/>
                    </a:lnTo>
                    <a:lnTo>
                      <a:pt x="85" y="107"/>
                    </a:lnTo>
                    <a:lnTo>
                      <a:pt x="76" y="108"/>
                    </a:lnTo>
                    <a:lnTo>
                      <a:pt x="69" y="110"/>
                    </a:lnTo>
                    <a:lnTo>
                      <a:pt x="61" y="110"/>
                    </a:lnTo>
                    <a:lnTo>
                      <a:pt x="46" y="110"/>
                    </a:lnTo>
                    <a:lnTo>
                      <a:pt x="25" y="103"/>
                    </a:lnTo>
                    <a:lnTo>
                      <a:pt x="16" y="95"/>
                    </a:lnTo>
                    <a:lnTo>
                      <a:pt x="9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9" y="22"/>
                    </a:lnTo>
                    <a:lnTo>
                      <a:pt x="16" y="15"/>
                    </a:lnTo>
                    <a:lnTo>
                      <a:pt x="25" y="8"/>
                    </a:lnTo>
                    <a:lnTo>
                      <a:pt x="46" y="0"/>
                    </a:lnTo>
                    <a:lnTo>
                      <a:pt x="61" y="0"/>
                    </a:lnTo>
                    <a:lnTo>
                      <a:pt x="69" y="0"/>
                    </a:lnTo>
                    <a:lnTo>
                      <a:pt x="76" y="2"/>
                    </a:lnTo>
                    <a:lnTo>
                      <a:pt x="85" y="3"/>
                    </a:lnTo>
                    <a:lnTo>
                      <a:pt x="92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5" name="Freeform 164"/>
              <p:cNvSpPr>
                <a:spLocks noEditPoints="1"/>
              </p:cNvSpPr>
              <p:nvPr/>
            </p:nvSpPr>
            <p:spPr bwMode="auto">
              <a:xfrm>
                <a:off x="2588" y="1300"/>
                <a:ext cx="35" cy="37"/>
              </a:xfrm>
              <a:custGeom>
                <a:avLst/>
                <a:gdLst>
                  <a:gd name="T0" fmla="*/ 55 w 107"/>
                  <a:gd name="T1" fmla="*/ 61 h 110"/>
                  <a:gd name="T2" fmla="*/ 46 w 107"/>
                  <a:gd name="T3" fmla="*/ 61 h 110"/>
                  <a:gd name="T4" fmla="*/ 39 w 107"/>
                  <a:gd name="T5" fmla="*/ 64 h 110"/>
                  <a:gd name="T6" fmla="*/ 35 w 107"/>
                  <a:gd name="T7" fmla="*/ 68 h 110"/>
                  <a:gd name="T8" fmla="*/ 35 w 107"/>
                  <a:gd name="T9" fmla="*/ 74 h 110"/>
                  <a:gd name="T10" fmla="*/ 35 w 107"/>
                  <a:gd name="T11" fmla="*/ 81 h 110"/>
                  <a:gd name="T12" fmla="*/ 39 w 107"/>
                  <a:gd name="T13" fmla="*/ 84 h 110"/>
                  <a:gd name="T14" fmla="*/ 43 w 107"/>
                  <a:gd name="T15" fmla="*/ 87 h 110"/>
                  <a:gd name="T16" fmla="*/ 50 w 107"/>
                  <a:gd name="T17" fmla="*/ 88 h 110"/>
                  <a:gd name="T18" fmla="*/ 59 w 107"/>
                  <a:gd name="T19" fmla="*/ 87 h 110"/>
                  <a:gd name="T20" fmla="*/ 66 w 107"/>
                  <a:gd name="T21" fmla="*/ 81 h 110"/>
                  <a:gd name="T22" fmla="*/ 72 w 107"/>
                  <a:gd name="T23" fmla="*/ 74 h 110"/>
                  <a:gd name="T24" fmla="*/ 72 w 107"/>
                  <a:gd name="T25" fmla="*/ 64 h 110"/>
                  <a:gd name="T26" fmla="*/ 72 w 107"/>
                  <a:gd name="T27" fmla="*/ 61 h 110"/>
                  <a:gd name="T28" fmla="*/ 55 w 107"/>
                  <a:gd name="T29" fmla="*/ 61 h 110"/>
                  <a:gd name="T30" fmla="*/ 107 w 107"/>
                  <a:gd name="T31" fmla="*/ 48 h 110"/>
                  <a:gd name="T32" fmla="*/ 107 w 107"/>
                  <a:gd name="T33" fmla="*/ 108 h 110"/>
                  <a:gd name="T34" fmla="*/ 72 w 107"/>
                  <a:gd name="T35" fmla="*/ 108 h 110"/>
                  <a:gd name="T36" fmla="*/ 72 w 107"/>
                  <a:gd name="T37" fmla="*/ 93 h 110"/>
                  <a:gd name="T38" fmla="*/ 66 w 107"/>
                  <a:gd name="T39" fmla="*/ 101 h 110"/>
                  <a:gd name="T40" fmla="*/ 58 w 107"/>
                  <a:gd name="T41" fmla="*/ 106 h 110"/>
                  <a:gd name="T42" fmla="*/ 49 w 107"/>
                  <a:gd name="T43" fmla="*/ 110 h 110"/>
                  <a:gd name="T44" fmla="*/ 37 w 107"/>
                  <a:gd name="T45" fmla="*/ 110 h 110"/>
                  <a:gd name="T46" fmla="*/ 22 w 107"/>
                  <a:gd name="T47" fmla="*/ 108 h 110"/>
                  <a:gd name="T48" fmla="*/ 10 w 107"/>
                  <a:gd name="T49" fmla="*/ 101 h 110"/>
                  <a:gd name="T50" fmla="*/ 1 w 107"/>
                  <a:gd name="T51" fmla="*/ 91 h 110"/>
                  <a:gd name="T52" fmla="*/ 0 w 107"/>
                  <a:gd name="T53" fmla="*/ 77 h 110"/>
                  <a:gd name="T54" fmla="*/ 1 w 107"/>
                  <a:gd name="T55" fmla="*/ 67 h 110"/>
                  <a:gd name="T56" fmla="*/ 7 w 107"/>
                  <a:gd name="T57" fmla="*/ 54 h 110"/>
                  <a:gd name="T58" fmla="*/ 13 w 107"/>
                  <a:gd name="T59" fmla="*/ 49 h 110"/>
                  <a:gd name="T60" fmla="*/ 27 w 107"/>
                  <a:gd name="T61" fmla="*/ 42 h 110"/>
                  <a:gd name="T62" fmla="*/ 53 w 107"/>
                  <a:gd name="T63" fmla="*/ 41 h 110"/>
                  <a:gd name="T64" fmla="*/ 72 w 107"/>
                  <a:gd name="T65" fmla="*/ 41 h 110"/>
                  <a:gd name="T66" fmla="*/ 72 w 107"/>
                  <a:gd name="T67" fmla="*/ 38 h 110"/>
                  <a:gd name="T68" fmla="*/ 72 w 107"/>
                  <a:gd name="T69" fmla="*/ 31 h 110"/>
                  <a:gd name="T70" fmla="*/ 66 w 107"/>
                  <a:gd name="T71" fmla="*/ 26 h 110"/>
                  <a:gd name="T72" fmla="*/ 59 w 107"/>
                  <a:gd name="T73" fmla="*/ 23 h 110"/>
                  <a:gd name="T74" fmla="*/ 46 w 107"/>
                  <a:gd name="T75" fmla="*/ 22 h 110"/>
                  <a:gd name="T76" fmla="*/ 36 w 107"/>
                  <a:gd name="T77" fmla="*/ 23 h 110"/>
                  <a:gd name="T78" fmla="*/ 27 w 107"/>
                  <a:gd name="T79" fmla="*/ 25 h 110"/>
                  <a:gd name="T80" fmla="*/ 17 w 107"/>
                  <a:gd name="T81" fmla="*/ 28 h 110"/>
                  <a:gd name="T82" fmla="*/ 10 w 107"/>
                  <a:gd name="T83" fmla="*/ 31 h 110"/>
                  <a:gd name="T84" fmla="*/ 10 w 107"/>
                  <a:gd name="T85" fmla="*/ 6 h 110"/>
                  <a:gd name="T86" fmla="*/ 20 w 107"/>
                  <a:gd name="T87" fmla="*/ 3 h 110"/>
                  <a:gd name="T88" fmla="*/ 32 w 107"/>
                  <a:gd name="T89" fmla="*/ 2 h 110"/>
                  <a:gd name="T90" fmla="*/ 42 w 107"/>
                  <a:gd name="T91" fmla="*/ 0 h 110"/>
                  <a:gd name="T92" fmla="*/ 53 w 107"/>
                  <a:gd name="T93" fmla="*/ 0 h 110"/>
                  <a:gd name="T94" fmla="*/ 66 w 107"/>
                  <a:gd name="T95" fmla="*/ 0 h 110"/>
                  <a:gd name="T96" fmla="*/ 86 w 107"/>
                  <a:gd name="T97" fmla="*/ 6 h 110"/>
                  <a:gd name="T98" fmla="*/ 94 w 107"/>
                  <a:gd name="T99" fmla="*/ 12 h 110"/>
                  <a:gd name="T100" fmla="*/ 99 w 107"/>
                  <a:gd name="T101" fmla="*/ 18 h 110"/>
                  <a:gd name="T102" fmla="*/ 107 w 107"/>
                  <a:gd name="T103" fmla="*/ 36 h 110"/>
                  <a:gd name="T104" fmla="*/ 107 w 107"/>
                  <a:gd name="T105" fmla="*/ 4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110">
                    <a:moveTo>
                      <a:pt x="55" y="61"/>
                    </a:moveTo>
                    <a:lnTo>
                      <a:pt x="46" y="61"/>
                    </a:lnTo>
                    <a:lnTo>
                      <a:pt x="39" y="64"/>
                    </a:lnTo>
                    <a:lnTo>
                      <a:pt x="35" y="68"/>
                    </a:lnTo>
                    <a:lnTo>
                      <a:pt x="35" y="74"/>
                    </a:lnTo>
                    <a:lnTo>
                      <a:pt x="35" y="81"/>
                    </a:lnTo>
                    <a:lnTo>
                      <a:pt x="39" y="84"/>
                    </a:lnTo>
                    <a:lnTo>
                      <a:pt x="43" y="87"/>
                    </a:lnTo>
                    <a:lnTo>
                      <a:pt x="50" y="88"/>
                    </a:lnTo>
                    <a:lnTo>
                      <a:pt x="59" y="87"/>
                    </a:lnTo>
                    <a:lnTo>
                      <a:pt x="66" y="81"/>
                    </a:lnTo>
                    <a:lnTo>
                      <a:pt x="72" y="74"/>
                    </a:lnTo>
                    <a:lnTo>
                      <a:pt x="72" y="64"/>
                    </a:lnTo>
                    <a:lnTo>
                      <a:pt x="72" y="61"/>
                    </a:lnTo>
                    <a:lnTo>
                      <a:pt x="55" y="61"/>
                    </a:lnTo>
                    <a:close/>
                    <a:moveTo>
                      <a:pt x="107" y="48"/>
                    </a:moveTo>
                    <a:lnTo>
                      <a:pt x="107" y="108"/>
                    </a:lnTo>
                    <a:lnTo>
                      <a:pt x="72" y="108"/>
                    </a:lnTo>
                    <a:lnTo>
                      <a:pt x="72" y="93"/>
                    </a:lnTo>
                    <a:lnTo>
                      <a:pt x="66" y="101"/>
                    </a:lnTo>
                    <a:lnTo>
                      <a:pt x="58" y="106"/>
                    </a:lnTo>
                    <a:lnTo>
                      <a:pt x="49" y="110"/>
                    </a:lnTo>
                    <a:lnTo>
                      <a:pt x="37" y="110"/>
                    </a:lnTo>
                    <a:lnTo>
                      <a:pt x="22" y="108"/>
                    </a:lnTo>
                    <a:lnTo>
                      <a:pt x="10" y="101"/>
                    </a:lnTo>
                    <a:lnTo>
                      <a:pt x="1" y="91"/>
                    </a:lnTo>
                    <a:lnTo>
                      <a:pt x="0" y="77"/>
                    </a:lnTo>
                    <a:lnTo>
                      <a:pt x="1" y="67"/>
                    </a:lnTo>
                    <a:lnTo>
                      <a:pt x="7" y="54"/>
                    </a:lnTo>
                    <a:lnTo>
                      <a:pt x="13" y="49"/>
                    </a:lnTo>
                    <a:lnTo>
                      <a:pt x="27" y="42"/>
                    </a:lnTo>
                    <a:lnTo>
                      <a:pt x="53" y="41"/>
                    </a:lnTo>
                    <a:lnTo>
                      <a:pt x="72" y="41"/>
                    </a:lnTo>
                    <a:lnTo>
                      <a:pt x="72" y="38"/>
                    </a:lnTo>
                    <a:lnTo>
                      <a:pt x="72" y="31"/>
                    </a:lnTo>
                    <a:lnTo>
                      <a:pt x="66" y="26"/>
                    </a:lnTo>
                    <a:lnTo>
                      <a:pt x="59" y="23"/>
                    </a:lnTo>
                    <a:lnTo>
                      <a:pt x="46" y="22"/>
                    </a:lnTo>
                    <a:lnTo>
                      <a:pt x="36" y="23"/>
                    </a:lnTo>
                    <a:lnTo>
                      <a:pt x="27" y="25"/>
                    </a:lnTo>
                    <a:lnTo>
                      <a:pt x="17" y="28"/>
                    </a:lnTo>
                    <a:lnTo>
                      <a:pt x="10" y="31"/>
                    </a:lnTo>
                    <a:lnTo>
                      <a:pt x="10" y="6"/>
                    </a:lnTo>
                    <a:lnTo>
                      <a:pt x="20" y="3"/>
                    </a:lnTo>
                    <a:lnTo>
                      <a:pt x="32" y="2"/>
                    </a:lnTo>
                    <a:lnTo>
                      <a:pt x="42" y="0"/>
                    </a:lnTo>
                    <a:lnTo>
                      <a:pt x="53" y="0"/>
                    </a:lnTo>
                    <a:lnTo>
                      <a:pt x="66" y="0"/>
                    </a:lnTo>
                    <a:lnTo>
                      <a:pt x="86" y="6"/>
                    </a:lnTo>
                    <a:lnTo>
                      <a:pt x="94" y="12"/>
                    </a:lnTo>
                    <a:lnTo>
                      <a:pt x="99" y="18"/>
                    </a:lnTo>
                    <a:lnTo>
                      <a:pt x="107" y="36"/>
                    </a:lnTo>
                    <a:lnTo>
                      <a:pt x="107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6" name="Freeform 165"/>
              <p:cNvSpPr>
                <a:spLocks/>
              </p:cNvSpPr>
              <p:nvPr/>
            </p:nvSpPr>
            <p:spPr bwMode="auto">
              <a:xfrm>
                <a:off x="2629" y="1291"/>
                <a:ext cx="28" cy="45"/>
              </a:xfrm>
              <a:custGeom>
                <a:avLst/>
                <a:gdLst>
                  <a:gd name="T0" fmla="*/ 50 w 85"/>
                  <a:gd name="T1" fmla="*/ 0 h 135"/>
                  <a:gd name="T2" fmla="*/ 50 w 85"/>
                  <a:gd name="T3" fmla="*/ 30 h 135"/>
                  <a:gd name="T4" fmla="*/ 85 w 85"/>
                  <a:gd name="T5" fmla="*/ 30 h 135"/>
                  <a:gd name="T6" fmla="*/ 85 w 85"/>
                  <a:gd name="T7" fmla="*/ 53 h 135"/>
                  <a:gd name="T8" fmla="*/ 50 w 85"/>
                  <a:gd name="T9" fmla="*/ 53 h 135"/>
                  <a:gd name="T10" fmla="*/ 50 w 85"/>
                  <a:gd name="T11" fmla="*/ 98 h 135"/>
                  <a:gd name="T12" fmla="*/ 52 w 85"/>
                  <a:gd name="T13" fmla="*/ 105 h 135"/>
                  <a:gd name="T14" fmla="*/ 53 w 85"/>
                  <a:gd name="T15" fmla="*/ 108 h 135"/>
                  <a:gd name="T16" fmla="*/ 58 w 85"/>
                  <a:gd name="T17" fmla="*/ 111 h 135"/>
                  <a:gd name="T18" fmla="*/ 65 w 85"/>
                  <a:gd name="T19" fmla="*/ 111 h 135"/>
                  <a:gd name="T20" fmla="*/ 82 w 85"/>
                  <a:gd name="T21" fmla="*/ 111 h 135"/>
                  <a:gd name="T22" fmla="*/ 82 w 85"/>
                  <a:gd name="T23" fmla="*/ 135 h 135"/>
                  <a:gd name="T24" fmla="*/ 53 w 85"/>
                  <a:gd name="T25" fmla="*/ 135 h 135"/>
                  <a:gd name="T26" fmla="*/ 36 w 85"/>
                  <a:gd name="T27" fmla="*/ 134 h 135"/>
                  <a:gd name="T28" fmla="*/ 26 w 85"/>
                  <a:gd name="T29" fmla="*/ 127 h 135"/>
                  <a:gd name="T30" fmla="*/ 19 w 85"/>
                  <a:gd name="T31" fmla="*/ 117 h 135"/>
                  <a:gd name="T32" fmla="*/ 17 w 85"/>
                  <a:gd name="T33" fmla="*/ 98 h 135"/>
                  <a:gd name="T34" fmla="*/ 17 w 85"/>
                  <a:gd name="T35" fmla="*/ 53 h 135"/>
                  <a:gd name="T36" fmla="*/ 0 w 85"/>
                  <a:gd name="T37" fmla="*/ 53 h 135"/>
                  <a:gd name="T38" fmla="*/ 0 w 85"/>
                  <a:gd name="T39" fmla="*/ 30 h 135"/>
                  <a:gd name="T40" fmla="*/ 17 w 85"/>
                  <a:gd name="T41" fmla="*/ 30 h 135"/>
                  <a:gd name="T42" fmla="*/ 17 w 85"/>
                  <a:gd name="T43" fmla="*/ 0 h 135"/>
                  <a:gd name="T44" fmla="*/ 50 w 85"/>
                  <a:gd name="T4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135">
                    <a:moveTo>
                      <a:pt x="50" y="0"/>
                    </a:moveTo>
                    <a:lnTo>
                      <a:pt x="50" y="30"/>
                    </a:lnTo>
                    <a:lnTo>
                      <a:pt x="85" y="30"/>
                    </a:lnTo>
                    <a:lnTo>
                      <a:pt x="85" y="53"/>
                    </a:lnTo>
                    <a:lnTo>
                      <a:pt x="50" y="53"/>
                    </a:lnTo>
                    <a:lnTo>
                      <a:pt x="50" y="98"/>
                    </a:lnTo>
                    <a:lnTo>
                      <a:pt x="52" y="105"/>
                    </a:lnTo>
                    <a:lnTo>
                      <a:pt x="53" y="108"/>
                    </a:lnTo>
                    <a:lnTo>
                      <a:pt x="58" y="111"/>
                    </a:lnTo>
                    <a:lnTo>
                      <a:pt x="65" y="111"/>
                    </a:lnTo>
                    <a:lnTo>
                      <a:pt x="82" y="111"/>
                    </a:lnTo>
                    <a:lnTo>
                      <a:pt x="82" y="135"/>
                    </a:lnTo>
                    <a:lnTo>
                      <a:pt x="53" y="135"/>
                    </a:lnTo>
                    <a:lnTo>
                      <a:pt x="36" y="134"/>
                    </a:lnTo>
                    <a:lnTo>
                      <a:pt x="26" y="127"/>
                    </a:lnTo>
                    <a:lnTo>
                      <a:pt x="19" y="117"/>
                    </a:lnTo>
                    <a:lnTo>
                      <a:pt x="17" y="98"/>
                    </a:lnTo>
                    <a:lnTo>
                      <a:pt x="17" y="53"/>
                    </a:lnTo>
                    <a:lnTo>
                      <a:pt x="0" y="53"/>
                    </a:lnTo>
                    <a:lnTo>
                      <a:pt x="0" y="30"/>
                    </a:lnTo>
                    <a:lnTo>
                      <a:pt x="17" y="30"/>
                    </a:lnTo>
                    <a:lnTo>
                      <a:pt x="17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7" name="Freeform 166"/>
              <p:cNvSpPr>
                <a:spLocks noEditPoints="1"/>
              </p:cNvSpPr>
              <p:nvPr/>
            </p:nvSpPr>
            <p:spPr bwMode="auto">
              <a:xfrm>
                <a:off x="2665" y="1288"/>
                <a:ext cx="11" cy="48"/>
              </a:xfrm>
              <a:custGeom>
                <a:avLst/>
                <a:gdLst>
                  <a:gd name="T0" fmla="*/ 0 w 33"/>
                  <a:gd name="T1" fmla="*/ 41 h 146"/>
                  <a:gd name="T2" fmla="*/ 33 w 33"/>
                  <a:gd name="T3" fmla="*/ 41 h 146"/>
                  <a:gd name="T4" fmla="*/ 33 w 33"/>
                  <a:gd name="T5" fmla="*/ 146 h 146"/>
                  <a:gd name="T6" fmla="*/ 0 w 33"/>
                  <a:gd name="T7" fmla="*/ 146 h 146"/>
                  <a:gd name="T8" fmla="*/ 0 w 33"/>
                  <a:gd name="T9" fmla="*/ 41 h 146"/>
                  <a:gd name="T10" fmla="*/ 0 w 33"/>
                  <a:gd name="T11" fmla="*/ 0 h 146"/>
                  <a:gd name="T12" fmla="*/ 33 w 33"/>
                  <a:gd name="T13" fmla="*/ 0 h 146"/>
                  <a:gd name="T14" fmla="*/ 33 w 33"/>
                  <a:gd name="T15" fmla="*/ 27 h 146"/>
                  <a:gd name="T16" fmla="*/ 0 w 33"/>
                  <a:gd name="T17" fmla="*/ 27 h 146"/>
                  <a:gd name="T18" fmla="*/ 0 w 33"/>
                  <a:gd name="T1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146">
                    <a:moveTo>
                      <a:pt x="0" y="41"/>
                    </a:moveTo>
                    <a:lnTo>
                      <a:pt x="33" y="41"/>
                    </a:lnTo>
                    <a:lnTo>
                      <a:pt x="33" y="146"/>
                    </a:lnTo>
                    <a:lnTo>
                      <a:pt x="0" y="146"/>
                    </a:lnTo>
                    <a:lnTo>
                      <a:pt x="0" y="41"/>
                    </a:lnTo>
                    <a:close/>
                    <a:moveTo>
                      <a:pt x="0" y="0"/>
                    </a:moveTo>
                    <a:lnTo>
                      <a:pt x="33" y="0"/>
                    </a:lnTo>
                    <a:lnTo>
                      <a:pt x="33" y="27"/>
                    </a:lnTo>
                    <a:lnTo>
                      <a:pt x="0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8" name="Freeform 167"/>
              <p:cNvSpPr>
                <a:spLocks noEditPoints="1"/>
              </p:cNvSpPr>
              <p:nvPr/>
            </p:nvSpPr>
            <p:spPr bwMode="auto">
              <a:xfrm>
                <a:off x="2684" y="1300"/>
                <a:ext cx="38" cy="37"/>
              </a:xfrm>
              <a:custGeom>
                <a:avLst/>
                <a:gdLst>
                  <a:gd name="T0" fmla="*/ 58 w 116"/>
                  <a:gd name="T1" fmla="*/ 23 h 110"/>
                  <a:gd name="T2" fmla="*/ 48 w 116"/>
                  <a:gd name="T3" fmla="*/ 25 h 110"/>
                  <a:gd name="T4" fmla="*/ 41 w 116"/>
                  <a:gd name="T5" fmla="*/ 32 h 110"/>
                  <a:gd name="T6" fmla="*/ 36 w 116"/>
                  <a:gd name="T7" fmla="*/ 41 h 110"/>
                  <a:gd name="T8" fmla="*/ 35 w 116"/>
                  <a:gd name="T9" fmla="*/ 55 h 110"/>
                  <a:gd name="T10" fmla="*/ 36 w 116"/>
                  <a:gd name="T11" fmla="*/ 70 h 110"/>
                  <a:gd name="T12" fmla="*/ 41 w 116"/>
                  <a:gd name="T13" fmla="*/ 78 h 110"/>
                  <a:gd name="T14" fmla="*/ 48 w 116"/>
                  <a:gd name="T15" fmla="*/ 85 h 110"/>
                  <a:gd name="T16" fmla="*/ 58 w 116"/>
                  <a:gd name="T17" fmla="*/ 87 h 110"/>
                  <a:gd name="T18" fmla="*/ 68 w 116"/>
                  <a:gd name="T19" fmla="*/ 85 h 110"/>
                  <a:gd name="T20" fmla="*/ 75 w 116"/>
                  <a:gd name="T21" fmla="*/ 78 h 110"/>
                  <a:gd name="T22" fmla="*/ 79 w 116"/>
                  <a:gd name="T23" fmla="*/ 70 h 110"/>
                  <a:gd name="T24" fmla="*/ 81 w 116"/>
                  <a:gd name="T25" fmla="*/ 55 h 110"/>
                  <a:gd name="T26" fmla="*/ 79 w 116"/>
                  <a:gd name="T27" fmla="*/ 41 h 110"/>
                  <a:gd name="T28" fmla="*/ 75 w 116"/>
                  <a:gd name="T29" fmla="*/ 32 h 110"/>
                  <a:gd name="T30" fmla="*/ 68 w 116"/>
                  <a:gd name="T31" fmla="*/ 25 h 110"/>
                  <a:gd name="T32" fmla="*/ 58 w 116"/>
                  <a:gd name="T33" fmla="*/ 23 h 110"/>
                  <a:gd name="T34" fmla="*/ 58 w 116"/>
                  <a:gd name="T35" fmla="*/ 0 h 110"/>
                  <a:gd name="T36" fmla="*/ 71 w 116"/>
                  <a:gd name="T37" fmla="*/ 0 h 110"/>
                  <a:gd name="T38" fmla="*/ 92 w 116"/>
                  <a:gd name="T39" fmla="*/ 8 h 110"/>
                  <a:gd name="T40" fmla="*/ 100 w 116"/>
                  <a:gd name="T41" fmla="*/ 15 h 110"/>
                  <a:gd name="T42" fmla="*/ 107 w 116"/>
                  <a:gd name="T43" fmla="*/ 22 h 110"/>
                  <a:gd name="T44" fmla="*/ 116 w 116"/>
                  <a:gd name="T45" fmla="*/ 42 h 110"/>
                  <a:gd name="T46" fmla="*/ 116 w 116"/>
                  <a:gd name="T47" fmla="*/ 55 h 110"/>
                  <a:gd name="T48" fmla="*/ 116 w 116"/>
                  <a:gd name="T49" fmla="*/ 68 h 110"/>
                  <a:gd name="T50" fmla="*/ 107 w 116"/>
                  <a:gd name="T51" fmla="*/ 88 h 110"/>
                  <a:gd name="T52" fmla="*/ 100 w 116"/>
                  <a:gd name="T53" fmla="*/ 95 h 110"/>
                  <a:gd name="T54" fmla="*/ 92 w 116"/>
                  <a:gd name="T55" fmla="*/ 103 h 110"/>
                  <a:gd name="T56" fmla="*/ 71 w 116"/>
                  <a:gd name="T57" fmla="*/ 110 h 110"/>
                  <a:gd name="T58" fmla="*/ 58 w 116"/>
                  <a:gd name="T59" fmla="*/ 110 h 110"/>
                  <a:gd name="T60" fmla="*/ 45 w 116"/>
                  <a:gd name="T61" fmla="*/ 110 h 110"/>
                  <a:gd name="T62" fmla="*/ 23 w 116"/>
                  <a:gd name="T63" fmla="*/ 103 h 110"/>
                  <a:gd name="T64" fmla="*/ 16 w 116"/>
                  <a:gd name="T65" fmla="*/ 95 h 110"/>
                  <a:gd name="T66" fmla="*/ 9 w 116"/>
                  <a:gd name="T67" fmla="*/ 88 h 110"/>
                  <a:gd name="T68" fmla="*/ 0 w 116"/>
                  <a:gd name="T69" fmla="*/ 68 h 110"/>
                  <a:gd name="T70" fmla="*/ 0 w 116"/>
                  <a:gd name="T71" fmla="*/ 55 h 110"/>
                  <a:gd name="T72" fmla="*/ 0 w 116"/>
                  <a:gd name="T73" fmla="*/ 42 h 110"/>
                  <a:gd name="T74" fmla="*/ 9 w 116"/>
                  <a:gd name="T75" fmla="*/ 22 h 110"/>
                  <a:gd name="T76" fmla="*/ 16 w 116"/>
                  <a:gd name="T77" fmla="*/ 15 h 110"/>
                  <a:gd name="T78" fmla="*/ 23 w 116"/>
                  <a:gd name="T79" fmla="*/ 8 h 110"/>
                  <a:gd name="T80" fmla="*/ 45 w 116"/>
                  <a:gd name="T81" fmla="*/ 0 h 110"/>
                  <a:gd name="T82" fmla="*/ 58 w 116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6" h="110">
                    <a:moveTo>
                      <a:pt x="58" y="23"/>
                    </a:moveTo>
                    <a:lnTo>
                      <a:pt x="48" y="25"/>
                    </a:lnTo>
                    <a:lnTo>
                      <a:pt x="41" y="32"/>
                    </a:lnTo>
                    <a:lnTo>
                      <a:pt x="36" y="41"/>
                    </a:lnTo>
                    <a:lnTo>
                      <a:pt x="35" y="55"/>
                    </a:lnTo>
                    <a:lnTo>
                      <a:pt x="36" y="70"/>
                    </a:lnTo>
                    <a:lnTo>
                      <a:pt x="41" y="78"/>
                    </a:lnTo>
                    <a:lnTo>
                      <a:pt x="48" y="85"/>
                    </a:lnTo>
                    <a:lnTo>
                      <a:pt x="58" y="87"/>
                    </a:lnTo>
                    <a:lnTo>
                      <a:pt x="68" y="85"/>
                    </a:lnTo>
                    <a:lnTo>
                      <a:pt x="75" y="78"/>
                    </a:lnTo>
                    <a:lnTo>
                      <a:pt x="79" y="70"/>
                    </a:lnTo>
                    <a:lnTo>
                      <a:pt x="81" y="55"/>
                    </a:lnTo>
                    <a:lnTo>
                      <a:pt x="79" y="41"/>
                    </a:lnTo>
                    <a:lnTo>
                      <a:pt x="75" y="32"/>
                    </a:lnTo>
                    <a:lnTo>
                      <a:pt x="68" y="25"/>
                    </a:lnTo>
                    <a:lnTo>
                      <a:pt x="58" y="23"/>
                    </a:lnTo>
                    <a:close/>
                    <a:moveTo>
                      <a:pt x="58" y="0"/>
                    </a:moveTo>
                    <a:lnTo>
                      <a:pt x="71" y="0"/>
                    </a:lnTo>
                    <a:lnTo>
                      <a:pt x="92" y="8"/>
                    </a:lnTo>
                    <a:lnTo>
                      <a:pt x="100" y="15"/>
                    </a:lnTo>
                    <a:lnTo>
                      <a:pt x="107" y="22"/>
                    </a:lnTo>
                    <a:lnTo>
                      <a:pt x="116" y="42"/>
                    </a:lnTo>
                    <a:lnTo>
                      <a:pt x="116" y="55"/>
                    </a:lnTo>
                    <a:lnTo>
                      <a:pt x="116" y="68"/>
                    </a:lnTo>
                    <a:lnTo>
                      <a:pt x="107" y="88"/>
                    </a:lnTo>
                    <a:lnTo>
                      <a:pt x="100" y="95"/>
                    </a:lnTo>
                    <a:lnTo>
                      <a:pt x="92" y="103"/>
                    </a:lnTo>
                    <a:lnTo>
                      <a:pt x="71" y="110"/>
                    </a:lnTo>
                    <a:lnTo>
                      <a:pt x="58" y="110"/>
                    </a:lnTo>
                    <a:lnTo>
                      <a:pt x="45" y="110"/>
                    </a:lnTo>
                    <a:lnTo>
                      <a:pt x="23" y="103"/>
                    </a:lnTo>
                    <a:lnTo>
                      <a:pt x="16" y="95"/>
                    </a:lnTo>
                    <a:lnTo>
                      <a:pt x="9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9" y="22"/>
                    </a:lnTo>
                    <a:lnTo>
                      <a:pt x="16" y="15"/>
                    </a:lnTo>
                    <a:lnTo>
                      <a:pt x="23" y="8"/>
                    </a:lnTo>
                    <a:lnTo>
                      <a:pt x="45" y="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9" name="Freeform 168"/>
              <p:cNvSpPr>
                <a:spLocks/>
              </p:cNvSpPr>
              <p:nvPr/>
            </p:nvSpPr>
            <p:spPr bwMode="auto">
              <a:xfrm>
                <a:off x="2730" y="1300"/>
                <a:ext cx="35" cy="36"/>
              </a:xfrm>
              <a:custGeom>
                <a:avLst/>
                <a:gdLst>
                  <a:gd name="T0" fmla="*/ 105 w 105"/>
                  <a:gd name="T1" fmla="*/ 44 h 108"/>
                  <a:gd name="T2" fmla="*/ 105 w 105"/>
                  <a:gd name="T3" fmla="*/ 108 h 108"/>
                  <a:gd name="T4" fmla="*/ 72 w 105"/>
                  <a:gd name="T5" fmla="*/ 108 h 108"/>
                  <a:gd name="T6" fmla="*/ 72 w 105"/>
                  <a:gd name="T7" fmla="*/ 97 h 108"/>
                  <a:gd name="T8" fmla="*/ 72 w 105"/>
                  <a:gd name="T9" fmla="*/ 59 h 108"/>
                  <a:gd name="T10" fmla="*/ 72 w 105"/>
                  <a:gd name="T11" fmla="*/ 47 h 108"/>
                  <a:gd name="T12" fmla="*/ 71 w 105"/>
                  <a:gd name="T13" fmla="*/ 39 h 108"/>
                  <a:gd name="T14" fmla="*/ 71 w 105"/>
                  <a:gd name="T15" fmla="*/ 35 h 108"/>
                  <a:gd name="T16" fmla="*/ 69 w 105"/>
                  <a:gd name="T17" fmla="*/ 32 h 108"/>
                  <a:gd name="T18" fmla="*/ 66 w 105"/>
                  <a:gd name="T19" fmla="*/ 29 h 108"/>
                  <a:gd name="T20" fmla="*/ 63 w 105"/>
                  <a:gd name="T21" fmla="*/ 28 h 108"/>
                  <a:gd name="T22" fmla="*/ 61 w 105"/>
                  <a:gd name="T23" fmla="*/ 26 h 108"/>
                  <a:gd name="T24" fmla="*/ 56 w 105"/>
                  <a:gd name="T25" fmla="*/ 25 h 108"/>
                  <a:gd name="T26" fmla="*/ 46 w 105"/>
                  <a:gd name="T27" fmla="*/ 26 h 108"/>
                  <a:gd name="T28" fmla="*/ 40 w 105"/>
                  <a:gd name="T29" fmla="*/ 34 h 108"/>
                  <a:gd name="T30" fmla="*/ 35 w 105"/>
                  <a:gd name="T31" fmla="*/ 42 h 108"/>
                  <a:gd name="T32" fmla="*/ 33 w 105"/>
                  <a:gd name="T33" fmla="*/ 57 h 108"/>
                  <a:gd name="T34" fmla="*/ 33 w 105"/>
                  <a:gd name="T35" fmla="*/ 108 h 108"/>
                  <a:gd name="T36" fmla="*/ 0 w 105"/>
                  <a:gd name="T37" fmla="*/ 108 h 108"/>
                  <a:gd name="T38" fmla="*/ 0 w 105"/>
                  <a:gd name="T39" fmla="*/ 3 h 108"/>
                  <a:gd name="T40" fmla="*/ 33 w 105"/>
                  <a:gd name="T41" fmla="*/ 3 h 108"/>
                  <a:gd name="T42" fmla="*/ 33 w 105"/>
                  <a:gd name="T43" fmla="*/ 18 h 108"/>
                  <a:gd name="T44" fmla="*/ 42 w 105"/>
                  <a:gd name="T45" fmla="*/ 9 h 108"/>
                  <a:gd name="T46" fmla="*/ 50 w 105"/>
                  <a:gd name="T47" fmla="*/ 5 h 108"/>
                  <a:gd name="T48" fmla="*/ 59 w 105"/>
                  <a:gd name="T49" fmla="*/ 0 h 108"/>
                  <a:gd name="T50" fmla="*/ 69 w 105"/>
                  <a:gd name="T51" fmla="*/ 0 h 108"/>
                  <a:gd name="T52" fmla="*/ 85 w 105"/>
                  <a:gd name="T53" fmla="*/ 2 h 108"/>
                  <a:gd name="T54" fmla="*/ 97 w 105"/>
                  <a:gd name="T55" fmla="*/ 12 h 108"/>
                  <a:gd name="T56" fmla="*/ 104 w 105"/>
                  <a:gd name="T57" fmla="*/ 23 h 108"/>
                  <a:gd name="T58" fmla="*/ 105 w 105"/>
                  <a:gd name="T59" fmla="*/ 4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5" h="108">
                    <a:moveTo>
                      <a:pt x="105" y="44"/>
                    </a:moveTo>
                    <a:lnTo>
                      <a:pt x="105" y="108"/>
                    </a:lnTo>
                    <a:lnTo>
                      <a:pt x="72" y="108"/>
                    </a:lnTo>
                    <a:lnTo>
                      <a:pt x="72" y="97"/>
                    </a:lnTo>
                    <a:lnTo>
                      <a:pt x="72" y="59"/>
                    </a:lnTo>
                    <a:lnTo>
                      <a:pt x="72" y="47"/>
                    </a:lnTo>
                    <a:lnTo>
                      <a:pt x="71" y="39"/>
                    </a:lnTo>
                    <a:lnTo>
                      <a:pt x="71" y="35"/>
                    </a:lnTo>
                    <a:lnTo>
                      <a:pt x="69" y="32"/>
                    </a:lnTo>
                    <a:lnTo>
                      <a:pt x="66" y="29"/>
                    </a:lnTo>
                    <a:lnTo>
                      <a:pt x="63" y="28"/>
                    </a:lnTo>
                    <a:lnTo>
                      <a:pt x="61" y="26"/>
                    </a:lnTo>
                    <a:lnTo>
                      <a:pt x="56" y="25"/>
                    </a:lnTo>
                    <a:lnTo>
                      <a:pt x="46" y="26"/>
                    </a:lnTo>
                    <a:lnTo>
                      <a:pt x="40" y="34"/>
                    </a:lnTo>
                    <a:lnTo>
                      <a:pt x="35" y="42"/>
                    </a:lnTo>
                    <a:lnTo>
                      <a:pt x="33" y="57"/>
                    </a:lnTo>
                    <a:lnTo>
                      <a:pt x="33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8"/>
                    </a:lnTo>
                    <a:lnTo>
                      <a:pt x="42" y="9"/>
                    </a:lnTo>
                    <a:lnTo>
                      <a:pt x="50" y="5"/>
                    </a:lnTo>
                    <a:lnTo>
                      <a:pt x="59" y="0"/>
                    </a:lnTo>
                    <a:lnTo>
                      <a:pt x="69" y="0"/>
                    </a:lnTo>
                    <a:lnTo>
                      <a:pt x="85" y="2"/>
                    </a:lnTo>
                    <a:lnTo>
                      <a:pt x="97" y="12"/>
                    </a:lnTo>
                    <a:lnTo>
                      <a:pt x="104" y="23"/>
                    </a:lnTo>
                    <a:lnTo>
                      <a:pt x="105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0" name="Freeform 169"/>
              <p:cNvSpPr>
                <a:spLocks/>
              </p:cNvSpPr>
              <p:nvPr/>
            </p:nvSpPr>
            <p:spPr bwMode="auto">
              <a:xfrm>
                <a:off x="2748" y="3202"/>
                <a:ext cx="27" cy="15"/>
              </a:xfrm>
              <a:custGeom>
                <a:avLst/>
                <a:gdLst>
                  <a:gd name="T0" fmla="*/ 0 w 82"/>
                  <a:gd name="T1" fmla="*/ 45 h 45"/>
                  <a:gd name="T2" fmla="*/ 82 w 82"/>
                  <a:gd name="T3" fmla="*/ 45 h 45"/>
                  <a:gd name="T4" fmla="*/ 35 w 82"/>
                  <a:gd name="T5" fmla="*/ 0 h 45"/>
                  <a:gd name="T6" fmla="*/ 24 w 82"/>
                  <a:gd name="T7" fmla="*/ 13 h 45"/>
                  <a:gd name="T8" fmla="*/ 14 w 82"/>
                  <a:gd name="T9" fmla="*/ 3 h 45"/>
                  <a:gd name="T10" fmla="*/ 0 w 82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>
                    <a:moveTo>
                      <a:pt x="0" y="45"/>
                    </a:moveTo>
                    <a:lnTo>
                      <a:pt x="82" y="45"/>
                    </a:lnTo>
                    <a:lnTo>
                      <a:pt x="35" y="0"/>
                    </a:lnTo>
                    <a:lnTo>
                      <a:pt x="24" y="13"/>
                    </a:lnTo>
                    <a:lnTo>
                      <a:pt x="14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1" name="Freeform 170"/>
              <p:cNvSpPr>
                <a:spLocks/>
              </p:cNvSpPr>
              <p:nvPr/>
            </p:nvSpPr>
            <p:spPr bwMode="auto">
              <a:xfrm>
                <a:off x="2765" y="3197"/>
                <a:ext cx="26" cy="58"/>
              </a:xfrm>
              <a:custGeom>
                <a:avLst/>
                <a:gdLst>
                  <a:gd name="T0" fmla="*/ 42 w 78"/>
                  <a:gd name="T1" fmla="*/ 174 h 174"/>
                  <a:gd name="T2" fmla="*/ 59 w 78"/>
                  <a:gd name="T3" fmla="*/ 163 h 174"/>
                  <a:gd name="T4" fmla="*/ 76 w 78"/>
                  <a:gd name="T5" fmla="*/ 138 h 174"/>
                  <a:gd name="T6" fmla="*/ 78 w 78"/>
                  <a:gd name="T7" fmla="*/ 134 h 174"/>
                  <a:gd name="T8" fmla="*/ 69 w 78"/>
                  <a:gd name="T9" fmla="*/ 105 h 174"/>
                  <a:gd name="T10" fmla="*/ 44 w 78"/>
                  <a:gd name="T11" fmla="*/ 56 h 174"/>
                  <a:gd name="T12" fmla="*/ 7 w 78"/>
                  <a:gd name="T13" fmla="*/ 7 h 174"/>
                  <a:gd name="T14" fmla="*/ 0 w 78"/>
                  <a:gd name="T15" fmla="*/ 0 h 174"/>
                  <a:gd name="T16" fmla="*/ 7 w 78"/>
                  <a:gd name="T17" fmla="*/ 16 h 174"/>
                  <a:gd name="T18" fmla="*/ 32 w 78"/>
                  <a:gd name="T19" fmla="*/ 98 h 174"/>
                  <a:gd name="T20" fmla="*/ 43 w 78"/>
                  <a:gd name="T21" fmla="*/ 153 h 174"/>
                  <a:gd name="T22" fmla="*/ 42 w 78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174">
                    <a:moveTo>
                      <a:pt x="42" y="174"/>
                    </a:moveTo>
                    <a:lnTo>
                      <a:pt x="59" y="163"/>
                    </a:lnTo>
                    <a:lnTo>
                      <a:pt x="76" y="138"/>
                    </a:lnTo>
                    <a:lnTo>
                      <a:pt x="78" y="134"/>
                    </a:lnTo>
                    <a:lnTo>
                      <a:pt x="69" y="105"/>
                    </a:lnTo>
                    <a:lnTo>
                      <a:pt x="44" y="56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7" y="16"/>
                    </a:lnTo>
                    <a:lnTo>
                      <a:pt x="32" y="98"/>
                    </a:lnTo>
                    <a:lnTo>
                      <a:pt x="43" y="153"/>
                    </a:lnTo>
                    <a:lnTo>
                      <a:pt x="42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2" name="Freeform 171"/>
              <p:cNvSpPr>
                <a:spLocks/>
              </p:cNvSpPr>
              <p:nvPr/>
            </p:nvSpPr>
            <p:spPr bwMode="auto">
              <a:xfrm>
                <a:off x="2715" y="3269"/>
                <a:ext cx="171" cy="47"/>
              </a:xfrm>
              <a:custGeom>
                <a:avLst/>
                <a:gdLst>
                  <a:gd name="T0" fmla="*/ 69 w 514"/>
                  <a:gd name="T1" fmla="*/ 0 h 140"/>
                  <a:gd name="T2" fmla="*/ 445 w 514"/>
                  <a:gd name="T3" fmla="*/ 0 h 140"/>
                  <a:gd name="T4" fmla="*/ 460 w 514"/>
                  <a:gd name="T5" fmla="*/ 0 h 140"/>
                  <a:gd name="T6" fmla="*/ 484 w 514"/>
                  <a:gd name="T7" fmla="*/ 12 h 140"/>
                  <a:gd name="T8" fmla="*/ 503 w 514"/>
                  <a:gd name="T9" fmla="*/ 31 h 140"/>
                  <a:gd name="T10" fmla="*/ 513 w 514"/>
                  <a:gd name="T11" fmla="*/ 55 h 140"/>
                  <a:gd name="T12" fmla="*/ 514 w 514"/>
                  <a:gd name="T13" fmla="*/ 70 h 140"/>
                  <a:gd name="T14" fmla="*/ 513 w 514"/>
                  <a:gd name="T15" fmla="*/ 84 h 140"/>
                  <a:gd name="T16" fmla="*/ 503 w 514"/>
                  <a:gd name="T17" fmla="*/ 110 h 140"/>
                  <a:gd name="T18" fmla="*/ 484 w 514"/>
                  <a:gd name="T19" fmla="*/ 129 h 140"/>
                  <a:gd name="T20" fmla="*/ 460 w 514"/>
                  <a:gd name="T21" fmla="*/ 139 h 140"/>
                  <a:gd name="T22" fmla="*/ 445 w 514"/>
                  <a:gd name="T23" fmla="*/ 140 h 140"/>
                  <a:gd name="T24" fmla="*/ 69 w 514"/>
                  <a:gd name="T25" fmla="*/ 140 h 140"/>
                  <a:gd name="T26" fmla="*/ 55 w 514"/>
                  <a:gd name="T27" fmla="*/ 139 h 140"/>
                  <a:gd name="T28" fmla="*/ 30 w 514"/>
                  <a:gd name="T29" fmla="*/ 129 h 140"/>
                  <a:gd name="T30" fmla="*/ 11 w 514"/>
                  <a:gd name="T31" fmla="*/ 110 h 140"/>
                  <a:gd name="T32" fmla="*/ 1 w 514"/>
                  <a:gd name="T33" fmla="*/ 84 h 140"/>
                  <a:gd name="T34" fmla="*/ 0 w 514"/>
                  <a:gd name="T35" fmla="*/ 70 h 140"/>
                  <a:gd name="T36" fmla="*/ 1 w 514"/>
                  <a:gd name="T37" fmla="*/ 55 h 140"/>
                  <a:gd name="T38" fmla="*/ 11 w 514"/>
                  <a:gd name="T39" fmla="*/ 31 h 140"/>
                  <a:gd name="T40" fmla="*/ 30 w 514"/>
                  <a:gd name="T41" fmla="*/ 12 h 140"/>
                  <a:gd name="T42" fmla="*/ 55 w 514"/>
                  <a:gd name="T43" fmla="*/ 0 h 140"/>
                  <a:gd name="T44" fmla="*/ 69 w 514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4" h="140">
                    <a:moveTo>
                      <a:pt x="69" y="0"/>
                    </a:moveTo>
                    <a:lnTo>
                      <a:pt x="445" y="0"/>
                    </a:lnTo>
                    <a:lnTo>
                      <a:pt x="460" y="0"/>
                    </a:lnTo>
                    <a:lnTo>
                      <a:pt x="484" y="12"/>
                    </a:lnTo>
                    <a:lnTo>
                      <a:pt x="503" y="31"/>
                    </a:lnTo>
                    <a:lnTo>
                      <a:pt x="513" y="55"/>
                    </a:lnTo>
                    <a:lnTo>
                      <a:pt x="514" y="70"/>
                    </a:lnTo>
                    <a:lnTo>
                      <a:pt x="513" y="84"/>
                    </a:lnTo>
                    <a:lnTo>
                      <a:pt x="503" y="110"/>
                    </a:lnTo>
                    <a:lnTo>
                      <a:pt x="484" y="129"/>
                    </a:lnTo>
                    <a:lnTo>
                      <a:pt x="460" y="139"/>
                    </a:lnTo>
                    <a:lnTo>
                      <a:pt x="445" y="140"/>
                    </a:lnTo>
                    <a:lnTo>
                      <a:pt x="69" y="140"/>
                    </a:lnTo>
                    <a:lnTo>
                      <a:pt x="55" y="139"/>
                    </a:lnTo>
                    <a:lnTo>
                      <a:pt x="30" y="129"/>
                    </a:lnTo>
                    <a:lnTo>
                      <a:pt x="11" y="110"/>
                    </a:lnTo>
                    <a:lnTo>
                      <a:pt x="1" y="84"/>
                    </a:lnTo>
                    <a:lnTo>
                      <a:pt x="0" y="70"/>
                    </a:lnTo>
                    <a:lnTo>
                      <a:pt x="1" y="55"/>
                    </a:lnTo>
                    <a:lnTo>
                      <a:pt x="11" y="31"/>
                    </a:lnTo>
                    <a:lnTo>
                      <a:pt x="30" y="12"/>
                    </a:lnTo>
                    <a:lnTo>
                      <a:pt x="55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3" name="Freeform 172"/>
              <p:cNvSpPr>
                <a:spLocks/>
              </p:cNvSpPr>
              <p:nvPr/>
            </p:nvSpPr>
            <p:spPr bwMode="auto">
              <a:xfrm>
                <a:off x="2718" y="3194"/>
                <a:ext cx="167" cy="115"/>
              </a:xfrm>
              <a:custGeom>
                <a:avLst/>
                <a:gdLst>
                  <a:gd name="T0" fmla="*/ 154 w 500"/>
                  <a:gd name="T1" fmla="*/ 345 h 345"/>
                  <a:gd name="T2" fmla="*/ 359 w 500"/>
                  <a:gd name="T3" fmla="*/ 345 h 345"/>
                  <a:gd name="T4" fmla="*/ 381 w 500"/>
                  <a:gd name="T5" fmla="*/ 343 h 345"/>
                  <a:gd name="T6" fmla="*/ 421 w 500"/>
                  <a:gd name="T7" fmla="*/ 334 h 345"/>
                  <a:gd name="T8" fmla="*/ 458 w 500"/>
                  <a:gd name="T9" fmla="*/ 314 h 345"/>
                  <a:gd name="T10" fmla="*/ 486 w 500"/>
                  <a:gd name="T11" fmla="*/ 283 h 345"/>
                  <a:gd name="T12" fmla="*/ 494 w 500"/>
                  <a:gd name="T13" fmla="*/ 261 h 345"/>
                  <a:gd name="T14" fmla="*/ 500 w 500"/>
                  <a:gd name="T15" fmla="*/ 238 h 345"/>
                  <a:gd name="T16" fmla="*/ 499 w 500"/>
                  <a:gd name="T17" fmla="*/ 177 h 345"/>
                  <a:gd name="T18" fmla="*/ 471 w 500"/>
                  <a:gd name="T19" fmla="*/ 107 h 345"/>
                  <a:gd name="T20" fmla="*/ 430 w 500"/>
                  <a:gd name="T21" fmla="*/ 54 h 345"/>
                  <a:gd name="T22" fmla="*/ 392 w 500"/>
                  <a:gd name="T23" fmla="*/ 18 h 345"/>
                  <a:gd name="T24" fmla="*/ 369 w 500"/>
                  <a:gd name="T25" fmla="*/ 0 h 345"/>
                  <a:gd name="T26" fmla="*/ 127 w 500"/>
                  <a:gd name="T27" fmla="*/ 0 h 345"/>
                  <a:gd name="T28" fmla="*/ 104 w 500"/>
                  <a:gd name="T29" fmla="*/ 16 h 345"/>
                  <a:gd name="T30" fmla="*/ 65 w 500"/>
                  <a:gd name="T31" fmla="*/ 51 h 345"/>
                  <a:gd name="T32" fmla="*/ 36 w 500"/>
                  <a:gd name="T33" fmla="*/ 85 h 345"/>
                  <a:gd name="T34" fmla="*/ 16 w 500"/>
                  <a:gd name="T35" fmla="*/ 121 h 345"/>
                  <a:gd name="T36" fmla="*/ 0 w 500"/>
                  <a:gd name="T37" fmla="*/ 175 h 345"/>
                  <a:gd name="T38" fmla="*/ 1 w 500"/>
                  <a:gd name="T39" fmla="*/ 238 h 345"/>
                  <a:gd name="T40" fmla="*/ 12 w 500"/>
                  <a:gd name="T41" fmla="*/ 264 h 345"/>
                  <a:gd name="T42" fmla="*/ 23 w 500"/>
                  <a:gd name="T43" fmla="*/ 288 h 345"/>
                  <a:gd name="T44" fmla="*/ 53 w 500"/>
                  <a:gd name="T45" fmla="*/ 320 h 345"/>
                  <a:gd name="T46" fmla="*/ 89 w 500"/>
                  <a:gd name="T47" fmla="*/ 337 h 345"/>
                  <a:gd name="T48" fmla="*/ 131 w 500"/>
                  <a:gd name="T49" fmla="*/ 345 h 345"/>
                  <a:gd name="T50" fmla="*/ 154 w 500"/>
                  <a:gd name="T51" fmla="*/ 345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0" h="345">
                    <a:moveTo>
                      <a:pt x="154" y="345"/>
                    </a:moveTo>
                    <a:lnTo>
                      <a:pt x="359" y="345"/>
                    </a:lnTo>
                    <a:lnTo>
                      <a:pt x="381" y="343"/>
                    </a:lnTo>
                    <a:lnTo>
                      <a:pt x="421" y="334"/>
                    </a:lnTo>
                    <a:lnTo>
                      <a:pt x="458" y="314"/>
                    </a:lnTo>
                    <a:lnTo>
                      <a:pt x="486" y="283"/>
                    </a:lnTo>
                    <a:lnTo>
                      <a:pt x="494" y="261"/>
                    </a:lnTo>
                    <a:lnTo>
                      <a:pt x="500" y="238"/>
                    </a:lnTo>
                    <a:lnTo>
                      <a:pt x="499" y="177"/>
                    </a:lnTo>
                    <a:lnTo>
                      <a:pt x="471" y="107"/>
                    </a:lnTo>
                    <a:lnTo>
                      <a:pt x="430" y="54"/>
                    </a:lnTo>
                    <a:lnTo>
                      <a:pt x="392" y="18"/>
                    </a:lnTo>
                    <a:lnTo>
                      <a:pt x="369" y="0"/>
                    </a:lnTo>
                    <a:lnTo>
                      <a:pt x="127" y="0"/>
                    </a:lnTo>
                    <a:lnTo>
                      <a:pt x="104" y="16"/>
                    </a:lnTo>
                    <a:lnTo>
                      <a:pt x="65" y="51"/>
                    </a:lnTo>
                    <a:lnTo>
                      <a:pt x="36" y="85"/>
                    </a:lnTo>
                    <a:lnTo>
                      <a:pt x="16" y="121"/>
                    </a:lnTo>
                    <a:lnTo>
                      <a:pt x="0" y="175"/>
                    </a:lnTo>
                    <a:lnTo>
                      <a:pt x="1" y="238"/>
                    </a:lnTo>
                    <a:lnTo>
                      <a:pt x="12" y="264"/>
                    </a:lnTo>
                    <a:lnTo>
                      <a:pt x="23" y="288"/>
                    </a:lnTo>
                    <a:lnTo>
                      <a:pt x="53" y="320"/>
                    </a:lnTo>
                    <a:lnTo>
                      <a:pt x="89" y="337"/>
                    </a:lnTo>
                    <a:lnTo>
                      <a:pt x="131" y="345"/>
                    </a:lnTo>
                    <a:lnTo>
                      <a:pt x="154" y="345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4" name="Freeform 173"/>
              <p:cNvSpPr>
                <a:spLocks/>
              </p:cNvSpPr>
              <p:nvPr/>
            </p:nvSpPr>
            <p:spPr bwMode="auto">
              <a:xfrm>
                <a:off x="2853" y="3240"/>
                <a:ext cx="25" cy="58"/>
              </a:xfrm>
              <a:custGeom>
                <a:avLst/>
                <a:gdLst>
                  <a:gd name="T0" fmla="*/ 41 w 76"/>
                  <a:gd name="T1" fmla="*/ 174 h 174"/>
                  <a:gd name="T2" fmla="*/ 59 w 76"/>
                  <a:gd name="T3" fmla="*/ 164 h 174"/>
                  <a:gd name="T4" fmla="*/ 75 w 76"/>
                  <a:gd name="T5" fmla="*/ 138 h 174"/>
                  <a:gd name="T6" fmla="*/ 76 w 76"/>
                  <a:gd name="T7" fmla="*/ 135 h 174"/>
                  <a:gd name="T8" fmla="*/ 69 w 76"/>
                  <a:gd name="T9" fmla="*/ 107 h 174"/>
                  <a:gd name="T10" fmla="*/ 44 w 76"/>
                  <a:gd name="T11" fmla="*/ 58 h 174"/>
                  <a:gd name="T12" fmla="*/ 7 w 76"/>
                  <a:gd name="T13" fmla="*/ 7 h 174"/>
                  <a:gd name="T14" fmla="*/ 0 w 76"/>
                  <a:gd name="T15" fmla="*/ 0 h 174"/>
                  <a:gd name="T16" fmla="*/ 5 w 76"/>
                  <a:gd name="T17" fmla="*/ 16 h 174"/>
                  <a:gd name="T18" fmla="*/ 31 w 76"/>
                  <a:gd name="T19" fmla="*/ 98 h 174"/>
                  <a:gd name="T20" fmla="*/ 43 w 76"/>
                  <a:gd name="T21" fmla="*/ 154 h 174"/>
                  <a:gd name="T22" fmla="*/ 41 w 76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4">
                    <a:moveTo>
                      <a:pt x="41" y="174"/>
                    </a:moveTo>
                    <a:lnTo>
                      <a:pt x="59" y="164"/>
                    </a:lnTo>
                    <a:lnTo>
                      <a:pt x="75" y="138"/>
                    </a:lnTo>
                    <a:lnTo>
                      <a:pt x="76" y="135"/>
                    </a:lnTo>
                    <a:lnTo>
                      <a:pt x="69" y="107"/>
                    </a:lnTo>
                    <a:lnTo>
                      <a:pt x="44" y="58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5" y="16"/>
                    </a:lnTo>
                    <a:lnTo>
                      <a:pt x="31" y="98"/>
                    </a:lnTo>
                    <a:lnTo>
                      <a:pt x="43" y="154"/>
                    </a:lnTo>
                    <a:lnTo>
                      <a:pt x="41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5" name="Freeform 174"/>
              <p:cNvSpPr>
                <a:spLocks/>
              </p:cNvSpPr>
              <p:nvPr/>
            </p:nvSpPr>
            <p:spPr bwMode="auto">
              <a:xfrm>
                <a:off x="2728" y="3243"/>
                <a:ext cx="24" cy="58"/>
              </a:xfrm>
              <a:custGeom>
                <a:avLst/>
                <a:gdLst>
                  <a:gd name="T0" fmla="*/ 34 w 72"/>
                  <a:gd name="T1" fmla="*/ 174 h 174"/>
                  <a:gd name="T2" fmla="*/ 19 w 72"/>
                  <a:gd name="T3" fmla="*/ 164 h 174"/>
                  <a:gd name="T4" fmla="*/ 1 w 72"/>
                  <a:gd name="T5" fmla="*/ 141 h 174"/>
                  <a:gd name="T6" fmla="*/ 0 w 72"/>
                  <a:gd name="T7" fmla="*/ 138 h 174"/>
                  <a:gd name="T8" fmla="*/ 7 w 72"/>
                  <a:gd name="T9" fmla="*/ 108 h 174"/>
                  <a:gd name="T10" fmla="*/ 30 w 72"/>
                  <a:gd name="T11" fmla="*/ 57 h 174"/>
                  <a:gd name="T12" fmla="*/ 65 w 72"/>
                  <a:gd name="T13" fmla="*/ 7 h 174"/>
                  <a:gd name="T14" fmla="*/ 72 w 72"/>
                  <a:gd name="T15" fmla="*/ 0 h 174"/>
                  <a:gd name="T16" fmla="*/ 66 w 72"/>
                  <a:gd name="T17" fmla="*/ 16 h 174"/>
                  <a:gd name="T18" fmla="*/ 43 w 72"/>
                  <a:gd name="T19" fmla="*/ 98 h 174"/>
                  <a:gd name="T20" fmla="*/ 33 w 72"/>
                  <a:gd name="T21" fmla="*/ 152 h 174"/>
                  <a:gd name="T22" fmla="*/ 34 w 72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74">
                    <a:moveTo>
                      <a:pt x="34" y="174"/>
                    </a:moveTo>
                    <a:lnTo>
                      <a:pt x="19" y="164"/>
                    </a:lnTo>
                    <a:lnTo>
                      <a:pt x="1" y="141"/>
                    </a:lnTo>
                    <a:lnTo>
                      <a:pt x="0" y="138"/>
                    </a:lnTo>
                    <a:lnTo>
                      <a:pt x="7" y="108"/>
                    </a:lnTo>
                    <a:lnTo>
                      <a:pt x="30" y="57"/>
                    </a:lnTo>
                    <a:lnTo>
                      <a:pt x="65" y="7"/>
                    </a:lnTo>
                    <a:lnTo>
                      <a:pt x="72" y="0"/>
                    </a:lnTo>
                    <a:lnTo>
                      <a:pt x="66" y="16"/>
                    </a:lnTo>
                    <a:lnTo>
                      <a:pt x="43" y="98"/>
                    </a:lnTo>
                    <a:lnTo>
                      <a:pt x="33" y="152"/>
                    </a:lnTo>
                    <a:lnTo>
                      <a:pt x="34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6" name="Freeform 175"/>
              <p:cNvSpPr>
                <a:spLocks/>
              </p:cNvSpPr>
              <p:nvPr/>
            </p:nvSpPr>
            <p:spPr bwMode="auto">
              <a:xfrm>
                <a:off x="2722" y="3198"/>
                <a:ext cx="159" cy="105"/>
              </a:xfrm>
              <a:custGeom>
                <a:avLst/>
                <a:gdLst>
                  <a:gd name="T0" fmla="*/ 138 w 475"/>
                  <a:gd name="T1" fmla="*/ 317 h 317"/>
                  <a:gd name="T2" fmla="*/ 347 w 475"/>
                  <a:gd name="T3" fmla="*/ 317 h 317"/>
                  <a:gd name="T4" fmla="*/ 366 w 475"/>
                  <a:gd name="T5" fmla="*/ 317 h 317"/>
                  <a:gd name="T6" fmla="*/ 403 w 475"/>
                  <a:gd name="T7" fmla="*/ 308 h 317"/>
                  <a:gd name="T8" fmla="*/ 436 w 475"/>
                  <a:gd name="T9" fmla="*/ 289 h 317"/>
                  <a:gd name="T10" fmla="*/ 462 w 475"/>
                  <a:gd name="T11" fmla="*/ 261 h 317"/>
                  <a:gd name="T12" fmla="*/ 469 w 475"/>
                  <a:gd name="T13" fmla="*/ 240 h 317"/>
                  <a:gd name="T14" fmla="*/ 475 w 475"/>
                  <a:gd name="T15" fmla="*/ 220 h 317"/>
                  <a:gd name="T16" fmla="*/ 472 w 475"/>
                  <a:gd name="T17" fmla="*/ 165 h 317"/>
                  <a:gd name="T18" fmla="*/ 446 w 475"/>
                  <a:gd name="T19" fmla="*/ 102 h 317"/>
                  <a:gd name="T20" fmla="*/ 392 w 475"/>
                  <a:gd name="T21" fmla="*/ 36 h 317"/>
                  <a:gd name="T22" fmla="*/ 351 w 475"/>
                  <a:gd name="T23" fmla="*/ 4 h 317"/>
                  <a:gd name="T24" fmla="*/ 121 w 475"/>
                  <a:gd name="T25" fmla="*/ 0 h 317"/>
                  <a:gd name="T26" fmla="*/ 80 w 475"/>
                  <a:gd name="T27" fmla="*/ 29 h 317"/>
                  <a:gd name="T28" fmla="*/ 25 w 475"/>
                  <a:gd name="T29" fmla="*/ 93 h 317"/>
                  <a:gd name="T30" fmla="*/ 0 w 475"/>
                  <a:gd name="T31" fmla="*/ 158 h 317"/>
                  <a:gd name="T32" fmla="*/ 0 w 475"/>
                  <a:gd name="T33" fmla="*/ 219 h 317"/>
                  <a:gd name="T34" fmla="*/ 8 w 475"/>
                  <a:gd name="T35" fmla="*/ 245 h 317"/>
                  <a:gd name="T36" fmla="*/ 20 w 475"/>
                  <a:gd name="T37" fmla="*/ 266 h 317"/>
                  <a:gd name="T38" fmla="*/ 44 w 475"/>
                  <a:gd name="T39" fmla="*/ 297 h 317"/>
                  <a:gd name="T40" fmla="*/ 76 w 475"/>
                  <a:gd name="T41" fmla="*/ 311 h 317"/>
                  <a:gd name="T42" fmla="*/ 115 w 475"/>
                  <a:gd name="T43" fmla="*/ 317 h 317"/>
                  <a:gd name="T44" fmla="*/ 138 w 475"/>
                  <a:gd name="T45" fmla="*/ 317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7">
                    <a:moveTo>
                      <a:pt x="138" y="317"/>
                    </a:moveTo>
                    <a:lnTo>
                      <a:pt x="347" y="317"/>
                    </a:lnTo>
                    <a:lnTo>
                      <a:pt x="366" y="317"/>
                    </a:lnTo>
                    <a:lnTo>
                      <a:pt x="403" y="308"/>
                    </a:lnTo>
                    <a:lnTo>
                      <a:pt x="436" y="289"/>
                    </a:lnTo>
                    <a:lnTo>
                      <a:pt x="462" y="261"/>
                    </a:lnTo>
                    <a:lnTo>
                      <a:pt x="469" y="240"/>
                    </a:lnTo>
                    <a:lnTo>
                      <a:pt x="475" y="220"/>
                    </a:lnTo>
                    <a:lnTo>
                      <a:pt x="472" y="165"/>
                    </a:lnTo>
                    <a:lnTo>
                      <a:pt x="446" y="102"/>
                    </a:lnTo>
                    <a:lnTo>
                      <a:pt x="392" y="36"/>
                    </a:lnTo>
                    <a:lnTo>
                      <a:pt x="351" y="4"/>
                    </a:lnTo>
                    <a:lnTo>
                      <a:pt x="121" y="0"/>
                    </a:lnTo>
                    <a:lnTo>
                      <a:pt x="80" y="29"/>
                    </a:lnTo>
                    <a:lnTo>
                      <a:pt x="25" y="93"/>
                    </a:lnTo>
                    <a:lnTo>
                      <a:pt x="0" y="158"/>
                    </a:lnTo>
                    <a:lnTo>
                      <a:pt x="0" y="219"/>
                    </a:lnTo>
                    <a:lnTo>
                      <a:pt x="8" y="245"/>
                    </a:lnTo>
                    <a:lnTo>
                      <a:pt x="20" y="266"/>
                    </a:lnTo>
                    <a:lnTo>
                      <a:pt x="44" y="297"/>
                    </a:lnTo>
                    <a:lnTo>
                      <a:pt x="76" y="311"/>
                    </a:lnTo>
                    <a:lnTo>
                      <a:pt x="115" y="317"/>
                    </a:lnTo>
                    <a:lnTo>
                      <a:pt x="138" y="317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7" name="Freeform 176"/>
              <p:cNvSpPr>
                <a:spLocks/>
              </p:cNvSpPr>
              <p:nvPr/>
            </p:nvSpPr>
            <p:spPr bwMode="auto">
              <a:xfrm>
                <a:off x="2746" y="3127"/>
                <a:ext cx="111" cy="113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4 h 340"/>
                  <a:gd name="T4" fmla="*/ 305 w 333"/>
                  <a:gd name="T5" fmla="*/ 266 h 340"/>
                  <a:gd name="T6" fmla="*/ 260 w 333"/>
                  <a:gd name="T7" fmla="*/ 312 h 340"/>
                  <a:gd name="T8" fmla="*/ 200 w 333"/>
                  <a:gd name="T9" fmla="*/ 338 h 340"/>
                  <a:gd name="T10" fmla="*/ 167 w 333"/>
                  <a:gd name="T11" fmla="*/ 340 h 340"/>
                  <a:gd name="T12" fmla="*/ 132 w 333"/>
                  <a:gd name="T13" fmla="*/ 338 h 340"/>
                  <a:gd name="T14" fmla="*/ 73 w 333"/>
                  <a:gd name="T15" fmla="*/ 312 h 340"/>
                  <a:gd name="T16" fmla="*/ 27 w 333"/>
                  <a:gd name="T17" fmla="*/ 266 h 340"/>
                  <a:gd name="T18" fmla="*/ 2 w 333"/>
                  <a:gd name="T19" fmla="*/ 204 h 340"/>
                  <a:gd name="T20" fmla="*/ 0 w 333"/>
                  <a:gd name="T21" fmla="*/ 170 h 340"/>
                  <a:gd name="T22" fmla="*/ 2 w 333"/>
                  <a:gd name="T23" fmla="*/ 135 h 340"/>
                  <a:gd name="T24" fmla="*/ 27 w 333"/>
                  <a:gd name="T25" fmla="*/ 75 h 340"/>
                  <a:gd name="T26" fmla="*/ 73 w 333"/>
                  <a:gd name="T27" fmla="*/ 29 h 340"/>
                  <a:gd name="T28" fmla="*/ 132 w 333"/>
                  <a:gd name="T29" fmla="*/ 3 h 340"/>
                  <a:gd name="T30" fmla="*/ 167 w 333"/>
                  <a:gd name="T31" fmla="*/ 0 h 340"/>
                  <a:gd name="T32" fmla="*/ 200 w 333"/>
                  <a:gd name="T33" fmla="*/ 3 h 340"/>
                  <a:gd name="T34" fmla="*/ 260 w 333"/>
                  <a:gd name="T35" fmla="*/ 29 h 340"/>
                  <a:gd name="T36" fmla="*/ 305 w 333"/>
                  <a:gd name="T37" fmla="*/ 75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4"/>
                    </a:lnTo>
                    <a:lnTo>
                      <a:pt x="305" y="266"/>
                    </a:lnTo>
                    <a:lnTo>
                      <a:pt x="260" y="312"/>
                    </a:lnTo>
                    <a:lnTo>
                      <a:pt x="200" y="338"/>
                    </a:lnTo>
                    <a:lnTo>
                      <a:pt x="167" y="340"/>
                    </a:lnTo>
                    <a:lnTo>
                      <a:pt x="132" y="338"/>
                    </a:lnTo>
                    <a:lnTo>
                      <a:pt x="73" y="312"/>
                    </a:lnTo>
                    <a:lnTo>
                      <a:pt x="27" y="266"/>
                    </a:lnTo>
                    <a:lnTo>
                      <a:pt x="2" y="204"/>
                    </a:lnTo>
                    <a:lnTo>
                      <a:pt x="0" y="170"/>
                    </a:lnTo>
                    <a:lnTo>
                      <a:pt x="2" y="135"/>
                    </a:lnTo>
                    <a:lnTo>
                      <a:pt x="27" y="75"/>
                    </a:lnTo>
                    <a:lnTo>
                      <a:pt x="73" y="29"/>
                    </a:lnTo>
                    <a:lnTo>
                      <a:pt x="132" y="3"/>
                    </a:lnTo>
                    <a:lnTo>
                      <a:pt x="167" y="0"/>
                    </a:lnTo>
                    <a:lnTo>
                      <a:pt x="200" y="3"/>
                    </a:lnTo>
                    <a:lnTo>
                      <a:pt x="260" y="29"/>
                    </a:lnTo>
                    <a:lnTo>
                      <a:pt x="305" y="75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8" name="Freeform 177"/>
              <p:cNvSpPr>
                <a:spLocks/>
              </p:cNvSpPr>
              <p:nvPr/>
            </p:nvSpPr>
            <p:spPr bwMode="auto">
              <a:xfrm>
                <a:off x="2747" y="3104"/>
                <a:ext cx="111" cy="113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5 h 340"/>
                  <a:gd name="T4" fmla="*/ 306 w 333"/>
                  <a:gd name="T5" fmla="*/ 265 h 340"/>
                  <a:gd name="T6" fmla="*/ 260 w 333"/>
                  <a:gd name="T7" fmla="*/ 311 h 340"/>
                  <a:gd name="T8" fmla="*/ 201 w 333"/>
                  <a:gd name="T9" fmla="*/ 337 h 340"/>
                  <a:gd name="T10" fmla="*/ 166 w 333"/>
                  <a:gd name="T11" fmla="*/ 340 h 340"/>
                  <a:gd name="T12" fmla="*/ 133 w 333"/>
                  <a:gd name="T13" fmla="*/ 337 h 340"/>
                  <a:gd name="T14" fmla="*/ 73 w 333"/>
                  <a:gd name="T15" fmla="*/ 311 h 340"/>
                  <a:gd name="T16" fmla="*/ 28 w 333"/>
                  <a:gd name="T17" fmla="*/ 265 h 340"/>
                  <a:gd name="T18" fmla="*/ 2 w 333"/>
                  <a:gd name="T19" fmla="*/ 205 h 340"/>
                  <a:gd name="T20" fmla="*/ 0 w 333"/>
                  <a:gd name="T21" fmla="*/ 170 h 340"/>
                  <a:gd name="T22" fmla="*/ 2 w 333"/>
                  <a:gd name="T23" fmla="*/ 135 h 340"/>
                  <a:gd name="T24" fmla="*/ 28 w 333"/>
                  <a:gd name="T25" fmla="*/ 73 h 340"/>
                  <a:gd name="T26" fmla="*/ 73 w 333"/>
                  <a:gd name="T27" fmla="*/ 27 h 340"/>
                  <a:gd name="T28" fmla="*/ 133 w 333"/>
                  <a:gd name="T29" fmla="*/ 1 h 340"/>
                  <a:gd name="T30" fmla="*/ 166 w 333"/>
                  <a:gd name="T31" fmla="*/ 0 h 340"/>
                  <a:gd name="T32" fmla="*/ 201 w 333"/>
                  <a:gd name="T33" fmla="*/ 1 h 340"/>
                  <a:gd name="T34" fmla="*/ 260 w 333"/>
                  <a:gd name="T35" fmla="*/ 27 h 340"/>
                  <a:gd name="T36" fmla="*/ 306 w 333"/>
                  <a:gd name="T37" fmla="*/ 73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5"/>
                    </a:lnTo>
                    <a:lnTo>
                      <a:pt x="306" y="265"/>
                    </a:lnTo>
                    <a:lnTo>
                      <a:pt x="260" y="311"/>
                    </a:lnTo>
                    <a:lnTo>
                      <a:pt x="201" y="337"/>
                    </a:lnTo>
                    <a:lnTo>
                      <a:pt x="166" y="340"/>
                    </a:lnTo>
                    <a:lnTo>
                      <a:pt x="133" y="337"/>
                    </a:lnTo>
                    <a:lnTo>
                      <a:pt x="73" y="311"/>
                    </a:lnTo>
                    <a:lnTo>
                      <a:pt x="28" y="265"/>
                    </a:lnTo>
                    <a:lnTo>
                      <a:pt x="2" y="205"/>
                    </a:lnTo>
                    <a:lnTo>
                      <a:pt x="0" y="170"/>
                    </a:lnTo>
                    <a:lnTo>
                      <a:pt x="2" y="135"/>
                    </a:lnTo>
                    <a:lnTo>
                      <a:pt x="28" y="73"/>
                    </a:lnTo>
                    <a:lnTo>
                      <a:pt x="73" y="27"/>
                    </a:lnTo>
                    <a:lnTo>
                      <a:pt x="133" y="1"/>
                    </a:lnTo>
                    <a:lnTo>
                      <a:pt x="166" y="0"/>
                    </a:lnTo>
                    <a:lnTo>
                      <a:pt x="201" y="1"/>
                    </a:lnTo>
                    <a:lnTo>
                      <a:pt x="260" y="27"/>
                    </a:lnTo>
                    <a:lnTo>
                      <a:pt x="306" y="73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9" name="Freeform 178"/>
              <p:cNvSpPr>
                <a:spLocks/>
              </p:cNvSpPr>
              <p:nvPr/>
            </p:nvSpPr>
            <p:spPr bwMode="auto">
              <a:xfrm>
                <a:off x="2752" y="3109"/>
                <a:ext cx="101" cy="103"/>
              </a:xfrm>
              <a:custGeom>
                <a:avLst/>
                <a:gdLst>
                  <a:gd name="T0" fmla="*/ 303 w 303"/>
                  <a:gd name="T1" fmla="*/ 154 h 308"/>
                  <a:gd name="T2" fmla="*/ 301 w 303"/>
                  <a:gd name="T3" fmla="*/ 186 h 308"/>
                  <a:gd name="T4" fmla="*/ 278 w 303"/>
                  <a:gd name="T5" fmla="*/ 240 h 308"/>
                  <a:gd name="T6" fmla="*/ 236 w 303"/>
                  <a:gd name="T7" fmla="*/ 282 h 308"/>
                  <a:gd name="T8" fmla="*/ 183 w 303"/>
                  <a:gd name="T9" fmla="*/ 305 h 308"/>
                  <a:gd name="T10" fmla="*/ 151 w 303"/>
                  <a:gd name="T11" fmla="*/ 308 h 308"/>
                  <a:gd name="T12" fmla="*/ 121 w 303"/>
                  <a:gd name="T13" fmla="*/ 305 h 308"/>
                  <a:gd name="T14" fmla="*/ 66 w 303"/>
                  <a:gd name="T15" fmla="*/ 282 h 308"/>
                  <a:gd name="T16" fmla="*/ 26 w 303"/>
                  <a:gd name="T17" fmla="*/ 240 h 308"/>
                  <a:gd name="T18" fmla="*/ 3 w 303"/>
                  <a:gd name="T19" fmla="*/ 186 h 308"/>
                  <a:gd name="T20" fmla="*/ 0 w 303"/>
                  <a:gd name="T21" fmla="*/ 154 h 308"/>
                  <a:gd name="T22" fmla="*/ 3 w 303"/>
                  <a:gd name="T23" fmla="*/ 122 h 308"/>
                  <a:gd name="T24" fmla="*/ 26 w 303"/>
                  <a:gd name="T25" fmla="*/ 66 h 308"/>
                  <a:gd name="T26" fmla="*/ 66 w 303"/>
                  <a:gd name="T27" fmla="*/ 24 h 308"/>
                  <a:gd name="T28" fmla="*/ 121 w 303"/>
                  <a:gd name="T29" fmla="*/ 1 h 308"/>
                  <a:gd name="T30" fmla="*/ 151 w 303"/>
                  <a:gd name="T31" fmla="*/ 0 h 308"/>
                  <a:gd name="T32" fmla="*/ 183 w 303"/>
                  <a:gd name="T33" fmla="*/ 1 h 308"/>
                  <a:gd name="T34" fmla="*/ 236 w 303"/>
                  <a:gd name="T35" fmla="*/ 24 h 308"/>
                  <a:gd name="T36" fmla="*/ 278 w 303"/>
                  <a:gd name="T37" fmla="*/ 66 h 308"/>
                  <a:gd name="T38" fmla="*/ 301 w 303"/>
                  <a:gd name="T39" fmla="*/ 122 h 308"/>
                  <a:gd name="T40" fmla="*/ 303 w 303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8">
                    <a:moveTo>
                      <a:pt x="303" y="154"/>
                    </a:moveTo>
                    <a:lnTo>
                      <a:pt x="301" y="186"/>
                    </a:lnTo>
                    <a:lnTo>
                      <a:pt x="278" y="240"/>
                    </a:lnTo>
                    <a:lnTo>
                      <a:pt x="236" y="282"/>
                    </a:lnTo>
                    <a:lnTo>
                      <a:pt x="183" y="305"/>
                    </a:lnTo>
                    <a:lnTo>
                      <a:pt x="151" y="308"/>
                    </a:lnTo>
                    <a:lnTo>
                      <a:pt x="121" y="305"/>
                    </a:lnTo>
                    <a:lnTo>
                      <a:pt x="66" y="282"/>
                    </a:lnTo>
                    <a:lnTo>
                      <a:pt x="26" y="240"/>
                    </a:lnTo>
                    <a:lnTo>
                      <a:pt x="3" y="186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26" y="66"/>
                    </a:lnTo>
                    <a:lnTo>
                      <a:pt x="66" y="24"/>
                    </a:lnTo>
                    <a:lnTo>
                      <a:pt x="121" y="1"/>
                    </a:lnTo>
                    <a:lnTo>
                      <a:pt x="151" y="0"/>
                    </a:lnTo>
                    <a:lnTo>
                      <a:pt x="183" y="1"/>
                    </a:lnTo>
                    <a:lnTo>
                      <a:pt x="236" y="24"/>
                    </a:lnTo>
                    <a:lnTo>
                      <a:pt x="278" y="66"/>
                    </a:lnTo>
                    <a:lnTo>
                      <a:pt x="301" y="122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0" name="Freeform 179"/>
              <p:cNvSpPr>
                <a:spLocks/>
              </p:cNvSpPr>
              <p:nvPr/>
            </p:nvSpPr>
            <p:spPr bwMode="auto">
              <a:xfrm>
                <a:off x="2307" y="3182"/>
                <a:ext cx="32" cy="56"/>
              </a:xfrm>
              <a:custGeom>
                <a:avLst/>
                <a:gdLst>
                  <a:gd name="T0" fmla="*/ 0 w 97"/>
                  <a:gd name="T1" fmla="*/ 0 h 169"/>
                  <a:gd name="T2" fmla="*/ 97 w 97"/>
                  <a:gd name="T3" fmla="*/ 0 h 169"/>
                  <a:gd name="T4" fmla="*/ 97 w 97"/>
                  <a:gd name="T5" fmla="*/ 19 h 169"/>
                  <a:gd name="T6" fmla="*/ 23 w 97"/>
                  <a:gd name="T7" fmla="*/ 19 h 169"/>
                  <a:gd name="T8" fmla="*/ 23 w 97"/>
                  <a:gd name="T9" fmla="*/ 69 h 169"/>
                  <a:gd name="T10" fmla="*/ 90 w 97"/>
                  <a:gd name="T11" fmla="*/ 69 h 169"/>
                  <a:gd name="T12" fmla="*/ 90 w 97"/>
                  <a:gd name="T13" fmla="*/ 88 h 169"/>
                  <a:gd name="T14" fmla="*/ 23 w 97"/>
                  <a:gd name="T15" fmla="*/ 88 h 169"/>
                  <a:gd name="T16" fmla="*/ 23 w 97"/>
                  <a:gd name="T17" fmla="*/ 169 h 169"/>
                  <a:gd name="T18" fmla="*/ 0 w 97"/>
                  <a:gd name="T19" fmla="*/ 169 h 169"/>
                  <a:gd name="T20" fmla="*/ 0 w 97"/>
                  <a:gd name="T21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7" h="169">
                    <a:moveTo>
                      <a:pt x="0" y="0"/>
                    </a:moveTo>
                    <a:lnTo>
                      <a:pt x="97" y="0"/>
                    </a:lnTo>
                    <a:lnTo>
                      <a:pt x="97" y="19"/>
                    </a:lnTo>
                    <a:lnTo>
                      <a:pt x="23" y="19"/>
                    </a:lnTo>
                    <a:lnTo>
                      <a:pt x="23" y="69"/>
                    </a:lnTo>
                    <a:lnTo>
                      <a:pt x="90" y="69"/>
                    </a:lnTo>
                    <a:lnTo>
                      <a:pt x="90" y="88"/>
                    </a:lnTo>
                    <a:lnTo>
                      <a:pt x="23" y="88"/>
                    </a:lnTo>
                    <a:lnTo>
                      <a:pt x="23" y="169"/>
                    </a:lnTo>
                    <a:lnTo>
                      <a:pt x="0" y="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1" name="Freeform 180"/>
              <p:cNvSpPr>
                <a:spLocks noEditPoints="1"/>
              </p:cNvSpPr>
              <p:nvPr/>
            </p:nvSpPr>
            <p:spPr bwMode="auto">
              <a:xfrm>
                <a:off x="2346" y="3179"/>
                <a:ext cx="7" cy="59"/>
              </a:xfrm>
              <a:custGeom>
                <a:avLst/>
                <a:gdLst>
                  <a:gd name="T0" fmla="*/ 0 w 21"/>
                  <a:gd name="T1" fmla="*/ 49 h 176"/>
                  <a:gd name="T2" fmla="*/ 21 w 21"/>
                  <a:gd name="T3" fmla="*/ 49 h 176"/>
                  <a:gd name="T4" fmla="*/ 21 w 21"/>
                  <a:gd name="T5" fmla="*/ 176 h 176"/>
                  <a:gd name="T6" fmla="*/ 0 w 21"/>
                  <a:gd name="T7" fmla="*/ 176 h 176"/>
                  <a:gd name="T8" fmla="*/ 0 w 21"/>
                  <a:gd name="T9" fmla="*/ 49 h 176"/>
                  <a:gd name="T10" fmla="*/ 0 w 21"/>
                  <a:gd name="T11" fmla="*/ 0 h 176"/>
                  <a:gd name="T12" fmla="*/ 21 w 21"/>
                  <a:gd name="T13" fmla="*/ 0 h 176"/>
                  <a:gd name="T14" fmla="*/ 21 w 21"/>
                  <a:gd name="T15" fmla="*/ 26 h 176"/>
                  <a:gd name="T16" fmla="*/ 0 w 21"/>
                  <a:gd name="T17" fmla="*/ 26 h 176"/>
                  <a:gd name="T18" fmla="*/ 0 w 21"/>
                  <a:gd name="T19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176">
                    <a:moveTo>
                      <a:pt x="0" y="49"/>
                    </a:moveTo>
                    <a:lnTo>
                      <a:pt x="21" y="49"/>
                    </a:lnTo>
                    <a:lnTo>
                      <a:pt x="21" y="176"/>
                    </a:lnTo>
                    <a:lnTo>
                      <a:pt x="0" y="176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21" y="0"/>
                    </a:lnTo>
                    <a:lnTo>
                      <a:pt x="21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2" name="Freeform 181"/>
              <p:cNvSpPr>
                <a:spLocks/>
              </p:cNvSpPr>
              <p:nvPr/>
            </p:nvSpPr>
            <p:spPr bwMode="auto">
              <a:xfrm>
                <a:off x="2367" y="3195"/>
                <a:ext cx="35" cy="43"/>
              </a:xfrm>
              <a:custGeom>
                <a:avLst/>
                <a:gdLst>
                  <a:gd name="T0" fmla="*/ 107 w 107"/>
                  <a:gd name="T1" fmla="*/ 54 h 130"/>
                  <a:gd name="T2" fmla="*/ 107 w 107"/>
                  <a:gd name="T3" fmla="*/ 130 h 130"/>
                  <a:gd name="T4" fmla="*/ 85 w 107"/>
                  <a:gd name="T5" fmla="*/ 130 h 130"/>
                  <a:gd name="T6" fmla="*/ 85 w 107"/>
                  <a:gd name="T7" fmla="*/ 54 h 130"/>
                  <a:gd name="T8" fmla="*/ 84 w 107"/>
                  <a:gd name="T9" fmla="*/ 38 h 130"/>
                  <a:gd name="T10" fmla="*/ 78 w 107"/>
                  <a:gd name="T11" fmla="*/ 28 h 130"/>
                  <a:gd name="T12" fmla="*/ 71 w 107"/>
                  <a:gd name="T13" fmla="*/ 20 h 130"/>
                  <a:gd name="T14" fmla="*/ 58 w 107"/>
                  <a:gd name="T15" fmla="*/ 19 h 130"/>
                  <a:gd name="T16" fmla="*/ 42 w 107"/>
                  <a:gd name="T17" fmla="*/ 20 h 130"/>
                  <a:gd name="T18" fmla="*/ 30 w 107"/>
                  <a:gd name="T19" fmla="*/ 29 h 130"/>
                  <a:gd name="T20" fmla="*/ 23 w 107"/>
                  <a:gd name="T21" fmla="*/ 41 h 130"/>
                  <a:gd name="T22" fmla="*/ 22 w 107"/>
                  <a:gd name="T23" fmla="*/ 58 h 130"/>
                  <a:gd name="T24" fmla="*/ 22 w 107"/>
                  <a:gd name="T25" fmla="*/ 130 h 130"/>
                  <a:gd name="T26" fmla="*/ 0 w 107"/>
                  <a:gd name="T27" fmla="*/ 130 h 130"/>
                  <a:gd name="T28" fmla="*/ 0 w 107"/>
                  <a:gd name="T29" fmla="*/ 3 h 130"/>
                  <a:gd name="T30" fmla="*/ 22 w 107"/>
                  <a:gd name="T31" fmla="*/ 3 h 130"/>
                  <a:gd name="T32" fmla="*/ 22 w 107"/>
                  <a:gd name="T33" fmla="*/ 23 h 130"/>
                  <a:gd name="T34" fmla="*/ 29 w 107"/>
                  <a:gd name="T35" fmla="*/ 13 h 130"/>
                  <a:gd name="T36" fmla="*/ 39 w 107"/>
                  <a:gd name="T37" fmla="*/ 6 h 130"/>
                  <a:gd name="T38" fmla="*/ 49 w 107"/>
                  <a:gd name="T39" fmla="*/ 2 h 130"/>
                  <a:gd name="T40" fmla="*/ 62 w 107"/>
                  <a:gd name="T41" fmla="*/ 0 h 130"/>
                  <a:gd name="T42" fmla="*/ 72 w 107"/>
                  <a:gd name="T43" fmla="*/ 2 h 130"/>
                  <a:gd name="T44" fmla="*/ 89 w 107"/>
                  <a:gd name="T45" fmla="*/ 7 h 130"/>
                  <a:gd name="T46" fmla="*/ 95 w 107"/>
                  <a:gd name="T47" fmla="*/ 15 h 130"/>
                  <a:gd name="T48" fmla="*/ 104 w 107"/>
                  <a:gd name="T49" fmla="*/ 29 h 130"/>
                  <a:gd name="T50" fmla="*/ 107 w 107"/>
                  <a:gd name="T51" fmla="*/ 54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7" h="130">
                    <a:moveTo>
                      <a:pt x="107" y="54"/>
                    </a:moveTo>
                    <a:lnTo>
                      <a:pt x="107" y="130"/>
                    </a:lnTo>
                    <a:lnTo>
                      <a:pt x="85" y="130"/>
                    </a:lnTo>
                    <a:lnTo>
                      <a:pt x="85" y="54"/>
                    </a:lnTo>
                    <a:lnTo>
                      <a:pt x="84" y="38"/>
                    </a:lnTo>
                    <a:lnTo>
                      <a:pt x="78" y="28"/>
                    </a:lnTo>
                    <a:lnTo>
                      <a:pt x="71" y="20"/>
                    </a:lnTo>
                    <a:lnTo>
                      <a:pt x="58" y="19"/>
                    </a:lnTo>
                    <a:lnTo>
                      <a:pt x="42" y="20"/>
                    </a:lnTo>
                    <a:lnTo>
                      <a:pt x="30" y="29"/>
                    </a:lnTo>
                    <a:lnTo>
                      <a:pt x="23" y="41"/>
                    </a:lnTo>
                    <a:lnTo>
                      <a:pt x="22" y="58"/>
                    </a:lnTo>
                    <a:lnTo>
                      <a:pt x="22" y="130"/>
                    </a:lnTo>
                    <a:lnTo>
                      <a:pt x="0" y="130"/>
                    </a:lnTo>
                    <a:lnTo>
                      <a:pt x="0" y="3"/>
                    </a:lnTo>
                    <a:lnTo>
                      <a:pt x="22" y="3"/>
                    </a:lnTo>
                    <a:lnTo>
                      <a:pt x="22" y="23"/>
                    </a:lnTo>
                    <a:lnTo>
                      <a:pt x="29" y="13"/>
                    </a:lnTo>
                    <a:lnTo>
                      <a:pt x="39" y="6"/>
                    </a:lnTo>
                    <a:lnTo>
                      <a:pt x="49" y="2"/>
                    </a:lnTo>
                    <a:lnTo>
                      <a:pt x="62" y="0"/>
                    </a:lnTo>
                    <a:lnTo>
                      <a:pt x="72" y="2"/>
                    </a:lnTo>
                    <a:lnTo>
                      <a:pt x="89" y="7"/>
                    </a:lnTo>
                    <a:lnTo>
                      <a:pt x="95" y="15"/>
                    </a:lnTo>
                    <a:lnTo>
                      <a:pt x="104" y="29"/>
                    </a:lnTo>
                    <a:lnTo>
                      <a:pt x="107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3" name="Freeform 182"/>
              <p:cNvSpPr>
                <a:spLocks noEditPoints="1"/>
              </p:cNvSpPr>
              <p:nvPr/>
            </p:nvSpPr>
            <p:spPr bwMode="auto">
              <a:xfrm>
                <a:off x="2413" y="3195"/>
                <a:ext cx="36" cy="44"/>
              </a:xfrm>
              <a:custGeom>
                <a:avLst/>
                <a:gdLst>
                  <a:gd name="T0" fmla="*/ 65 w 106"/>
                  <a:gd name="T1" fmla="*/ 66 h 133"/>
                  <a:gd name="T2" fmla="*/ 42 w 106"/>
                  <a:gd name="T3" fmla="*/ 66 h 133"/>
                  <a:gd name="T4" fmla="*/ 30 w 106"/>
                  <a:gd name="T5" fmla="*/ 72 h 133"/>
                  <a:gd name="T6" fmla="*/ 21 w 106"/>
                  <a:gd name="T7" fmla="*/ 79 h 133"/>
                  <a:gd name="T8" fmla="*/ 20 w 106"/>
                  <a:gd name="T9" fmla="*/ 91 h 133"/>
                  <a:gd name="T10" fmla="*/ 21 w 106"/>
                  <a:gd name="T11" fmla="*/ 102 h 133"/>
                  <a:gd name="T12" fmla="*/ 27 w 106"/>
                  <a:gd name="T13" fmla="*/ 110 h 133"/>
                  <a:gd name="T14" fmla="*/ 36 w 106"/>
                  <a:gd name="T15" fmla="*/ 114 h 133"/>
                  <a:gd name="T16" fmla="*/ 47 w 106"/>
                  <a:gd name="T17" fmla="*/ 115 h 133"/>
                  <a:gd name="T18" fmla="*/ 63 w 106"/>
                  <a:gd name="T19" fmla="*/ 114 h 133"/>
                  <a:gd name="T20" fmla="*/ 75 w 106"/>
                  <a:gd name="T21" fmla="*/ 104 h 133"/>
                  <a:gd name="T22" fmla="*/ 83 w 106"/>
                  <a:gd name="T23" fmla="*/ 90 h 133"/>
                  <a:gd name="T24" fmla="*/ 85 w 106"/>
                  <a:gd name="T25" fmla="*/ 71 h 133"/>
                  <a:gd name="T26" fmla="*/ 85 w 106"/>
                  <a:gd name="T27" fmla="*/ 66 h 133"/>
                  <a:gd name="T28" fmla="*/ 65 w 106"/>
                  <a:gd name="T29" fmla="*/ 66 h 133"/>
                  <a:gd name="T30" fmla="*/ 106 w 106"/>
                  <a:gd name="T31" fmla="*/ 58 h 133"/>
                  <a:gd name="T32" fmla="*/ 106 w 106"/>
                  <a:gd name="T33" fmla="*/ 130 h 133"/>
                  <a:gd name="T34" fmla="*/ 85 w 106"/>
                  <a:gd name="T35" fmla="*/ 130 h 133"/>
                  <a:gd name="T36" fmla="*/ 85 w 106"/>
                  <a:gd name="T37" fmla="*/ 111 h 133"/>
                  <a:gd name="T38" fmla="*/ 78 w 106"/>
                  <a:gd name="T39" fmla="*/ 121 h 133"/>
                  <a:gd name="T40" fmla="*/ 67 w 106"/>
                  <a:gd name="T41" fmla="*/ 127 h 133"/>
                  <a:gd name="T42" fmla="*/ 56 w 106"/>
                  <a:gd name="T43" fmla="*/ 131 h 133"/>
                  <a:gd name="T44" fmla="*/ 42 w 106"/>
                  <a:gd name="T45" fmla="*/ 133 h 133"/>
                  <a:gd name="T46" fmla="*/ 24 w 106"/>
                  <a:gd name="T47" fmla="*/ 131 h 133"/>
                  <a:gd name="T48" fmla="*/ 11 w 106"/>
                  <a:gd name="T49" fmla="*/ 123 h 133"/>
                  <a:gd name="T50" fmla="*/ 1 w 106"/>
                  <a:gd name="T51" fmla="*/ 110 h 133"/>
                  <a:gd name="T52" fmla="*/ 0 w 106"/>
                  <a:gd name="T53" fmla="*/ 92 h 133"/>
                  <a:gd name="T54" fmla="*/ 0 w 106"/>
                  <a:gd name="T55" fmla="*/ 82 h 133"/>
                  <a:gd name="T56" fmla="*/ 7 w 106"/>
                  <a:gd name="T57" fmla="*/ 66 h 133"/>
                  <a:gd name="T58" fmla="*/ 14 w 106"/>
                  <a:gd name="T59" fmla="*/ 61 h 133"/>
                  <a:gd name="T60" fmla="*/ 30 w 106"/>
                  <a:gd name="T61" fmla="*/ 52 h 133"/>
                  <a:gd name="T62" fmla="*/ 56 w 106"/>
                  <a:gd name="T63" fmla="*/ 51 h 133"/>
                  <a:gd name="T64" fmla="*/ 85 w 106"/>
                  <a:gd name="T65" fmla="*/ 51 h 133"/>
                  <a:gd name="T66" fmla="*/ 85 w 106"/>
                  <a:gd name="T67" fmla="*/ 48 h 133"/>
                  <a:gd name="T68" fmla="*/ 83 w 106"/>
                  <a:gd name="T69" fmla="*/ 35 h 133"/>
                  <a:gd name="T70" fmla="*/ 76 w 106"/>
                  <a:gd name="T71" fmla="*/ 26 h 133"/>
                  <a:gd name="T72" fmla="*/ 65 w 106"/>
                  <a:gd name="T73" fmla="*/ 19 h 133"/>
                  <a:gd name="T74" fmla="*/ 50 w 106"/>
                  <a:gd name="T75" fmla="*/ 18 h 133"/>
                  <a:gd name="T76" fmla="*/ 39 w 106"/>
                  <a:gd name="T77" fmla="*/ 19 h 133"/>
                  <a:gd name="T78" fmla="*/ 29 w 106"/>
                  <a:gd name="T79" fmla="*/ 20 h 133"/>
                  <a:gd name="T80" fmla="*/ 18 w 106"/>
                  <a:gd name="T81" fmla="*/ 23 h 133"/>
                  <a:gd name="T82" fmla="*/ 8 w 106"/>
                  <a:gd name="T83" fmla="*/ 29 h 133"/>
                  <a:gd name="T84" fmla="*/ 8 w 106"/>
                  <a:gd name="T85" fmla="*/ 9 h 133"/>
                  <a:gd name="T86" fmla="*/ 20 w 106"/>
                  <a:gd name="T87" fmla="*/ 6 h 133"/>
                  <a:gd name="T88" fmla="*/ 31 w 106"/>
                  <a:gd name="T89" fmla="*/ 3 h 133"/>
                  <a:gd name="T90" fmla="*/ 42 w 106"/>
                  <a:gd name="T91" fmla="*/ 0 h 133"/>
                  <a:gd name="T92" fmla="*/ 52 w 106"/>
                  <a:gd name="T93" fmla="*/ 0 h 133"/>
                  <a:gd name="T94" fmla="*/ 65 w 106"/>
                  <a:gd name="T95" fmla="*/ 2 h 133"/>
                  <a:gd name="T96" fmla="*/ 85 w 106"/>
                  <a:gd name="T97" fmla="*/ 9 h 133"/>
                  <a:gd name="T98" fmla="*/ 92 w 106"/>
                  <a:gd name="T99" fmla="*/ 15 h 133"/>
                  <a:gd name="T100" fmla="*/ 99 w 106"/>
                  <a:gd name="T101" fmla="*/ 22 h 133"/>
                  <a:gd name="T102" fmla="*/ 105 w 106"/>
                  <a:gd name="T103" fmla="*/ 43 h 133"/>
                  <a:gd name="T104" fmla="*/ 106 w 106"/>
                  <a:gd name="T105" fmla="*/ 58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6" h="133">
                    <a:moveTo>
                      <a:pt x="65" y="66"/>
                    </a:moveTo>
                    <a:lnTo>
                      <a:pt x="42" y="66"/>
                    </a:lnTo>
                    <a:lnTo>
                      <a:pt x="30" y="72"/>
                    </a:lnTo>
                    <a:lnTo>
                      <a:pt x="21" y="79"/>
                    </a:lnTo>
                    <a:lnTo>
                      <a:pt x="20" y="91"/>
                    </a:lnTo>
                    <a:lnTo>
                      <a:pt x="21" y="102"/>
                    </a:lnTo>
                    <a:lnTo>
                      <a:pt x="27" y="110"/>
                    </a:lnTo>
                    <a:lnTo>
                      <a:pt x="36" y="114"/>
                    </a:lnTo>
                    <a:lnTo>
                      <a:pt x="47" y="115"/>
                    </a:lnTo>
                    <a:lnTo>
                      <a:pt x="63" y="114"/>
                    </a:lnTo>
                    <a:lnTo>
                      <a:pt x="75" y="104"/>
                    </a:lnTo>
                    <a:lnTo>
                      <a:pt x="83" y="90"/>
                    </a:lnTo>
                    <a:lnTo>
                      <a:pt x="85" y="71"/>
                    </a:lnTo>
                    <a:lnTo>
                      <a:pt x="85" y="66"/>
                    </a:lnTo>
                    <a:lnTo>
                      <a:pt x="65" y="66"/>
                    </a:lnTo>
                    <a:close/>
                    <a:moveTo>
                      <a:pt x="106" y="58"/>
                    </a:moveTo>
                    <a:lnTo>
                      <a:pt x="106" y="130"/>
                    </a:lnTo>
                    <a:lnTo>
                      <a:pt x="85" y="130"/>
                    </a:lnTo>
                    <a:lnTo>
                      <a:pt x="85" y="111"/>
                    </a:lnTo>
                    <a:lnTo>
                      <a:pt x="78" y="121"/>
                    </a:lnTo>
                    <a:lnTo>
                      <a:pt x="67" y="127"/>
                    </a:lnTo>
                    <a:lnTo>
                      <a:pt x="56" y="131"/>
                    </a:lnTo>
                    <a:lnTo>
                      <a:pt x="42" y="133"/>
                    </a:lnTo>
                    <a:lnTo>
                      <a:pt x="24" y="131"/>
                    </a:lnTo>
                    <a:lnTo>
                      <a:pt x="11" y="123"/>
                    </a:lnTo>
                    <a:lnTo>
                      <a:pt x="1" y="110"/>
                    </a:lnTo>
                    <a:lnTo>
                      <a:pt x="0" y="92"/>
                    </a:lnTo>
                    <a:lnTo>
                      <a:pt x="0" y="82"/>
                    </a:lnTo>
                    <a:lnTo>
                      <a:pt x="7" y="66"/>
                    </a:lnTo>
                    <a:lnTo>
                      <a:pt x="14" y="61"/>
                    </a:lnTo>
                    <a:lnTo>
                      <a:pt x="30" y="52"/>
                    </a:lnTo>
                    <a:lnTo>
                      <a:pt x="56" y="51"/>
                    </a:lnTo>
                    <a:lnTo>
                      <a:pt x="85" y="51"/>
                    </a:lnTo>
                    <a:lnTo>
                      <a:pt x="85" y="48"/>
                    </a:lnTo>
                    <a:lnTo>
                      <a:pt x="83" y="35"/>
                    </a:lnTo>
                    <a:lnTo>
                      <a:pt x="76" y="26"/>
                    </a:lnTo>
                    <a:lnTo>
                      <a:pt x="65" y="19"/>
                    </a:lnTo>
                    <a:lnTo>
                      <a:pt x="50" y="18"/>
                    </a:lnTo>
                    <a:lnTo>
                      <a:pt x="39" y="19"/>
                    </a:lnTo>
                    <a:lnTo>
                      <a:pt x="29" y="20"/>
                    </a:lnTo>
                    <a:lnTo>
                      <a:pt x="18" y="23"/>
                    </a:lnTo>
                    <a:lnTo>
                      <a:pt x="8" y="29"/>
                    </a:lnTo>
                    <a:lnTo>
                      <a:pt x="8" y="9"/>
                    </a:lnTo>
                    <a:lnTo>
                      <a:pt x="20" y="6"/>
                    </a:lnTo>
                    <a:lnTo>
                      <a:pt x="31" y="3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5" y="2"/>
                    </a:lnTo>
                    <a:lnTo>
                      <a:pt x="85" y="9"/>
                    </a:lnTo>
                    <a:lnTo>
                      <a:pt x="92" y="15"/>
                    </a:lnTo>
                    <a:lnTo>
                      <a:pt x="99" y="22"/>
                    </a:lnTo>
                    <a:lnTo>
                      <a:pt x="105" y="43"/>
                    </a:lnTo>
                    <a:lnTo>
                      <a:pt x="106" y="5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4" name="Rectangle 183"/>
              <p:cNvSpPr>
                <a:spLocks noChangeArrowheads="1"/>
              </p:cNvSpPr>
              <p:nvPr/>
            </p:nvSpPr>
            <p:spPr bwMode="auto">
              <a:xfrm>
                <a:off x="2463" y="3179"/>
                <a:ext cx="7" cy="5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5" name="Freeform 184"/>
              <p:cNvSpPr>
                <a:spLocks noEditPoints="1"/>
              </p:cNvSpPr>
              <p:nvPr/>
            </p:nvSpPr>
            <p:spPr bwMode="auto">
              <a:xfrm>
                <a:off x="2508" y="3195"/>
                <a:ext cx="35" cy="44"/>
              </a:xfrm>
              <a:custGeom>
                <a:avLst/>
                <a:gdLst>
                  <a:gd name="T0" fmla="*/ 0 w 106"/>
                  <a:gd name="T1" fmla="*/ 79 h 133"/>
                  <a:gd name="T2" fmla="*/ 0 w 106"/>
                  <a:gd name="T3" fmla="*/ 3 h 133"/>
                  <a:gd name="T4" fmla="*/ 21 w 106"/>
                  <a:gd name="T5" fmla="*/ 3 h 133"/>
                  <a:gd name="T6" fmla="*/ 21 w 106"/>
                  <a:gd name="T7" fmla="*/ 79 h 133"/>
                  <a:gd name="T8" fmla="*/ 21 w 106"/>
                  <a:gd name="T9" fmla="*/ 95 h 133"/>
                  <a:gd name="T10" fmla="*/ 29 w 106"/>
                  <a:gd name="T11" fmla="*/ 105 h 133"/>
                  <a:gd name="T12" fmla="*/ 36 w 106"/>
                  <a:gd name="T13" fmla="*/ 114 h 133"/>
                  <a:gd name="T14" fmla="*/ 49 w 106"/>
                  <a:gd name="T15" fmla="*/ 115 h 133"/>
                  <a:gd name="T16" fmla="*/ 65 w 106"/>
                  <a:gd name="T17" fmla="*/ 113 h 133"/>
                  <a:gd name="T18" fmla="*/ 75 w 106"/>
                  <a:gd name="T19" fmla="*/ 104 h 133"/>
                  <a:gd name="T20" fmla="*/ 83 w 106"/>
                  <a:gd name="T21" fmla="*/ 92 h 133"/>
                  <a:gd name="T22" fmla="*/ 85 w 106"/>
                  <a:gd name="T23" fmla="*/ 75 h 133"/>
                  <a:gd name="T24" fmla="*/ 85 w 106"/>
                  <a:gd name="T25" fmla="*/ 3 h 133"/>
                  <a:gd name="T26" fmla="*/ 106 w 106"/>
                  <a:gd name="T27" fmla="*/ 3 h 133"/>
                  <a:gd name="T28" fmla="*/ 106 w 106"/>
                  <a:gd name="T29" fmla="*/ 130 h 133"/>
                  <a:gd name="T30" fmla="*/ 85 w 106"/>
                  <a:gd name="T31" fmla="*/ 130 h 133"/>
                  <a:gd name="T32" fmla="*/ 85 w 106"/>
                  <a:gd name="T33" fmla="*/ 110 h 133"/>
                  <a:gd name="T34" fmla="*/ 78 w 106"/>
                  <a:gd name="T35" fmla="*/ 121 h 133"/>
                  <a:gd name="T36" fmla="*/ 67 w 106"/>
                  <a:gd name="T37" fmla="*/ 127 h 133"/>
                  <a:gd name="T38" fmla="*/ 57 w 106"/>
                  <a:gd name="T39" fmla="*/ 131 h 133"/>
                  <a:gd name="T40" fmla="*/ 44 w 106"/>
                  <a:gd name="T41" fmla="*/ 133 h 133"/>
                  <a:gd name="T42" fmla="*/ 34 w 106"/>
                  <a:gd name="T43" fmla="*/ 133 h 133"/>
                  <a:gd name="T44" fmla="*/ 17 w 106"/>
                  <a:gd name="T45" fmla="*/ 126 h 133"/>
                  <a:gd name="T46" fmla="*/ 11 w 106"/>
                  <a:gd name="T47" fmla="*/ 120 h 133"/>
                  <a:gd name="T48" fmla="*/ 3 w 106"/>
                  <a:gd name="T49" fmla="*/ 104 h 133"/>
                  <a:gd name="T50" fmla="*/ 0 w 106"/>
                  <a:gd name="T51" fmla="*/ 79 h 133"/>
                  <a:gd name="T52" fmla="*/ 52 w 106"/>
                  <a:gd name="T53" fmla="*/ 0 h 133"/>
                  <a:gd name="T54" fmla="*/ 52 w 106"/>
                  <a:gd name="T55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6" h="133">
                    <a:moveTo>
                      <a:pt x="0" y="79"/>
                    </a:moveTo>
                    <a:lnTo>
                      <a:pt x="0" y="3"/>
                    </a:lnTo>
                    <a:lnTo>
                      <a:pt x="21" y="3"/>
                    </a:lnTo>
                    <a:lnTo>
                      <a:pt x="21" y="79"/>
                    </a:lnTo>
                    <a:lnTo>
                      <a:pt x="21" y="95"/>
                    </a:lnTo>
                    <a:lnTo>
                      <a:pt x="29" y="105"/>
                    </a:lnTo>
                    <a:lnTo>
                      <a:pt x="36" y="114"/>
                    </a:lnTo>
                    <a:lnTo>
                      <a:pt x="49" y="115"/>
                    </a:lnTo>
                    <a:lnTo>
                      <a:pt x="65" y="113"/>
                    </a:lnTo>
                    <a:lnTo>
                      <a:pt x="75" y="104"/>
                    </a:lnTo>
                    <a:lnTo>
                      <a:pt x="83" y="92"/>
                    </a:lnTo>
                    <a:lnTo>
                      <a:pt x="85" y="75"/>
                    </a:lnTo>
                    <a:lnTo>
                      <a:pt x="85" y="3"/>
                    </a:lnTo>
                    <a:lnTo>
                      <a:pt x="106" y="3"/>
                    </a:lnTo>
                    <a:lnTo>
                      <a:pt x="106" y="130"/>
                    </a:lnTo>
                    <a:lnTo>
                      <a:pt x="85" y="130"/>
                    </a:lnTo>
                    <a:lnTo>
                      <a:pt x="85" y="110"/>
                    </a:lnTo>
                    <a:lnTo>
                      <a:pt x="78" y="121"/>
                    </a:lnTo>
                    <a:lnTo>
                      <a:pt x="67" y="127"/>
                    </a:lnTo>
                    <a:lnTo>
                      <a:pt x="57" y="131"/>
                    </a:lnTo>
                    <a:lnTo>
                      <a:pt x="44" y="133"/>
                    </a:lnTo>
                    <a:lnTo>
                      <a:pt x="34" y="133"/>
                    </a:lnTo>
                    <a:lnTo>
                      <a:pt x="17" y="126"/>
                    </a:lnTo>
                    <a:lnTo>
                      <a:pt x="11" y="120"/>
                    </a:lnTo>
                    <a:lnTo>
                      <a:pt x="3" y="104"/>
                    </a:lnTo>
                    <a:lnTo>
                      <a:pt x="0" y="79"/>
                    </a:lnTo>
                    <a:close/>
                    <a:moveTo>
                      <a:pt x="52" y="0"/>
                    </a:move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6" name="Freeform 185"/>
              <p:cNvSpPr>
                <a:spLocks/>
              </p:cNvSpPr>
              <p:nvPr/>
            </p:nvSpPr>
            <p:spPr bwMode="auto">
              <a:xfrm>
                <a:off x="2554" y="3195"/>
                <a:ext cx="33" cy="44"/>
              </a:xfrm>
              <a:custGeom>
                <a:avLst/>
                <a:gdLst>
                  <a:gd name="T0" fmla="*/ 90 w 97"/>
                  <a:gd name="T1" fmla="*/ 7 h 133"/>
                  <a:gd name="T2" fmla="*/ 90 w 97"/>
                  <a:gd name="T3" fmla="*/ 26 h 133"/>
                  <a:gd name="T4" fmla="*/ 81 w 97"/>
                  <a:gd name="T5" fmla="*/ 23 h 133"/>
                  <a:gd name="T6" fmla="*/ 71 w 97"/>
                  <a:gd name="T7" fmla="*/ 20 h 133"/>
                  <a:gd name="T8" fmla="*/ 62 w 97"/>
                  <a:gd name="T9" fmla="*/ 18 h 133"/>
                  <a:gd name="T10" fmla="*/ 52 w 97"/>
                  <a:gd name="T11" fmla="*/ 18 h 133"/>
                  <a:gd name="T12" fmla="*/ 38 w 97"/>
                  <a:gd name="T13" fmla="*/ 19 h 133"/>
                  <a:gd name="T14" fmla="*/ 29 w 97"/>
                  <a:gd name="T15" fmla="*/ 23 h 133"/>
                  <a:gd name="T16" fmla="*/ 22 w 97"/>
                  <a:gd name="T17" fmla="*/ 28 h 133"/>
                  <a:gd name="T18" fmla="*/ 21 w 97"/>
                  <a:gd name="T19" fmla="*/ 36 h 133"/>
                  <a:gd name="T20" fmla="*/ 22 w 97"/>
                  <a:gd name="T21" fmla="*/ 43 h 133"/>
                  <a:gd name="T22" fmla="*/ 26 w 97"/>
                  <a:gd name="T23" fmla="*/ 48 h 133"/>
                  <a:gd name="T24" fmla="*/ 34 w 97"/>
                  <a:gd name="T25" fmla="*/ 52 h 133"/>
                  <a:gd name="T26" fmla="*/ 50 w 97"/>
                  <a:gd name="T27" fmla="*/ 56 h 133"/>
                  <a:gd name="T28" fmla="*/ 57 w 97"/>
                  <a:gd name="T29" fmla="*/ 58 h 133"/>
                  <a:gd name="T30" fmla="*/ 75 w 97"/>
                  <a:gd name="T31" fmla="*/ 62 h 133"/>
                  <a:gd name="T32" fmla="*/ 87 w 97"/>
                  <a:gd name="T33" fmla="*/ 71 h 133"/>
                  <a:gd name="T34" fmla="*/ 96 w 97"/>
                  <a:gd name="T35" fmla="*/ 81 h 133"/>
                  <a:gd name="T36" fmla="*/ 97 w 97"/>
                  <a:gd name="T37" fmla="*/ 95 h 133"/>
                  <a:gd name="T38" fmla="*/ 96 w 97"/>
                  <a:gd name="T39" fmla="*/ 104 h 133"/>
                  <a:gd name="T40" fmla="*/ 90 w 97"/>
                  <a:gd name="T41" fmla="*/ 117 h 133"/>
                  <a:gd name="T42" fmla="*/ 83 w 97"/>
                  <a:gd name="T43" fmla="*/ 123 h 133"/>
                  <a:gd name="T44" fmla="*/ 67 w 97"/>
                  <a:gd name="T45" fmla="*/ 131 h 133"/>
                  <a:gd name="T46" fmla="*/ 45 w 97"/>
                  <a:gd name="T47" fmla="*/ 133 h 133"/>
                  <a:gd name="T48" fmla="*/ 34 w 97"/>
                  <a:gd name="T49" fmla="*/ 133 h 133"/>
                  <a:gd name="T50" fmla="*/ 24 w 97"/>
                  <a:gd name="T51" fmla="*/ 131 h 133"/>
                  <a:gd name="T52" fmla="*/ 12 w 97"/>
                  <a:gd name="T53" fmla="*/ 128 h 133"/>
                  <a:gd name="T54" fmla="*/ 0 w 97"/>
                  <a:gd name="T55" fmla="*/ 126 h 133"/>
                  <a:gd name="T56" fmla="*/ 0 w 97"/>
                  <a:gd name="T57" fmla="*/ 104 h 133"/>
                  <a:gd name="T58" fmla="*/ 12 w 97"/>
                  <a:gd name="T59" fmla="*/ 110 h 133"/>
                  <a:gd name="T60" fmla="*/ 24 w 97"/>
                  <a:gd name="T61" fmla="*/ 113 h 133"/>
                  <a:gd name="T62" fmla="*/ 34 w 97"/>
                  <a:gd name="T63" fmla="*/ 115 h 133"/>
                  <a:gd name="T64" fmla="*/ 45 w 97"/>
                  <a:gd name="T65" fmla="*/ 115 h 133"/>
                  <a:gd name="T66" fmla="*/ 58 w 97"/>
                  <a:gd name="T67" fmla="*/ 114 h 133"/>
                  <a:gd name="T68" fmla="*/ 68 w 97"/>
                  <a:gd name="T69" fmla="*/ 111 h 133"/>
                  <a:gd name="T70" fmla="*/ 74 w 97"/>
                  <a:gd name="T71" fmla="*/ 105 h 133"/>
                  <a:gd name="T72" fmla="*/ 75 w 97"/>
                  <a:gd name="T73" fmla="*/ 97 h 133"/>
                  <a:gd name="T74" fmla="*/ 74 w 97"/>
                  <a:gd name="T75" fmla="*/ 88 h 133"/>
                  <a:gd name="T76" fmla="*/ 70 w 97"/>
                  <a:gd name="T77" fmla="*/ 84 h 133"/>
                  <a:gd name="T78" fmla="*/ 62 w 97"/>
                  <a:gd name="T79" fmla="*/ 79 h 133"/>
                  <a:gd name="T80" fmla="*/ 45 w 97"/>
                  <a:gd name="T81" fmla="*/ 75 h 133"/>
                  <a:gd name="T82" fmla="*/ 38 w 97"/>
                  <a:gd name="T83" fmla="*/ 74 h 133"/>
                  <a:gd name="T84" fmla="*/ 21 w 97"/>
                  <a:gd name="T85" fmla="*/ 68 h 133"/>
                  <a:gd name="T86" fmla="*/ 9 w 97"/>
                  <a:gd name="T87" fmla="*/ 61 h 133"/>
                  <a:gd name="T88" fmla="*/ 3 w 97"/>
                  <a:gd name="T89" fmla="*/ 51 h 133"/>
                  <a:gd name="T90" fmla="*/ 2 w 97"/>
                  <a:gd name="T91" fmla="*/ 38 h 133"/>
                  <a:gd name="T92" fmla="*/ 2 w 97"/>
                  <a:gd name="T93" fmla="*/ 29 h 133"/>
                  <a:gd name="T94" fmla="*/ 8 w 97"/>
                  <a:gd name="T95" fmla="*/ 16 h 133"/>
                  <a:gd name="T96" fmla="*/ 13 w 97"/>
                  <a:gd name="T97" fmla="*/ 10 h 133"/>
                  <a:gd name="T98" fmla="*/ 28 w 97"/>
                  <a:gd name="T99" fmla="*/ 2 h 133"/>
                  <a:gd name="T100" fmla="*/ 50 w 97"/>
                  <a:gd name="T101" fmla="*/ 0 h 133"/>
                  <a:gd name="T102" fmla="*/ 61 w 97"/>
                  <a:gd name="T103" fmla="*/ 0 h 133"/>
                  <a:gd name="T104" fmla="*/ 71 w 97"/>
                  <a:gd name="T105" fmla="*/ 2 h 133"/>
                  <a:gd name="T106" fmla="*/ 81 w 97"/>
                  <a:gd name="T107" fmla="*/ 5 h 133"/>
                  <a:gd name="T108" fmla="*/ 90 w 97"/>
                  <a:gd name="T109" fmla="*/ 7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7" h="133">
                    <a:moveTo>
                      <a:pt x="90" y="7"/>
                    </a:moveTo>
                    <a:lnTo>
                      <a:pt x="90" y="26"/>
                    </a:lnTo>
                    <a:lnTo>
                      <a:pt x="81" y="23"/>
                    </a:lnTo>
                    <a:lnTo>
                      <a:pt x="71" y="20"/>
                    </a:lnTo>
                    <a:lnTo>
                      <a:pt x="62" y="18"/>
                    </a:lnTo>
                    <a:lnTo>
                      <a:pt x="52" y="18"/>
                    </a:lnTo>
                    <a:lnTo>
                      <a:pt x="38" y="19"/>
                    </a:lnTo>
                    <a:lnTo>
                      <a:pt x="29" y="23"/>
                    </a:lnTo>
                    <a:lnTo>
                      <a:pt x="22" y="28"/>
                    </a:lnTo>
                    <a:lnTo>
                      <a:pt x="21" y="36"/>
                    </a:lnTo>
                    <a:lnTo>
                      <a:pt x="22" y="43"/>
                    </a:lnTo>
                    <a:lnTo>
                      <a:pt x="26" y="48"/>
                    </a:lnTo>
                    <a:lnTo>
                      <a:pt x="34" y="52"/>
                    </a:lnTo>
                    <a:lnTo>
                      <a:pt x="50" y="56"/>
                    </a:lnTo>
                    <a:lnTo>
                      <a:pt x="57" y="58"/>
                    </a:lnTo>
                    <a:lnTo>
                      <a:pt x="75" y="62"/>
                    </a:lnTo>
                    <a:lnTo>
                      <a:pt x="87" y="71"/>
                    </a:lnTo>
                    <a:lnTo>
                      <a:pt x="96" y="81"/>
                    </a:lnTo>
                    <a:lnTo>
                      <a:pt x="97" y="95"/>
                    </a:lnTo>
                    <a:lnTo>
                      <a:pt x="96" y="104"/>
                    </a:lnTo>
                    <a:lnTo>
                      <a:pt x="90" y="117"/>
                    </a:lnTo>
                    <a:lnTo>
                      <a:pt x="83" y="123"/>
                    </a:lnTo>
                    <a:lnTo>
                      <a:pt x="67" y="131"/>
                    </a:lnTo>
                    <a:lnTo>
                      <a:pt x="45" y="133"/>
                    </a:lnTo>
                    <a:lnTo>
                      <a:pt x="34" y="133"/>
                    </a:lnTo>
                    <a:lnTo>
                      <a:pt x="24" y="131"/>
                    </a:lnTo>
                    <a:lnTo>
                      <a:pt x="12" y="128"/>
                    </a:lnTo>
                    <a:lnTo>
                      <a:pt x="0" y="126"/>
                    </a:lnTo>
                    <a:lnTo>
                      <a:pt x="0" y="104"/>
                    </a:lnTo>
                    <a:lnTo>
                      <a:pt x="12" y="110"/>
                    </a:lnTo>
                    <a:lnTo>
                      <a:pt x="24" y="113"/>
                    </a:lnTo>
                    <a:lnTo>
                      <a:pt x="34" y="115"/>
                    </a:lnTo>
                    <a:lnTo>
                      <a:pt x="45" y="115"/>
                    </a:lnTo>
                    <a:lnTo>
                      <a:pt x="58" y="114"/>
                    </a:lnTo>
                    <a:lnTo>
                      <a:pt x="68" y="111"/>
                    </a:lnTo>
                    <a:lnTo>
                      <a:pt x="74" y="105"/>
                    </a:lnTo>
                    <a:lnTo>
                      <a:pt x="75" y="97"/>
                    </a:lnTo>
                    <a:lnTo>
                      <a:pt x="74" y="88"/>
                    </a:lnTo>
                    <a:lnTo>
                      <a:pt x="70" y="84"/>
                    </a:lnTo>
                    <a:lnTo>
                      <a:pt x="62" y="79"/>
                    </a:lnTo>
                    <a:lnTo>
                      <a:pt x="45" y="75"/>
                    </a:lnTo>
                    <a:lnTo>
                      <a:pt x="38" y="74"/>
                    </a:lnTo>
                    <a:lnTo>
                      <a:pt x="21" y="68"/>
                    </a:lnTo>
                    <a:lnTo>
                      <a:pt x="9" y="61"/>
                    </a:lnTo>
                    <a:lnTo>
                      <a:pt x="3" y="51"/>
                    </a:lnTo>
                    <a:lnTo>
                      <a:pt x="2" y="38"/>
                    </a:lnTo>
                    <a:lnTo>
                      <a:pt x="2" y="29"/>
                    </a:lnTo>
                    <a:lnTo>
                      <a:pt x="8" y="16"/>
                    </a:lnTo>
                    <a:lnTo>
                      <a:pt x="13" y="10"/>
                    </a:lnTo>
                    <a:lnTo>
                      <a:pt x="28" y="2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1" y="2"/>
                    </a:lnTo>
                    <a:lnTo>
                      <a:pt x="81" y="5"/>
                    </a:lnTo>
                    <a:lnTo>
                      <a:pt x="9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7" name="Freeform 186"/>
              <p:cNvSpPr>
                <a:spLocks noEditPoints="1"/>
              </p:cNvSpPr>
              <p:nvPr/>
            </p:nvSpPr>
            <p:spPr bwMode="auto">
              <a:xfrm>
                <a:off x="2595" y="3195"/>
                <a:ext cx="39" cy="44"/>
              </a:xfrm>
              <a:custGeom>
                <a:avLst/>
                <a:gdLst>
                  <a:gd name="T0" fmla="*/ 116 w 116"/>
                  <a:gd name="T1" fmla="*/ 61 h 133"/>
                  <a:gd name="T2" fmla="*/ 116 w 116"/>
                  <a:gd name="T3" fmla="*/ 71 h 133"/>
                  <a:gd name="T4" fmla="*/ 21 w 116"/>
                  <a:gd name="T5" fmla="*/ 71 h 133"/>
                  <a:gd name="T6" fmla="*/ 24 w 116"/>
                  <a:gd name="T7" fmla="*/ 91 h 133"/>
                  <a:gd name="T8" fmla="*/ 33 w 116"/>
                  <a:gd name="T9" fmla="*/ 104 h 133"/>
                  <a:gd name="T10" fmla="*/ 47 w 116"/>
                  <a:gd name="T11" fmla="*/ 114 h 133"/>
                  <a:gd name="T12" fmla="*/ 66 w 116"/>
                  <a:gd name="T13" fmla="*/ 115 h 133"/>
                  <a:gd name="T14" fmla="*/ 77 w 116"/>
                  <a:gd name="T15" fmla="*/ 115 h 133"/>
                  <a:gd name="T16" fmla="*/ 89 w 116"/>
                  <a:gd name="T17" fmla="*/ 113 h 133"/>
                  <a:gd name="T18" fmla="*/ 100 w 116"/>
                  <a:gd name="T19" fmla="*/ 108 h 133"/>
                  <a:gd name="T20" fmla="*/ 111 w 116"/>
                  <a:gd name="T21" fmla="*/ 104 h 133"/>
                  <a:gd name="T22" fmla="*/ 111 w 116"/>
                  <a:gd name="T23" fmla="*/ 123 h 133"/>
                  <a:gd name="T24" fmla="*/ 99 w 116"/>
                  <a:gd name="T25" fmla="*/ 127 h 133"/>
                  <a:gd name="T26" fmla="*/ 87 w 116"/>
                  <a:gd name="T27" fmla="*/ 130 h 133"/>
                  <a:gd name="T28" fmla="*/ 76 w 116"/>
                  <a:gd name="T29" fmla="*/ 133 h 133"/>
                  <a:gd name="T30" fmla="*/ 64 w 116"/>
                  <a:gd name="T31" fmla="*/ 133 h 133"/>
                  <a:gd name="T32" fmla="*/ 50 w 116"/>
                  <a:gd name="T33" fmla="*/ 133 h 133"/>
                  <a:gd name="T34" fmla="*/ 26 w 116"/>
                  <a:gd name="T35" fmla="*/ 123 h 133"/>
                  <a:gd name="T36" fmla="*/ 17 w 116"/>
                  <a:gd name="T37" fmla="*/ 115 h 133"/>
                  <a:gd name="T38" fmla="*/ 8 w 116"/>
                  <a:gd name="T39" fmla="*/ 105 h 133"/>
                  <a:gd name="T40" fmla="*/ 0 w 116"/>
                  <a:gd name="T41" fmla="*/ 82 h 133"/>
                  <a:gd name="T42" fmla="*/ 0 w 116"/>
                  <a:gd name="T43" fmla="*/ 68 h 133"/>
                  <a:gd name="T44" fmla="*/ 0 w 116"/>
                  <a:gd name="T45" fmla="*/ 54 h 133"/>
                  <a:gd name="T46" fmla="*/ 8 w 116"/>
                  <a:gd name="T47" fmla="*/ 29 h 133"/>
                  <a:gd name="T48" fmla="*/ 15 w 116"/>
                  <a:gd name="T49" fmla="*/ 19 h 133"/>
                  <a:gd name="T50" fmla="*/ 24 w 116"/>
                  <a:gd name="T51" fmla="*/ 10 h 133"/>
                  <a:gd name="T52" fmla="*/ 47 w 116"/>
                  <a:gd name="T53" fmla="*/ 2 h 133"/>
                  <a:gd name="T54" fmla="*/ 60 w 116"/>
                  <a:gd name="T55" fmla="*/ 0 h 133"/>
                  <a:gd name="T56" fmla="*/ 73 w 116"/>
                  <a:gd name="T57" fmla="*/ 2 h 133"/>
                  <a:gd name="T58" fmla="*/ 93 w 116"/>
                  <a:gd name="T59" fmla="*/ 9 h 133"/>
                  <a:gd name="T60" fmla="*/ 100 w 116"/>
                  <a:gd name="T61" fmla="*/ 18 h 133"/>
                  <a:gd name="T62" fmla="*/ 108 w 116"/>
                  <a:gd name="T63" fmla="*/ 26 h 133"/>
                  <a:gd name="T64" fmla="*/ 115 w 116"/>
                  <a:gd name="T65" fmla="*/ 48 h 133"/>
                  <a:gd name="T66" fmla="*/ 116 w 116"/>
                  <a:gd name="T67" fmla="*/ 61 h 133"/>
                  <a:gd name="T68" fmla="*/ 95 w 116"/>
                  <a:gd name="T69" fmla="*/ 55 h 133"/>
                  <a:gd name="T70" fmla="*/ 93 w 116"/>
                  <a:gd name="T71" fmla="*/ 39 h 133"/>
                  <a:gd name="T72" fmla="*/ 86 w 116"/>
                  <a:gd name="T73" fmla="*/ 28 h 133"/>
                  <a:gd name="T74" fmla="*/ 75 w 116"/>
                  <a:gd name="T75" fmla="*/ 20 h 133"/>
                  <a:gd name="T76" fmla="*/ 62 w 116"/>
                  <a:gd name="T77" fmla="*/ 18 h 133"/>
                  <a:gd name="T78" fmla="*/ 44 w 116"/>
                  <a:gd name="T79" fmla="*/ 20 h 133"/>
                  <a:gd name="T80" fmla="*/ 33 w 116"/>
                  <a:gd name="T81" fmla="*/ 28 h 133"/>
                  <a:gd name="T82" fmla="*/ 24 w 116"/>
                  <a:gd name="T83" fmla="*/ 39 h 133"/>
                  <a:gd name="T84" fmla="*/ 21 w 116"/>
                  <a:gd name="T85" fmla="*/ 55 h 133"/>
                  <a:gd name="T86" fmla="*/ 95 w 116"/>
                  <a:gd name="T87" fmla="*/ 55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6" h="133">
                    <a:moveTo>
                      <a:pt x="116" y="61"/>
                    </a:moveTo>
                    <a:lnTo>
                      <a:pt x="116" y="71"/>
                    </a:lnTo>
                    <a:lnTo>
                      <a:pt x="21" y="71"/>
                    </a:lnTo>
                    <a:lnTo>
                      <a:pt x="24" y="91"/>
                    </a:lnTo>
                    <a:lnTo>
                      <a:pt x="33" y="104"/>
                    </a:lnTo>
                    <a:lnTo>
                      <a:pt x="47" y="114"/>
                    </a:lnTo>
                    <a:lnTo>
                      <a:pt x="66" y="115"/>
                    </a:lnTo>
                    <a:lnTo>
                      <a:pt x="77" y="115"/>
                    </a:lnTo>
                    <a:lnTo>
                      <a:pt x="89" y="113"/>
                    </a:lnTo>
                    <a:lnTo>
                      <a:pt x="100" y="108"/>
                    </a:lnTo>
                    <a:lnTo>
                      <a:pt x="111" y="104"/>
                    </a:lnTo>
                    <a:lnTo>
                      <a:pt x="111" y="123"/>
                    </a:lnTo>
                    <a:lnTo>
                      <a:pt x="99" y="127"/>
                    </a:lnTo>
                    <a:lnTo>
                      <a:pt x="87" y="130"/>
                    </a:lnTo>
                    <a:lnTo>
                      <a:pt x="76" y="133"/>
                    </a:lnTo>
                    <a:lnTo>
                      <a:pt x="64" y="133"/>
                    </a:lnTo>
                    <a:lnTo>
                      <a:pt x="50" y="133"/>
                    </a:lnTo>
                    <a:lnTo>
                      <a:pt x="26" y="123"/>
                    </a:lnTo>
                    <a:lnTo>
                      <a:pt x="17" y="115"/>
                    </a:lnTo>
                    <a:lnTo>
                      <a:pt x="8" y="105"/>
                    </a:lnTo>
                    <a:lnTo>
                      <a:pt x="0" y="82"/>
                    </a:lnTo>
                    <a:lnTo>
                      <a:pt x="0" y="68"/>
                    </a:lnTo>
                    <a:lnTo>
                      <a:pt x="0" y="54"/>
                    </a:lnTo>
                    <a:lnTo>
                      <a:pt x="8" y="29"/>
                    </a:lnTo>
                    <a:lnTo>
                      <a:pt x="15" y="19"/>
                    </a:lnTo>
                    <a:lnTo>
                      <a:pt x="24" y="10"/>
                    </a:lnTo>
                    <a:lnTo>
                      <a:pt x="47" y="2"/>
                    </a:lnTo>
                    <a:lnTo>
                      <a:pt x="60" y="0"/>
                    </a:lnTo>
                    <a:lnTo>
                      <a:pt x="73" y="2"/>
                    </a:lnTo>
                    <a:lnTo>
                      <a:pt x="93" y="9"/>
                    </a:lnTo>
                    <a:lnTo>
                      <a:pt x="100" y="18"/>
                    </a:lnTo>
                    <a:lnTo>
                      <a:pt x="108" y="26"/>
                    </a:lnTo>
                    <a:lnTo>
                      <a:pt x="115" y="48"/>
                    </a:lnTo>
                    <a:lnTo>
                      <a:pt x="116" y="61"/>
                    </a:lnTo>
                    <a:close/>
                    <a:moveTo>
                      <a:pt x="95" y="55"/>
                    </a:moveTo>
                    <a:lnTo>
                      <a:pt x="93" y="39"/>
                    </a:lnTo>
                    <a:lnTo>
                      <a:pt x="86" y="28"/>
                    </a:lnTo>
                    <a:lnTo>
                      <a:pt x="75" y="20"/>
                    </a:lnTo>
                    <a:lnTo>
                      <a:pt x="62" y="18"/>
                    </a:lnTo>
                    <a:lnTo>
                      <a:pt x="44" y="20"/>
                    </a:lnTo>
                    <a:lnTo>
                      <a:pt x="33" y="28"/>
                    </a:lnTo>
                    <a:lnTo>
                      <a:pt x="24" y="39"/>
                    </a:lnTo>
                    <a:lnTo>
                      <a:pt x="21" y="55"/>
                    </a:lnTo>
                    <a:lnTo>
                      <a:pt x="95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8" name="Freeform 187"/>
              <p:cNvSpPr>
                <a:spLocks/>
              </p:cNvSpPr>
              <p:nvPr/>
            </p:nvSpPr>
            <p:spPr bwMode="auto">
              <a:xfrm>
                <a:off x="2645" y="3195"/>
                <a:ext cx="24" cy="43"/>
              </a:xfrm>
              <a:custGeom>
                <a:avLst/>
                <a:gdLst>
                  <a:gd name="T0" fmla="*/ 74 w 74"/>
                  <a:gd name="T1" fmla="*/ 23 h 130"/>
                  <a:gd name="T2" fmla="*/ 70 w 74"/>
                  <a:gd name="T3" fmla="*/ 20 h 130"/>
                  <a:gd name="T4" fmla="*/ 67 w 74"/>
                  <a:gd name="T5" fmla="*/ 20 h 130"/>
                  <a:gd name="T6" fmla="*/ 62 w 74"/>
                  <a:gd name="T7" fmla="*/ 19 h 130"/>
                  <a:gd name="T8" fmla="*/ 57 w 74"/>
                  <a:gd name="T9" fmla="*/ 19 h 130"/>
                  <a:gd name="T10" fmla="*/ 41 w 74"/>
                  <a:gd name="T11" fmla="*/ 20 h 130"/>
                  <a:gd name="T12" fmla="*/ 31 w 74"/>
                  <a:gd name="T13" fmla="*/ 30 h 130"/>
                  <a:gd name="T14" fmla="*/ 22 w 74"/>
                  <a:gd name="T15" fmla="*/ 43 h 130"/>
                  <a:gd name="T16" fmla="*/ 21 w 74"/>
                  <a:gd name="T17" fmla="*/ 64 h 130"/>
                  <a:gd name="T18" fmla="*/ 21 w 74"/>
                  <a:gd name="T19" fmla="*/ 130 h 130"/>
                  <a:gd name="T20" fmla="*/ 0 w 74"/>
                  <a:gd name="T21" fmla="*/ 130 h 130"/>
                  <a:gd name="T22" fmla="*/ 0 w 74"/>
                  <a:gd name="T23" fmla="*/ 3 h 130"/>
                  <a:gd name="T24" fmla="*/ 21 w 74"/>
                  <a:gd name="T25" fmla="*/ 3 h 130"/>
                  <a:gd name="T26" fmla="*/ 21 w 74"/>
                  <a:gd name="T27" fmla="*/ 23 h 130"/>
                  <a:gd name="T28" fmla="*/ 28 w 74"/>
                  <a:gd name="T29" fmla="*/ 13 h 130"/>
                  <a:gd name="T30" fmla="*/ 38 w 74"/>
                  <a:gd name="T31" fmla="*/ 6 h 130"/>
                  <a:gd name="T32" fmla="*/ 49 w 74"/>
                  <a:gd name="T33" fmla="*/ 2 h 130"/>
                  <a:gd name="T34" fmla="*/ 64 w 74"/>
                  <a:gd name="T35" fmla="*/ 0 h 130"/>
                  <a:gd name="T36" fmla="*/ 65 w 74"/>
                  <a:gd name="T37" fmla="*/ 0 h 130"/>
                  <a:gd name="T38" fmla="*/ 68 w 74"/>
                  <a:gd name="T39" fmla="*/ 0 h 130"/>
                  <a:gd name="T40" fmla="*/ 71 w 74"/>
                  <a:gd name="T41" fmla="*/ 2 h 130"/>
                  <a:gd name="T42" fmla="*/ 74 w 74"/>
                  <a:gd name="T43" fmla="*/ 2 h 130"/>
                  <a:gd name="T44" fmla="*/ 74 w 74"/>
                  <a:gd name="T45" fmla="*/ 23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4" h="130">
                    <a:moveTo>
                      <a:pt x="74" y="23"/>
                    </a:moveTo>
                    <a:lnTo>
                      <a:pt x="70" y="20"/>
                    </a:lnTo>
                    <a:lnTo>
                      <a:pt x="67" y="20"/>
                    </a:lnTo>
                    <a:lnTo>
                      <a:pt x="62" y="19"/>
                    </a:lnTo>
                    <a:lnTo>
                      <a:pt x="57" y="19"/>
                    </a:lnTo>
                    <a:lnTo>
                      <a:pt x="41" y="20"/>
                    </a:lnTo>
                    <a:lnTo>
                      <a:pt x="31" y="30"/>
                    </a:lnTo>
                    <a:lnTo>
                      <a:pt x="22" y="43"/>
                    </a:lnTo>
                    <a:lnTo>
                      <a:pt x="21" y="64"/>
                    </a:lnTo>
                    <a:lnTo>
                      <a:pt x="21" y="130"/>
                    </a:lnTo>
                    <a:lnTo>
                      <a:pt x="0" y="130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lnTo>
                      <a:pt x="28" y="13"/>
                    </a:lnTo>
                    <a:lnTo>
                      <a:pt x="38" y="6"/>
                    </a:lnTo>
                    <a:lnTo>
                      <a:pt x="49" y="2"/>
                    </a:lnTo>
                    <a:lnTo>
                      <a:pt x="64" y="0"/>
                    </a:lnTo>
                    <a:lnTo>
                      <a:pt x="65" y="0"/>
                    </a:lnTo>
                    <a:lnTo>
                      <a:pt x="68" y="0"/>
                    </a:lnTo>
                    <a:lnTo>
                      <a:pt x="71" y="2"/>
                    </a:lnTo>
                    <a:lnTo>
                      <a:pt x="74" y="2"/>
                    </a:lnTo>
                    <a:lnTo>
                      <a:pt x="74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9" name="Freeform 188"/>
              <p:cNvSpPr>
                <a:spLocks/>
              </p:cNvSpPr>
              <p:nvPr/>
            </p:nvSpPr>
            <p:spPr bwMode="auto">
              <a:xfrm>
                <a:off x="2674" y="3195"/>
                <a:ext cx="32" cy="44"/>
              </a:xfrm>
              <a:custGeom>
                <a:avLst/>
                <a:gdLst>
                  <a:gd name="T0" fmla="*/ 89 w 97"/>
                  <a:gd name="T1" fmla="*/ 7 h 133"/>
                  <a:gd name="T2" fmla="*/ 89 w 97"/>
                  <a:gd name="T3" fmla="*/ 26 h 133"/>
                  <a:gd name="T4" fmla="*/ 81 w 97"/>
                  <a:gd name="T5" fmla="*/ 23 h 133"/>
                  <a:gd name="T6" fmla="*/ 71 w 97"/>
                  <a:gd name="T7" fmla="*/ 20 h 133"/>
                  <a:gd name="T8" fmla="*/ 62 w 97"/>
                  <a:gd name="T9" fmla="*/ 18 h 133"/>
                  <a:gd name="T10" fmla="*/ 52 w 97"/>
                  <a:gd name="T11" fmla="*/ 18 h 133"/>
                  <a:gd name="T12" fmla="*/ 37 w 97"/>
                  <a:gd name="T13" fmla="*/ 19 h 133"/>
                  <a:gd name="T14" fmla="*/ 29 w 97"/>
                  <a:gd name="T15" fmla="*/ 23 h 133"/>
                  <a:gd name="T16" fmla="*/ 22 w 97"/>
                  <a:gd name="T17" fmla="*/ 28 h 133"/>
                  <a:gd name="T18" fmla="*/ 20 w 97"/>
                  <a:gd name="T19" fmla="*/ 36 h 133"/>
                  <a:gd name="T20" fmla="*/ 22 w 97"/>
                  <a:gd name="T21" fmla="*/ 43 h 133"/>
                  <a:gd name="T22" fmla="*/ 26 w 97"/>
                  <a:gd name="T23" fmla="*/ 48 h 133"/>
                  <a:gd name="T24" fmla="*/ 33 w 97"/>
                  <a:gd name="T25" fmla="*/ 52 h 133"/>
                  <a:gd name="T26" fmla="*/ 48 w 97"/>
                  <a:gd name="T27" fmla="*/ 56 h 133"/>
                  <a:gd name="T28" fmla="*/ 55 w 97"/>
                  <a:gd name="T29" fmla="*/ 58 h 133"/>
                  <a:gd name="T30" fmla="*/ 75 w 97"/>
                  <a:gd name="T31" fmla="*/ 62 h 133"/>
                  <a:gd name="T32" fmla="*/ 86 w 97"/>
                  <a:gd name="T33" fmla="*/ 71 h 133"/>
                  <a:gd name="T34" fmla="*/ 95 w 97"/>
                  <a:gd name="T35" fmla="*/ 81 h 133"/>
                  <a:gd name="T36" fmla="*/ 97 w 97"/>
                  <a:gd name="T37" fmla="*/ 95 h 133"/>
                  <a:gd name="T38" fmla="*/ 95 w 97"/>
                  <a:gd name="T39" fmla="*/ 104 h 133"/>
                  <a:gd name="T40" fmla="*/ 88 w 97"/>
                  <a:gd name="T41" fmla="*/ 117 h 133"/>
                  <a:gd name="T42" fmla="*/ 82 w 97"/>
                  <a:gd name="T43" fmla="*/ 123 h 133"/>
                  <a:gd name="T44" fmla="*/ 66 w 97"/>
                  <a:gd name="T45" fmla="*/ 131 h 133"/>
                  <a:gd name="T46" fmla="*/ 43 w 97"/>
                  <a:gd name="T47" fmla="*/ 133 h 133"/>
                  <a:gd name="T48" fmla="*/ 33 w 97"/>
                  <a:gd name="T49" fmla="*/ 133 h 133"/>
                  <a:gd name="T50" fmla="*/ 23 w 97"/>
                  <a:gd name="T51" fmla="*/ 131 h 133"/>
                  <a:gd name="T52" fmla="*/ 11 w 97"/>
                  <a:gd name="T53" fmla="*/ 128 h 133"/>
                  <a:gd name="T54" fmla="*/ 0 w 97"/>
                  <a:gd name="T55" fmla="*/ 126 h 133"/>
                  <a:gd name="T56" fmla="*/ 0 w 97"/>
                  <a:gd name="T57" fmla="*/ 104 h 133"/>
                  <a:gd name="T58" fmla="*/ 11 w 97"/>
                  <a:gd name="T59" fmla="*/ 110 h 133"/>
                  <a:gd name="T60" fmla="*/ 22 w 97"/>
                  <a:gd name="T61" fmla="*/ 113 h 133"/>
                  <a:gd name="T62" fmla="*/ 33 w 97"/>
                  <a:gd name="T63" fmla="*/ 115 h 133"/>
                  <a:gd name="T64" fmla="*/ 45 w 97"/>
                  <a:gd name="T65" fmla="*/ 115 h 133"/>
                  <a:gd name="T66" fmla="*/ 58 w 97"/>
                  <a:gd name="T67" fmla="*/ 114 h 133"/>
                  <a:gd name="T68" fmla="*/ 66 w 97"/>
                  <a:gd name="T69" fmla="*/ 111 h 133"/>
                  <a:gd name="T70" fmla="*/ 73 w 97"/>
                  <a:gd name="T71" fmla="*/ 105 h 133"/>
                  <a:gd name="T72" fmla="*/ 75 w 97"/>
                  <a:gd name="T73" fmla="*/ 97 h 133"/>
                  <a:gd name="T74" fmla="*/ 73 w 97"/>
                  <a:gd name="T75" fmla="*/ 88 h 133"/>
                  <a:gd name="T76" fmla="*/ 69 w 97"/>
                  <a:gd name="T77" fmla="*/ 84 h 133"/>
                  <a:gd name="T78" fmla="*/ 60 w 97"/>
                  <a:gd name="T79" fmla="*/ 79 h 133"/>
                  <a:gd name="T80" fmla="*/ 45 w 97"/>
                  <a:gd name="T81" fmla="*/ 75 h 133"/>
                  <a:gd name="T82" fmla="*/ 37 w 97"/>
                  <a:gd name="T83" fmla="*/ 74 h 133"/>
                  <a:gd name="T84" fmla="*/ 19 w 97"/>
                  <a:gd name="T85" fmla="*/ 68 h 133"/>
                  <a:gd name="T86" fmla="*/ 9 w 97"/>
                  <a:gd name="T87" fmla="*/ 61 h 133"/>
                  <a:gd name="T88" fmla="*/ 1 w 97"/>
                  <a:gd name="T89" fmla="*/ 51 h 133"/>
                  <a:gd name="T90" fmla="*/ 0 w 97"/>
                  <a:gd name="T91" fmla="*/ 38 h 133"/>
                  <a:gd name="T92" fmla="*/ 1 w 97"/>
                  <a:gd name="T93" fmla="*/ 29 h 133"/>
                  <a:gd name="T94" fmla="*/ 7 w 97"/>
                  <a:gd name="T95" fmla="*/ 16 h 133"/>
                  <a:gd name="T96" fmla="*/ 13 w 97"/>
                  <a:gd name="T97" fmla="*/ 10 h 133"/>
                  <a:gd name="T98" fmla="*/ 27 w 97"/>
                  <a:gd name="T99" fmla="*/ 2 h 133"/>
                  <a:gd name="T100" fmla="*/ 49 w 97"/>
                  <a:gd name="T101" fmla="*/ 0 h 133"/>
                  <a:gd name="T102" fmla="*/ 60 w 97"/>
                  <a:gd name="T103" fmla="*/ 0 h 133"/>
                  <a:gd name="T104" fmla="*/ 71 w 97"/>
                  <a:gd name="T105" fmla="*/ 2 h 133"/>
                  <a:gd name="T106" fmla="*/ 81 w 97"/>
                  <a:gd name="T107" fmla="*/ 5 h 133"/>
                  <a:gd name="T108" fmla="*/ 89 w 97"/>
                  <a:gd name="T109" fmla="*/ 7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7" h="133">
                    <a:moveTo>
                      <a:pt x="89" y="7"/>
                    </a:moveTo>
                    <a:lnTo>
                      <a:pt x="89" y="26"/>
                    </a:lnTo>
                    <a:lnTo>
                      <a:pt x="81" y="23"/>
                    </a:lnTo>
                    <a:lnTo>
                      <a:pt x="71" y="20"/>
                    </a:lnTo>
                    <a:lnTo>
                      <a:pt x="62" y="18"/>
                    </a:lnTo>
                    <a:lnTo>
                      <a:pt x="52" y="18"/>
                    </a:lnTo>
                    <a:lnTo>
                      <a:pt x="37" y="19"/>
                    </a:lnTo>
                    <a:lnTo>
                      <a:pt x="29" y="23"/>
                    </a:lnTo>
                    <a:lnTo>
                      <a:pt x="22" y="28"/>
                    </a:lnTo>
                    <a:lnTo>
                      <a:pt x="20" y="36"/>
                    </a:lnTo>
                    <a:lnTo>
                      <a:pt x="22" y="43"/>
                    </a:lnTo>
                    <a:lnTo>
                      <a:pt x="26" y="48"/>
                    </a:lnTo>
                    <a:lnTo>
                      <a:pt x="33" y="52"/>
                    </a:lnTo>
                    <a:lnTo>
                      <a:pt x="48" y="56"/>
                    </a:lnTo>
                    <a:lnTo>
                      <a:pt x="55" y="58"/>
                    </a:lnTo>
                    <a:lnTo>
                      <a:pt x="75" y="62"/>
                    </a:lnTo>
                    <a:lnTo>
                      <a:pt x="86" y="71"/>
                    </a:lnTo>
                    <a:lnTo>
                      <a:pt x="95" y="81"/>
                    </a:lnTo>
                    <a:lnTo>
                      <a:pt x="97" y="95"/>
                    </a:lnTo>
                    <a:lnTo>
                      <a:pt x="95" y="104"/>
                    </a:lnTo>
                    <a:lnTo>
                      <a:pt x="88" y="117"/>
                    </a:lnTo>
                    <a:lnTo>
                      <a:pt x="82" y="123"/>
                    </a:lnTo>
                    <a:lnTo>
                      <a:pt x="66" y="131"/>
                    </a:lnTo>
                    <a:lnTo>
                      <a:pt x="43" y="133"/>
                    </a:lnTo>
                    <a:lnTo>
                      <a:pt x="33" y="133"/>
                    </a:lnTo>
                    <a:lnTo>
                      <a:pt x="23" y="131"/>
                    </a:lnTo>
                    <a:lnTo>
                      <a:pt x="11" y="128"/>
                    </a:lnTo>
                    <a:lnTo>
                      <a:pt x="0" y="126"/>
                    </a:lnTo>
                    <a:lnTo>
                      <a:pt x="0" y="104"/>
                    </a:lnTo>
                    <a:lnTo>
                      <a:pt x="11" y="110"/>
                    </a:lnTo>
                    <a:lnTo>
                      <a:pt x="22" y="113"/>
                    </a:lnTo>
                    <a:lnTo>
                      <a:pt x="33" y="115"/>
                    </a:lnTo>
                    <a:lnTo>
                      <a:pt x="45" y="115"/>
                    </a:lnTo>
                    <a:lnTo>
                      <a:pt x="58" y="114"/>
                    </a:lnTo>
                    <a:lnTo>
                      <a:pt x="66" y="111"/>
                    </a:lnTo>
                    <a:lnTo>
                      <a:pt x="73" y="105"/>
                    </a:lnTo>
                    <a:lnTo>
                      <a:pt x="75" y="97"/>
                    </a:lnTo>
                    <a:lnTo>
                      <a:pt x="73" y="88"/>
                    </a:lnTo>
                    <a:lnTo>
                      <a:pt x="69" y="84"/>
                    </a:lnTo>
                    <a:lnTo>
                      <a:pt x="60" y="79"/>
                    </a:lnTo>
                    <a:lnTo>
                      <a:pt x="45" y="75"/>
                    </a:lnTo>
                    <a:lnTo>
                      <a:pt x="37" y="74"/>
                    </a:lnTo>
                    <a:lnTo>
                      <a:pt x="19" y="68"/>
                    </a:lnTo>
                    <a:lnTo>
                      <a:pt x="9" y="61"/>
                    </a:lnTo>
                    <a:lnTo>
                      <a:pt x="1" y="51"/>
                    </a:lnTo>
                    <a:lnTo>
                      <a:pt x="0" y="38"/>
                    </a:lnTo>
                    <a:lnTo>
                      <a:pt x="1" y="29"/>
                    </a:lnTo>
                    <a:lnTo>
                      <a:pt x="7" y="16"/>
                    </a:lnTo>
                    <a:lnTo>
                      <a:pt x="13" y="10"/>
                    </a:lnTo>
                    <a:lnTo>
                      <a:pt x="27" y="2"/>
                    </a:lnTo>
                    <a:lnTo>
                      <a:pt x="49" y="0"/>
                    </a:lnTo>
                    <a:lnTo>
                      <a:pt x="60" y="0"/>
                    </a:lnTo>
                    <a:lnTo>
                      <a:pt x="71" y="2"/>
                    </a:lnTo>
                    <a:lnTo>
                      <a:pt x="81" y="5"/>
                    </a:lnTo>
                    <a:lnTo>
                      <a:pt x="89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0" name="Freeform 189"/>
              <p:cNvSpPr>
                <a:spLocks/>
              </p:cNvSpPr>
              <p:nvPr/>
            </p:nvSpPr>
            <p:spPr bwMode="auto">
              <a:xfrm>
                <a:off x="2764" y="2579"/>
                <a:ext cx="56" cy="36"/>
              </a:xfrm>
              <a:custGeom>
                <a:avLst/>
                <a:gdLst>
                  <a:gd name="T0" fmla="*/ 166 w 167"/>
                  <a:gd name="T1" fmla="*/ 44 h 108"/>
                  <a:gd name="T2" fmla="*/ 153 w 167"/>
                  <a:gd name="T3" fmla="*/ 108 h 108"/>
                  <a:gd name="T4" fmla="*/ 135 w 167"/>
                  <a:gd name="T5" fmla="*/ 108 h 108"/>
                  <a:gd name="T6" fmla="*/ 147 w 167"/>
                  <a:gd name="T7" fmla="*/ 44 h 108"/>
                  <a:gd name="T8" fmla="*/ 148 w 167"/>
                  <a:gd name="T9" fmla="*/ 41 h 108"/>
                  <a:gd name="T10" fmla="*/ 148 w 167"/>
                  <a:gd name="T11" fmla="*/ 37 h 108"/>
                  <a:gd name="T12" fmla="*/ 148 w 167"/>
                  <a:gd name="T13" fmla="*/ 34 h 108"/>
                  <a:gd name="T14" fmla="*/ 148 w 167"/>
                  <a:gd name="T15" fmla="*/ 33 h 108"/>
                  <a:gd name="T16" fmla="*/ 148 w 167"/>
                  <a:gd name="T17" fmla="*/ 25 h 108"/>
                  <a:gd name="T18" fmla="*/ 144 w 167"/>
                  <a:gd name="T19" fmla="*/ 20 h 108"/>
                  <a:gd name="T20" fmla="*/ 140 w 167"/>
                  <a:gd name="T21" fmla="*/ 15 h 108"/>
                  <a:gd name="T22" fmla="*/ 131 w 167"/>
                  <a:gd name="T23" fmla="*/ 15 h 108"/>
                  <a:gd name="T24" fmla="*/ 120 w 167"/>
                  <a:gd name="T25" fmla="*/ 17 h 108"/>
                  <a:gd name="T26" fmla="*/ 109 w 167"/>
                  <a:gd name="T27" fmla="*/ 24 h 108"/>
                  <a:gd name="T28" fmla="*/ 101 w 167"/>
                  <a:gd name="T29" fmla="*/ 34 h 108"/>
                  <a:gd name="T30" fmla="*/ 96 w 167"/>
                  <a:gd name="T31" fmla="*/ 48 h 108"/>
                  <a:gd name="T32" fmla="*/ 85 w 167"/>
                  <a:gd name="T33" fmla="*/ 108 h 108"/>
                  <a:gd name="T34" fmla="*/ 68 w 167"/>
                  <a:gd name="T35" fmla="*/ 108 h 108"/>
                  <a:gd name="T36" fmla="*/ 79 w 167"/>
                  <a:gd name="T37" fmla="*/ 44 h 108"/>
                  <a:gd name="T38" fmla="*/ 81 w 167"/>
                  <a:gd name="T39" fmla="*/ 41 h 108"/>
                  <a:gd name="T40" fmla="*/ 81 w 167"/>
                  <a:gd name="T41" fmla="*/ 38 h 108"/>
                  <a:gd name="T42" fmla="*/ 81 w 167"/>
                  <a:gd name="T43" fmla="*/ 36 h 108"/>
                  <a:gd name="T44" fmla="*/ 81 w 167"/>
                  <a:gd name="T45" fmla="*/ 33 h 108"/>
                  <a:gd name="T46" fmla="*/ 81 w 167"/>
                  <a:gd name="T47" fmla="*/ 25 h 108"/>
                  <a:gd name="T48" fmla="*/ 76 w 167"/>
                  <a:gd name="T49" fmla="*/ 20 h 108"/>
                  <a:gd name="T50" fmla="*/ 71 w 167"/>
                  <a:gd name="T51" fmla="*/ 15 h 108"/>
                  <a:gd name="T52" fmla="*/ 63 w 167"/>
                  <a:gd name="T53" fmla="*/ 15 h 108"/>
                  <a:gd name="T54" fmla="*/ 52 w 167"/>
                  <a:gd name="T55" fmla="*/ 17 h 108"/>
                  <a:gd name="T56" fmla="*/ 40 w 167"/>
                  <a:gd name="T57" fmla="*/ 24 h 108"/>
                  <a:gd name="T58" fmla="*/ 32 w 167"/>
                  <a:gd name="T59" fmla="*/ 34 h 108"/>
                  <a:gd name="T60" fmla="*/ 29 w 167"/>
                  <a:gd name="T61" fmla="*/ 48 h 108"/>
                  <a:gd name="T62" fmla="*/ 17 w 167"/>
                  <a:gd name="T63" fmla="*/ 108 h 108"/>
                  <a:gd name="T64" fmla="*/ 0 w 167"/>
                  <a:gd name="T65" fmla="*/ 108 h 108"/>
                  <a:gd name="T66" fmla="*/ 20 w 167"/>
                  <a:gd name="T67" fmla="*/ 2 h 108"/>
                  <a:gd name="T68" fmla="*/ 37 w 167"/>
                  <a:gd name="T69" fmla="*/ 2 h 108"/>
                  <a:gd name="T70" fmla="*/ 33 w 167"/>
                  <a:gd name="T71" fmla="*/ 18 h 108"/>
                  <a:gd name="T72" fmla="*/ 42 w 167"/>
                  <a:gd name="T73" fmla="*/ 10 h 108"/>
                  <a:gd name="T74" fmla="*/ 50 w 167"/>
                  <a:gd name="T75" fmla="*/ 5 h 108"/>
                  <a:gd name="T76" fmla="*/ 60 w 167"/>
                  <a:gd name="T77" fmla="*/ 1 h 108"/>
                  <a:gd name="T78" fmla="*/ 71 w 167"/>
                  <a:gd name="T79" fmla="*/ 0 h 108"/>
                  <a:gd name="T80" fmla="*/ 81 w 167"/>
                  <a:gd name="T81" fmla="*/ 1 h 108"/>
                  <a:gd name="T82" fmla="*/ 89 w 167"/>
                  <a:gd name="T83" fmla="*/ 5 h 108"/>
                  <a:gd name="T84" fmla="*/ 95 w 167"/>
                  <a:gd name="T85" fmla="*/ 12 h 108"/>
                  <a:gd name="T86" fmla="*/ 98 w 167"/>
                  <a:gd name="T87" fmla="*/ 23 h 108"/>
                  <a:gd name="T88" fmla="*/ 107 w 167"/>
                  <a:gd name="T89" fmla="*/ 12 h 108"/>
                  <a:gd name="T90" fmla="*/ 117 w 167"/>
                  <a:gd name="T91" fmla="*/ 5 h 108"/>
                  <a:gd name="T92" fmla="*/ 127 w 167"/>
                  <a:gd name="T93" fmla="*/ 1 h 108"/>
                  <a:gd name="T94" fmla="*/ 138 w 167"/>
                  <a:gd name="T95" fmla="*/ 0 h 108"/>
                  <a:gd name="T96" fmla="*/ 151 w 167"/>
                  <a:gd name="T97" fmla="*/ 1 h 108"/>
                  <a:gd name="T98" fmla="*/ 158 w 167"/>
                  <a:gd name="T99" fmla="*/ 8 h 108"/>
                  <a:gd name="T100" fmla="*/ 166 w 167"/>
                  <a:gd name="T101" fmla="*/ 17 h 108"/>
                  <a:gd name="T102" fmla="*/ 167 w 167"/>
                  <a:gd name="T103" fmla="*/ 30 h 108"/>
                  <a:gd name="T104" fmla="*/ 167 w 167"/>
                  <a:gd name="T105" fmla="*/ 33 h 108"/>
                  <a:gd name="T106" fmla="*/ 166 w 167"/>
                  <a:gd name="T107" fmla="*/ 37 h 108"/>
                  <a:gd name="T108" fmla="*/ 166 w 167"/>
                  <a:gd name="T109" fmla="*/ 40 h 108"/>
                  <a:gd name="T110" fmla="*/ 166 w 167"/>
                  <a:gd name="T111" fmla="*/ 4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7" h="108">
                    <a:moveTo>
                      <a:pt x="166" y="44"/>
                    </a:moveTo>
                    <a:lnTo>
                      <a:pt x="153" y="108"/>
                    </a:lnTo>
                    <a:lnTo>
                      <a:pt x="135" y="108"/>
                    </a:lnTo>
                    <a:lnTo>
                      <a:pt x="147" y="44"/>
                    </a:lnTo>
                    <a:lnTo>
                      <a:pt x="148" y="41"/>
                    </a:lnTo>
                    <a:lnTo>
                      <a:pt x="148" y="37"/>
                    </a:lnTo>
                    <a:lnTo>
                      <a:pt x="148" y="34"/>
                    </a:lnTo>
                    <a:lnTo>
                      <a:pt x="148" y="33"/>
                    </a:lnTo>
                    <a:lnTo>
                      <a:pt x="148" y="25"/>
                    </a:lnTo>
                    <a:lnTo>
                      <a:pt x="144" y="20"/>
                    </a:lnTo>
                    <a:lnTo>
                      <a:pt x="140" y="15"/>
                    </a:lnTo>
                    <a:lnTo>
                      <a:pt x="131" y="15"/>
                    </a:lnTo>
                    <a:lnTo>
                      <a:pt x="120" y="17"/>
                    </a:lnTo>
                    <a:lnTo>
                      <a:pt x="109" y="24"/>
                    </a:lnTo>
                    <a:lnTo>
                      <a:pt x="101" y="34"/>
                    </a:lnTo>
                    <a:lnTo>
                      <a:pt x="96" y="48"/>
                    </a:lnTo>
                    <a:lnTo>
                      <a:pt x="85" y="108"/>
                    </a:lnTo>
                    <a:lnTo>
                      <a:pt x="68" y="108"/>
                    </a:lnTo>
                    <a:lnTo>
                      <a:pt x="79" y="44"/>
                    </a:lnTo>
                    <a:lnTo>
                      <a:pt x="81" y="41"/>
                    </a:lnTo>
                    <a:lnTo>
                      <a:pt x="81" y="38"/>
                    </a:lnTo>
                    <a:lnTo>
                      <a:pt x="81" y="36"/>
                    </a:lnTo>
                    <a:lnTo>
                      <a:pt x="81" y="33"/>
                    </a:lnTo>
                    <a:lnTo>
                      <a:pt x="81" y="25"/>
                    </a:lnTo>
                    <a:lnTo>
                      <a:pt x="76" y="20"/>
                    </a:lnTo>
                    <a:lnTo>
                      <a:pt x="71" y="15"/>
                    </a:lnTo>
                    <a:lnTo>
                      <a:pt x="63" y="15"/>
                    </a:lnTo>
                    <a:lnTo>
                      <a:pt x="52" y="17"/>
                    </a:lnTo>
                    <a:lnTo>
                      <a:pt x="40" y="24"/>
                    </a:lnTo>
                    <a:lnTo>
                      <a:pt x="32" y="34"/>
                    </a:lnTo>
                    <a:lnTo>
                      <a:pt x="29" y="48"/>
                    </a:lnTo>
                    <a:lnTo>
                      <a:pt x="17" y="108"/>
                    </a:lnTo>
                    <a:lnTo>
                      <a:pt x="0" y="108"/>
                    </a:lnTo>
                    <a:lnTo>
                      <a:pt x="20" y="2"/>
                    </a:lnTo>
                    <a:lnTo>
                      <a:pt x="37" y="2"/>
                    </a:lnTo>
                    <a:lnTo>
                      <a:pt x="33" y="18"/>
                    </a:lnTo>
                    <a:lnTo>
                      <a:pt x="42" y="10"/>
                    </a:lnTo>
                    <a:lnTo>
                      <a:pt x="50" y="5"/>
                    </a:lnTo>
                    <a:lnTo>
                      <a:pt x="60" y="1"/>
                    </a:lnTo>
                    <a:lnTo>
                      <a:pt x="71" y="0"/>
                    </a:lnTo>
                    <a:lnTo>
                      <a:pt x="81" y="1"/>
                    </a:lnTo>
                    <a:lnTo>
                      <a:pt x="89" y="5"/>
                    </a:lnTo>
                    <a:lnTo>
                      <a:pt x="95" y="12"/>
                    </a:lnTo>
                    <a:lnTo>
                      <a:pt x="98" y="23"/>
                    </a:lnTo>
                    <a:lnTo>
                      <a:pt x="107" y="12"/>
                    </a:lnTo>
                    <a:lnTo>
                      <a:pt x="117" y="5"/>
                    </a:lnTo>
                    <a:lnTo>
                      <a:pt x="127" y="1"/>
                    </a:lnTo>
                    <a:lnTo>
                      <a:pt x="138" y="0"/>
                    </a:lnTo>
                    <a:lnTo>
                      <a:pt x="151" y="1"/>
                    </a:lnTo>
                    <a:lnTo>
                      <a:pt x="158" y="8"/>
                    </a:lnTo>
                    <a:lnTo>
                      <a:pt x="166" y="17"/>
                    </a:lnTo>
                    <a:lnTo>
                      <a:pt x="167" y="30"/>
                    </a:lnTo>
                    <a:lnTo>
                      <a:pt x="167" y="33"/>
                    </a:lnTo>
                    <a:lnTo>
                      <a:pt x="166" y="37"/>
                    </a:lnTo>
                    <a:lnTo>
                      <a:pt x="166" y="40"/>
                    </a:lnTo>
                    <a:lnTo>
                      <a:pt x="166" y="44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1" name="Freeform 190"/>
              <p:cNvSpPr>
                <a:spLocks noEditPoints="1"/>
              </p:cNvSpPr>
              <p:nvPr/>
            </p:nvSpPr>
            <p:spPr bwMode="auto">
              <a:xfrm>
                <a:off x="2827" y="2579"/>
                <a:ext cx="33" cy="37"/>
              </a:xfrm>
              <a:custGeom>
                <a:avLst/>
                <a:gdLst>
                  <a:gd name="T0" fmla="*/ 40 w 99"/>
                  <a:gd name="T1" fmla="*/ 110 h 110"/>
                  <a:gd name="T2" fmla="*/ 23 w 99"/>
                  <a:gd name="T3" fmla="*/ 108 h 110"/>
                  <a:gd name="T4" fmla="*/ 10 w 99"/>
                  <a:gd name="T5" fmla="*/ 99 h 110"/>
                  <a:gd name="T6" fmla="*/ 1 w 99"/>
                  <a:gd name="T7" fmla="*/ 86 h 110"/>
                  <a:gd name="T8" fmla="*/ 0 w 99"/>
                  <a:gd name="T9" fmla="*/ 67 h 110"/>
                  <a:gd name="T10" fmla="*/ 0 w 99"/>
                  <a:gd name="T11" fmla="*/ 56 h 110"/>
                  <a:gd name="T12" fmla="*/ 3 w 99"/>
                  <a:gd name="T13" fmla="*/ 44 h 110"/>
                  <a:gd name="T14" fmla="*/ 7 w 99"/>
                  <a:gd name="T15" fmla="*/ 33 h 110"/>
                  <a:gd name="T16" fmla="*/ 13 w 99"/>
                  <a:gd name="T17" fmla="*/ 24 h 110"/>
                  <a:gd name="T18" fmla="*/ 23 w 99"/>
                  <a:gd name="T19" fmla="*/ 12 h 110"/>
                  <a:gd name="T20" fmla="*/ 34 w 99"/>
                  <a:gd name="T21" fmla="*/ 5 h 110"/>
                  <a:gd name="T22" fmla="*/ 46 w 99"/>
                  <a:gd name="T23" fmla="*/ 1 h 110"/>
                  <a:gd name="T24" fmla="*/ 60 w 99"/>
                  <a:gd name="T25" fmla="*/ 0 h 110"/>
                  <a:gd name="T26" fmla="*/ 76 w 99"/>
                  <a:gd name="T27" fmla="*/ 1 h 110"/>
                  <a:gd name="T28" fmla="*/ 89 w 99"/>
                  <a:gd name="T29" fmla="*/ 11 h 110"/>
                  <a:gd name="T30" fmla="*/ 98 w 99"/>
                  <a:gd name="T31" fmla="*/ 23 h 110"/>
                  <a:gd name="T32" fmla="*/ 99 w 99"/>
                  <a:gd name="T33" fmla="*/ 40 h 110"/>
                  <a:gd name="T34" fmla="*/ 99 w 99"/>
                  <a:gd name="T35" fmla="*/ 53 h 110"/>
                  <a:gd name="T36" fmla="*/ 96 w 99"/>
                  <a:gd name="T37" fmla="*/ 64 h 110"/>
                  <a:gd name="T38" fmla="*/ 92 w 99"/>
                  <a:gd name="T39" fmla="*/ 76 h 110"/>
                  <a:gd name="T40" fmla="*/ 86 w 99"/>
                  <a:gd name="T41" fmla="*/ 86 h 110"/>
                  <a:gd name="T42" fmla="*/ 76 w 99"/>
                  <a:gd name="T43" fmla="*/ 97 h 110"/>
                  <a:gd name="T44" fmla="*/ 66 w 99"/>
                  <a:gd name="T45" fmla="*/ 105 h 110"/>
                  <a:gd name="T46" fmla="*/ 53 w 99"/>
                  <a:gd name="T47" fmla="*/ 109 h 110"/>
                  <a:gd name="T48" fmla="*/ 40 w 99"/>
                  <a:gd name="T49" fmla="*/ 110 h 110"/>
                  <a:gd name="T50" fmla="*/ 17 w 99"/>
                  <a:gd name="T51" fmla="*/ 67 h 110"/>
                  <a:gd name="T52" fmla="*/ 18 w 99"/>
                  <a:gd name="T53" fmla="*/ 80 h 110"/>
                  <a:gd name="T54" fmla="*/ 23 w 99"/>
                  <a:gd name="T55" fmla="*/ 89 h 110"/>
                  <a:gd name="T56" fmla="*/ 30 w 99"/>
                  <a:gd name="T57" fmla="*/ 95 h 110"/>
                  <a:gd name="T58" fmla="*/ 42 w 99"/>
                  <a:gd name="T59" fmla="*/ 96 h 110"/>
                  <a:gd name="T60" fmla="*/ 50 w 99"/>
                  <a:gd name="T61" fmla="*/ 95 h 110"/>
                  <a:gd name="T62" fmla="*/ 65 w 99"/>
                  <a:gd name="T63" fmla="*/ 87 h 110"/>
                  <a:gd name="T64" fmla="*/ 70 w 99"/>
                  <a:gd name="T65" fmla="*/ 80 h 110"/>
                  <a:gd name="T66" fmla="*/ 80 w 99"/>
                  <a:gd name="T67" fmla="*/ 64 h 110"/>
                  <a:gd name="T68" fmla="*/ 82 w 99"/>
                  <a:gd name="T69" fmla="*/ 41 h 110"/>
                  <a:gd name="T70" fmla="*/ 80 w 99"/>
                  <a:gd name="T71" fmla="*/ 30 h 110"/>
                  <a:gd name="T72" fmla="*/ 76 w 99"/>
                  <a:gd name="T73" fmla="*/ 21 h 110"/>
                  <a:gd name="T74" fmla="*/ 69 w 99"/>
                  <a:gd name="T75" fmla="*/ 15 h 110"/>
                  <a:gd name="T76" fmla="*/ 57 w 99"/>
                  <a:gd name="T77" fmla="*/ 14 h 110"/>
                  <a:gd name="T78" fmla="*/ 49 w 99"/>
                  <a:gd name="T79" fmla="*/ 15 h 110"/>
                  <a:gd name="T80" fmla="*/ 40 w 99"/>
                  <a:gd name="T81" fmla="*/ 18 h 110"/>
                  <a:gd name="T82" fmla="*/ 33 w 99"/>
                  <a:gd name="T83" fmla="*/ 24 h 110"/>
                  <a:gd name="T84" fmla="*/ 27 w 99"/>
                  <a:gd name="T85" fmla="*/ 33 h 110"/>
                  <a:gd name="T86" fmla="*/ 23 w 99"/>
                  <a:gd name="T87" fmla="*/ 40 h 110"/>
                  <a:gd name="T88" fmla="*/ 20 w 99"/>
                  <a:gd name="T89" fmla="*/ 48 h 110"/>
                  <a:gd name="T90" fmla="*/ 18 w 99"/>
                  <a:gd name="T91" fmla="*/ 57 h 110"/>
                  <a:gd name="T92" fmla="*/ 17 w 99"/>
                  <a:gd name="T93" fmla="*/ 67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9" h="110">
                    <a:moveTo>
                      <a:pt x="40" y="110"/>
                    </a:moveTo>
                    <a:lnTo>
                      <a:pt x="23" y="108"/>
                    </a:lnTo>
                    <a:lnTo>
                      <a:pt x="10" y="99"/>
                    </a:lnTo>
                    <a:lnTo>
                      <a:pt x="1" y="86"/>
                    </a:lnTo>
                    <a:lnTo>
                      <a:pt x="0" y="67"/>
                    </a:lnTo>
                    <a:lnTo>
                      <a:pt x="0" y="56"/>
                    </a:lnTo>
                    <a:lnTo>
                      <a:pt x="3" y="44"/>
                    </a:lnTo>
                    <a:lnTo>
                      <a:pt x="7" y="33"/>
                    </a:lnTo>
                    <a:lnTo>
                      <a:pt x="13" y="24"/>
                    </a:lnTo>
                    <a:lnTo>
                      <a:pt x="23" y="12"/>
                    </a:lnTo>
                    <a:lnTo>
                      <a:pt x="34" y="5"/>
                    </a:lnTo>
                    <a:lnTo>
                      <a:pt x="46" y="1"/>
                    </a:lnTo>
                    <a:lnTo>
                      <a:pt x="60" y="0"/>
                    </a:lnTo>
                    <a:lnTo>
                      <a:pt x="76" y="1"/>
                    </a:lnTo>
                    <a:lnTo>
                      <a:pt x="89" y="11"/>
                    </a:lnTo>
                    <a:lnTo>
                      <a:pt x="98" y="23"/>
                    </a:lnTo>
                    <a:lnTo>
                      <a:pt x="99" y="40"/>
                    </a:lnTo>
                    <a:lnTo>
                      <a:pt x="99" y="53"/>
                    </a:lnTo>
                    <a:lnTo>
                      <a:pt x="96" y="64"/>
                    </a:lnTo>
                    <a:lnTo>
                      <a:pt x="92" y="76"/>
                    </a:lnTo>
                    <a:lnTo>
                      <a:pt x="86" y="86"/>
                    </a:lnTo>
                    <a:lnTo>
                      <a:pt x="76" y="97"/>
                    </a:lnTo>
                    <a:lnTo>
                      <a:pt x="66" y="105"/>
                    </a:lnTo>
                    <a:lnTo>
                      <a:pt x="53" y="109"/>
                    </a:lnTo>
                    <a:lnTo>
                      <a:pt x="40" y="110"/>
                    </a:lnTo>
                    <a:close/>
                    <a:moveTo>
                      <a:pt x="17" y="67"/>
                    </a:moveTo>
                    <a:lnTo>
                      <a:pt x="18" y="80"/>
                    </a:lnTo>
                    <a:lnTo>
                      <a:pt x="23" y="89"/>
                    </a:lnTo>
                    <a:lnTo>
                      <a:pt x="30" y="95"/>
                    </a:lnTo>
                    <a:lnTo>
                      <a:pt x="42" y="96"/>
                    </a:lnTo>
                    <a:lnTo>
                      <a:pt x="50" y="95"/>
                    </a:lnTo>
                    <a:lnTo>
                      <a:pt x="65" y="87"/>
                    </a:lnTo>
                    <a:lnTo>
                      <a:pt x="70" y="80"/>
                    </a:lnTo>
                    <a:lnTo>
                      <a:pt x="80" y="64"/>
                    </a:lnTo>
                    <a:lnTo>
                      <a:pt x="82" y="41"/>
                    </a:lnTo>
                    <a:lnTo>
                      <a:pt x="80" y="30"/>
                    </a:lnTo>
                    <a:lnTo>
                      <a:pt x="76" y="21"/>
                    </a:lnTo>
                    <a:lnTo>
                      <a:pt x="69" y="15"/>
                    </a:lnTo>
                    <a:lnTo>
                      <a:pt x="57" y="14"/>
                    </a:lnTo>
                    <a:lnTo>
                      <a:pt x="49" y="15"/>
                    </a:lnTo>
                    <a:lnTo>
                      <a:pt x="40" y="18"/>
                    </a:lnTo>
                    <a:lnTo>
                      <a:pt x="33" y="24"/>
                    </a:lnTo>
                    <a:lnTo>
                      <a:pt x="27" y="33"/>
                    </a:lnTo>
                    <a:lnTo>
                      <a:pt x="23" y="40"/>
                    </a:lnTo>
                    <a:lnTo>
                      <a:pt x="20" y="48"/>
                    </a:lnTo>
                    <a:lnTo>
                      <a:pt x="18" y="57"/>
                    </a:lnTo>
                    <a:lnTo>
                      <a:pt x="17" y="67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2" name="Freeform 191"/>
              <p:cNvSpPr>
                <a:spLocks noEditPoints="1"/>
              </p:cNvSpPr>
              <p:nvPr/>
            </p:nvSpPr>
            <p:spPr bwMode="auto">
              <a:xfrm>
                <a:off x="2866" y="2566"/>
                <a:ext cx="38" cy="50"/>
              </a:xfrm>
              <a:custGeom>
                <a:avLst/>
                <a:gdLst>
                  <a:gd name="T0" fmla="*/ 73 w 116"/>
                  <a:gd name="T1" fmla="*/ 130 h 148"/>
                  <a:gd name="T2" fmla="*/ 65 w 116"/>
                  <a:gd name="T3" fmla="*/ 138 h 148"/>
                  <a:gd name="T4" fmla="*/ 57 w 116"/>
                  <a:gd name="T5" fmla="*/ 143 h 148"/>
                  <a:gd name="T6" fmla="*/ 47 w 116"/>
                  <a:gd name="T7" fmla="*/ 147 h 148"/>
                  <a:gd name="T8" fmla="*/ 35 w 116"/>
                  <a:gd name="T9" fmla="*/ 148 h 148"/>
                  <a:gd name="T10" fmla="*/ 21 w 116"/>
                  <a:gd name="T11" fmla="*/ 146 h 148"/>
                  <a:gd name="T12" fmla="*/ 11 w 116"/>
                  <a:gd name="T13" fmla="*/ 137 h 148"/>
                  <a:gd name="T14" fmla="*/ 2 w 116"/>
                  <a:gd name="T15" fmla="*/ 125 h 148"/>
                  <a:gd name="T16" fmla="*/ 0 w 116"/>
                  <a:gd name="T17" fmla="*/ 108 h 148"/>
                  <a:gd name="T18" fmla="*/ 2 w 116"/>
                  <a:gd name="T19" fmla="*/ 92 h 148"/>
                  <a:gd name="T20" fmla="*/ 6 w 116"/>
                  <a:gd name="T21" fmla="*/ 78 h 148"/>
                  <a:gd name="T22" fmla="*/ 13 w 116"/>
                  <a:gd name="T23" fmla="*/ 65 h 148"/>
                  <a:gd name="T24" fmla="*/ 22 w 116"/>
                  <a:gd name="T25" fmla="*/ 53 h 148"/>
                  <a:gd name="T26" fmla="*/ 29 w 116"/>
                  <a:gd name="T27" fmla="*/ 46 h 148"/>
                  <a:gd name="T28" fmla="*/ 38 w 116"/>
                  <a:gd name="T29" fmla="*/ 42 h 148"/>
                  <a:gd name="T30" fmla="*/ 47 w 116"/>
                  <a:gd name="T31" fmla="*/ 39 h 148"/>
                  <a:gd name="T32" fmla="*/ 57 w 116"/>
                  <a:gd name="T33" fmla="*/ 38 h 148"/>
                  <a:gd name="T34" fmla="*/ 67 w 116"/>
                  <a:gd name="T35" fmla="*/ 39 h 148"/>
                  <a:gd name="T36" fmla="*/ 74 w 116"/>
                  <a:gd name="T37" fmla="*/ 43 h 148"/>
                  <a:gd name="T38" fmla="*/ 81 w 116"/>
                  <a:gd name="T39" fmla="*/ 48 h 148"/>
                  <a:gd name="T40" fmla="*/ 87 w 116"/>
                  <a:gd name="T41" fmla="*/ 56 h 148"/>
                  <a:gd name="T42" fmla="*/ 97 w 116"/>
                  <a:gd name="T43" fmla="*/ 0 h 148"/>
                  <a:gd name="T44" fmla="*/ 116 w 116"/>
                  <a:gd name="T45" fmla="*/ 0 h 148"/>
                  <a:gd name="T46" fmla="*/ 87 w 116"/>
                  <a:gd name="T47" fmla="*/ 146 h 148"/>
                  <a:gd name="T48" fmla="*/ 70 w 116"/>
                  <a:gd name="T49" fmla="*/ 146 h 148"/>
                  <a:gd name="T50" fmla="*/ 73 w 116"/>
                  <a:gd name="T51" fmla="*/ 130 h 148"/>
                  <a:gd name="T52" fmla="*/ 19 w 116"/>
                  <a:gd name="T53" fmla="*/ 105 h 148"/>
                  <a:gd name="T54" fmla="*/ 21 w 116"/>
                  <a:gd name="T55" fmla="*/ 117 h 148"/>
                  <a:gd name="T56" fmla="*/ 25 w 116"/>
                  <a:gd name="T57" fmla="*/ 125 h 148"/>
                  <a:gd name="T58" fmla="*/ 32 w 116"/>
                  <a:gd name="T59" fmla="*/ 133 h 148"/>
                  <a:gd name="T60" fmla="*/ 42 w 116"/>
                  <a:gd name="T61" fmla="*/ 134 h 148"/>
                  <a:gd name="T62" fmla="*/ 49 w 116"/>
                  <a:gd name="T63" fmla="*/ 133 h 148"/>
                  <a:gd name="T64" fmla="*/ 57 w 116"/>
                  <a:gd name="T65" fmla="*/ 130 h 148"/>
                  <a:gd name="T66" fmla="*/ 64 w 116"/>
                  <a:gd name="T67" fmla="*/ 125 h 148"/>
                  <a:gd name="T68" fmla="*/ 70 w 116"/>
                  <a:gd name="T69" fmla="*/ 118 h 148"/>
                  <a:gd name="T70" fmla="*/ 74 w 116"/>
                  <a:gd name="T71" fmla="*/ 110 h 148"/>
                  <a:gd name="T72" fmla="*/ 78 w 116"/>
                  <a:gd name="T73" fmla="*/ 99 h 148"/>
                  <a:gd name="T74" fmla="*/ 81 w 116"/>
                  <a:gd name="T75" fmla="*/ 89 h 148"/>
                  <a:gd name="T76" fmla="*/ 81 w 116"/>
                  <a:gd name="T77" fmla="*/ 79 h 148"/>
                  <a:gd name="T78" fmla="*/ 80 w 116"/>
                  <a:gd name="T79" fmla="*/ 68 h 148"/>
                  <a:gd name="T80" fmla="*/ 75 w 116"/>
                  <a:gd name="T81" fmla="*/ 59 h 148"/>
                  <a:gd name="T82" fmla="*/ 68 w 116"/>
                  <a:gd name="T83" fmla="*/ 53 h 148"/>
                  <a:gd name="T84" fmla="*/ 58 w 116"/>
                  <a:gd name="T85" fmla="*/ 52 h 148"/>
                  <a:gd name="T86" fmla="*/ 49 w 116"/>
                  <a:gd name="T87" fmla="*/ 52 h 148"/>
                  <a:gd name="T88" fmla="*/ 42 w 116"/>
                  <a:gd name="T89" fmla="*/ 56 h 148"/>
                  <a:gd name="T90" fmla="*/ 37 w 116"/>
                  <a:gd name="T91" fmla="*/ 61 h 148"/>
                  <a:gd name="T92" fmla="*/ 31 w 116"/>
                  <a:gd name="T93" fmla="*/ 66 h 148"/>
                  <a:gd name="T94" fmla="*/ 26 w 116"/>
                  <a:gd name="T95" fmla="*/ 75 h 148"/>
                  <a:gd name="T96" fmla="*/ 22 w 116"/>
                  <a:gd name="T97" fmla="*/ 85 h 148"/>
                  <a:gd name="T98" fmla="*/ 19 w 116"/>
                  <a:gd name="T99" fmla="*/ 95 h 148"/>
                  <a:gd name="T100" fmla="*/ 19 w 116"/>
                  <a:gd name="T101" fmla="*/ 105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6" h="148">
                    <a:moveTo>
                      <a:pt x="73" y="130"/>
                    </a:moveTo>
                    <a:lnTo>
                      <a:pt x="65" y="138"/>
                    </a:lnTo>
                    <a:lnTo>
                      <a:pt x="57" y="143"/>
                    </a:lnTo>
                    <a:lnTo>
                      <a:pt x="47" y="147"/>
                    </a:lnTo>
                    <a:lnTo>
                      <a:pt x="35" y="148"/>
                    </a:lnTo>
                    <a:lnTo>
                      <a:pt x="21" y="146"/>
                    </a:lnTo>
                    <a:lnTo>
                      <a:pt x="11" y="137"/>
                    </a:lnTo>
                    <a:lnTo>
                      <a:pt x="2" y="125"/>
                    </a:lnTo>
                    <a:lnTo>
                      <a:pt x="0" y="108"/>
                    </a:lnTo>
                    <a:lnTo>
                      <a:pt x="2" y="92"/>
                    </a:lnTo>
                    <a:lnTo>
                      <a:pt x="6" y="78"/>
                    </a:lnTo>
                    <a:lnTo>
                      <a:pt x="13" y="65"/>
                    </a:lnTo>
                    <a:lnTo>
                      <a:pt x="22" y="53"/>
                    </a:lnTo>
                    <a:lnTo>
                      <a:pt x="29" y="46"/>
                    </a:lnTo>
                    <a:lnTo>
                      <a:pt x="38" y="42"/>
                    </a:lnTo>
                    <a:lnTo>
                      <a:pt x="47" y="39"/>
                    </a:lnTo>
                    <a:lnTo>
                      <a:pt x="57" y="38"/>
                    </a:lnTo>
                    <a:lnTo>
                      <a:pt x="67" y="39"/>
                    </a:lnTo>
                    <a:lnTo>
                      <a:pt x="74" y="43"/>
                    </a:lnTo>
                    <a:lnTo>
                      <a:pt x="81" y="48"/>
                    </a:lnTo>
                    <a:lnTo>
                      <a:pt x="87" y="56"/>
                    </a:lnTo>
                    <a:lnTo>
                      <a:pt x="97" y="0"/>
                    </a:lnTo>
                    <a:lnTo>
                      <a:pt x="116" y="0"/>
                    </a:lnTo>
                    <a:lnTo>
                      <a:pt x="87" y="146"/>
                    </a:lnTo>
                    <a:lnTo>
                      <a:pt x="70" y="146"/>
                    </a:lnTo>
                    <a:lnTo>
                      <a:pt x="73" y="130"/>
                    </a:lnTo>
                    <a:close/>
                    <a:moveTo>
                      <a:pt x="19" y="105"/>
                    </a:moveTo>
                    <a:lnTo>
                      <a:pt x="21" y="117"/>
                    </a:lnTo>
                    <a:lnTo>
                      <a:pt x="25" y="125"/>
                    </a:lnTo>
                    <a:lnTo>
                      <a:pt x="32" y="133"/>
                    </a:lnTo>
                    <a:lnTo>
                      <a:pt x="42" y="134"/>
                    </a:lnTo>
                    <a:lnTo>
                      <a:pt x="49" y="133"/>
                    </a:lnTo>
                    <a:lnTo>
                      <a:pt x="57" y="130"/>
                    </a:lnTo>
                    <a:lnTo>
                      <a:pt x="64" y="125"/>
                    </a:lnTo>
                    <a:lnTo>
                      <a:pt x="70" y="118"/>
                    </a:lnTo>
                    <a:lnTo>
                      <a:pt x="74" y="110"/>
                    </a:lnTo>
                    <a:lnTo>
                      <a:pt x="78" y="99"/>
                    </a:lnTo>
                    <a:lnTo>
                      <a:pt x="81" y="89"/>
                    </a:lnTo>
                    <a:lnTo>
                      <a:pt x="81" y="79"/>
                    </a:lnTo>
                    <a:lnTo>
                      <a:pt x="80" y="68"/>
                    </a:lnTo>
                    <a:lnTo>
                      <a:pt x="75" y="59"/>
                    </a:lnTo>
                    <a:lnTo>
                      <a:pt x="68" y="53"/>
                    </a:lnTo>
                    <a:lnTo>
                      <a:pt x="58" y="52"/>
                    </a:lnTo>
                    <a:lnTo>
                      <a:pt x="49" y="52"/>
                    </a:lnTo>
                    <a:lnTo>
                      <a:pt x="42" y="56"/>
                    </a:lnTo>
                    <a:lnTo>
                      <a:pt x="37" y="61"/>
                    </a:lnTo>
                    <a:lnTo>
                      <a:pt x="31" y="66"/>
                    </a:lnTo>
                    <a:lnTo>
                      <a:pt x="26" y="75"/>
                    </a:lnTo>
                    <a:lnTo>
                      <a:pt x="22" y="85"/>
                    </a:lnTo>
                    <a:lnTo>
                      <a:pt x="19" y="95"/>
                    </a:lnTo>
                    <a:lnTo>
                      <a:pt x="19" y="105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3" name="Freeform 192"/>
              <p:cNvSpPr>
                <a:spLocks noEditPoints="1"/>
              </p:cNvSpPr>
              <p:nvPr/>
            </p:nvSpPr>
            <p:spPr bwMode="auto">
              <a:xfrm>
                <a:off x="2907" y="2579"/>
                <a:ext cx="33" cy="37"/>
              </a:xfrm>
              <a:custGeom>
                <a:avLst/>
                <a:gdLst>
                  <a:gd name="T0" fmla="*/ 84 w 101"/>
                  <a:gd name="T1" fmla="*/ 46 h 110"/>
                  <a:gd name="T2" fmla="*/ 84 w 101"/>
                  <a:gd name="T3" fmla="*/ 44 h 110"/>
                  <a:gd name="T4" fmla="*/ 84 w 101"/>
                  <a:gd name="T5" fmla="*/ 43 h 110"/>
                  <a:gd name="T6" fmla="*/ 84 w 101"/>
                  <a:gd name="T7" fmla="*/ 41 h 110"/>
                  <a:gd name="T8" fmla="*/ 84 w 101"/>
                  <a:gd name="T9" fmla="*/ 38 h 110"/>
                  <a:gd name="T10" fmla="*/ 84 w 101"/>
                  <a:gd name="T11" fmla="*/ 28 h 110"/>
                  <a:gd name="T12" fmla="*/ 78 w 101"/>
                  <a:gd name="T13" fmla="*/ 21 h 110"/>
                  <a:gd name="T14" fmla="*/ 71 w 101"/>
                  <a:gd name="T15" fmla="*/ 15 h 110"/>
                  <a:gd name="T16" fmla="*/ 59 w 101"/>
                  <a:gd name="T17" fmla="*/ 14 h 110"/>
                  <a:gd name="T18" fmla="*/ 48 w 101"/>
                  <a:gd name="T19" fmla="*/ 15 h 110"/>
                  <a:gd name="T20" fmla="*/ 36 w 101"/>
                  <a:gd name="T21" fmla="*/ 23 h 110"/>
                  <a:gd name="T22" fmla="*/ 27 w 101"/>
                  <a:gd name="T23" fmla="*/ 31 h 110"/>
                  <a:gd name="T24" fmla="*/ 22 w 101"/>
                  <a:gd name="T25" fmla="*/ 46 h 110"/>
                  <a:gd name="T26" fmla="*/ 84 w 101"/>
                  <a:gd name="T27" fmla="*/ 46 h 110"/>
                  <a:gd name="T28" fmla="*/ 98 w 101"/>
                  <a:gd name="T29" fmla="*/ 59 h 110"/>
                  <a:gd name="T30" fmla="*/ 19 w 101"/>
                  <a:gd name="T31" fmla="*/ 59 h 110"/>
                  <a:gd name="T32" fmla="*/ 17 w 101"/>
                  <a:gd name="T33" fmla="*/ 63 h 110"/>
                  <a:gd name="T34" fmla="*/ 17 w 101"/>
                  <a:gd name="T35" fmla="*/ 64 h 110"/>
                  <a:gd name="T36" fmla="*/ 17 w 101"/>
                  <a:gd name="T37" fmla="*/ 66 h 110"/>
                  <a:gd name="T38" fmla="*/ 17 w 101"/>
                  <a:gd name="T39" fmla="*/ 69 h 110"/>
                  <a:gd name="T40" fmla="*/ 19 w 101"/>
                  <a:gd name="T41" fmla="*/ 80 h 110"/>
                  <a:gd name="T42" fmla="*/ 26 w 101"/>
                  <a:gd name="T43" fmla="*/ 89 h 110"/>
                  <a:gd name="T44" fmla="*/ 35 w 101"/>
                  <a:gd name="T45" fmla="*/ 95 h 110"/>
                  <a:gd name="T46" fmla="*/ 48 w 101"/>
                  <a:gd name="T47" fmla="*/ 96 h 110"/>
                  <a:gd name="T48" fmla="*/ 59 w 101"/>
                  <a:gd name="T49" fmla="*/ 95 h 110"/>
                  <a:gd name="T50" fmla="*/ 69 w 101"/>
                  <a:gd name="T51" fmla="*/ 93 h 110"/>
                  <a:gd name="T52" fmla="*/ 79 w 101"/>
                  <a:gd name="T53" fmla="*/ 90 h 110"/>
                  <a:gd name="T54" fmla="*/ 88 w 101"/>
                  <a:gd name="T55" fmla="*/ 86 h 110"/>
                  <a:gd name="T56" fmla="*/ 85 w 101"/>
                  <a:gd name="T57" fmla="*/ 102 h 110"/>
                  <a:gd name="T58" fmla="*/ 75 w 101"/>
                  <a:gd name="T59" fmla="*/ 106 h 110"/>
                  <a:gd name="T60" fmla="*/ 65 w 101"/>
                  <a:gd name="T61" fmla="*/ 108 h 110"/>
                  <a:gd name="T62" fmla="*/ 56 w 101"/>
                  <a:gd name="T63" fmla="*/ 109 h 110"/>
                  <a:gd name="T64" fmla="*/ 46 w 101"/>
                  <a:gd name="T65" fmla="*/ 110 h 110"/>
                  <a:gd name="T66" fmla="*/ 26 w 101"/>
                  <a:gd name="T67" fmla="*/ 109 h 110"/>
                  <a:gd name="T68" fmla="*/ 12 w 101"/>
                  <a:gd name="T69" fmla="*/ 99 h 110"/>
                  <a:gd name="T70" fmla="*/ 1 w 101"/>
                  <a:gd name="T71" fmla="*/ 87 h 110"/>
                  <a:gd name="T72" fmla="*/ 0 w 101"/>
                  <a:gd name="T73" fmla="*/ 70 h 110"/>
                  <a:gd name="T74" fmla="*/ 1 w 101"/>
                  <a:gd name="T75" fmla="*/ 54 h 110"/>
                  <a:gd name="T76" fmla="*/ 6 w 101"/>
                  <a:gd name="T77" fmla="*/ 40 h 110"/>
                  <a:gd name="T78" fmla="*/ 13 w 101"/>
                  <a:gd name="T79" fmla="*/ 25 h 110"/>
                  <a:gd name="T80" fmla="*/ 23 w 101"/>
                  <a:gd name="T81" fmla="*/ 14 h 110"/>
                  <a:gd name="T82" fmla="*/ 30 w 101"/>
                  <a:gd name="T83" fmla="*/ 8 h 110"/>
                  <a:gd name="T84" fmla="*/ 40 w 101"/>
                  <a:gd name="T85" fmla="*/ 4 h 110"/>
                  <a:gd name="T86" fmla="*/ 50 w 101"/>
                  <a:gd name="T87" fmla="*/ 1 h 110"/>
                  <a:gd name="T88" fmla="*/ 62 w 101"/>
                  <a:gd name="T89" fmla="*/ 0 h 110"/>
                  <a:gd name="T90" fmla="*/ 79 w 101"/>
                  <a:gd name="T91" fmla="*/ 1 h 110"/>
                  <a:gd name="T92" fmla="*/ 91 w 101"/>
                  <a:gd name="T93" fmla="*/ 11 h 110"/>
                  <a:gd name="T94" fmla="*/ 99 w 101"/>
                  <a:gd name="T95" fmla="*/ 23 h 110"/>
                  <a:gd name="T96" fmla="*/ 101 w 101"/>
                  <a:gd name="T97" fmla="*/ 38 h 110"/>
                  <a:gd name="T98" fmla="*/ 101 w 101"/>
                  <a:gd name="T99" fmla="*/ 44 h 110"/>
                  <a:gd name="T100" fmla="*/ 101 w 101"/>
                  <a:gd name="T101" fmla="*/ 48 h 110"/>
                  <a:gd name="T102" fmla="*/ 99 w 101"/>
                  <a:gd name="T103" fmla="*/ 53 h 110"/>
                  <a:gd name="T104" fmla="*/ 98 w 101"/>
                  <a:gd name="T105" fmla="*/ 5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1" h="110">
                    <a:moveTo>
                      <a:pt x="84" y="46"/>
                    </a:moveTo>
                    <a:lnTo>
                      <a:pt x="84" y="44"/>
                    </a:lnTo>
                    <a:lnTo>
                      <a:pt x="84" y="43"/>
                    </a:lnTo>
                    <a:lnTo>
                      <a:pt x="84" y="41"/>
                    </a:lnTo>
                    <a:lnTo>
                      <a:pt x="84" y="38"/>
                    </a:lnTo>
                    <a:lnTo>
                      <a:pt x="84" y="28"/>
                    </a:lnTo>
                    <a:lnTo>
                      <a:pt x="78" y="21"/>
                    </a:lnTo>
                    <a:lnTo>
                      <a:pt x="71" y="15"/>
                    </a:lnTo>
                    <a:lnTo>
                      <a:pt x="59" y="14"/>
                    </a:lnTo>
                    <a:lnTo>
                      <a:pt x="48" y="15"/>
                    </a:lnTo>
                    <a:lnTo>
                      <a:pt x="36" y="23"/>
                    </a:lnTo>
                    <a:lnTo>
                      <a:pt x="27" y="31"/>
                    </a:lnTo>
                    <a:lnTo>
                      <a:pt x="22" y="46"/>
                    </a:lnTo>
                    <a:lnTo>
                      <a:pt x="84" y="46"/>
                    </a:lnTo>
                    <a:close/>
                    <a:moveTo>
                      <a:pt x="98" y="59"/>
                    </a:moveTo>
                    <a:lnTo>
                      <a:pt x="19" y="59"/>
                    </a:lnTo>
                    <a:lnTo>
                      <a:pt x="17" y="63"/>
                    </a:lnTo>
                    <a:lnTo>
                      <a:pt x="17" y="64"/>
                    </a:lnTo>
                    <a:lnTo>
                      <a:pt x="17" y="66"/>
                    </a:lnTo>
                    <a:lnTo>
                      <a:pt x="17" y="69"/>
                    </a:lnTo>
                    <a:lnTo>
                      <a:pt x="19" y="80"/>
                    </a:lnTo>
                    <a:lnTo>
                      <a:pt x="26" y="89"/>
                    </a:lnTo>
                    <a:lnTo>
                      <a:pt x="35" y="95"/>
                    </a:lnTo>
                    <a:lnTo>
                      <a:pt x="48" y="96"/>
                    </a:lnTo>
                    <a:lnTo>
                      <a:pt x="59" y="95"/>
                    </a:lnTo>
                    <a:lnTo>
                      <a:pt x="69" y="93"/>
                    </a:lnTo>
                    <a:lnTo>
                      <a:pt x="79" y="90"/>
                    </a:lnTo>
                    <a:lnTo>
                      <a:pt x="88" y="86"/>
                    </a:lnTo>
                    <a:lnTo>
                      <a:pt x="85" y="102"/>
                    </a:lnTo>
                    <a:lnTo>
                      <a:pt x="75" y="106"/>
                    </a:lnTo>
                    <a:lnTo>
                      <a:pt x="65" y="108"/>
                    </a:lnTo>
                    <a:lnTo>
                      <a:pt x="56" y="109"/>
                    </a:lnTo>
                    <a:lnTo>
                      <a:pt x="46" y="110"/>
                    </a:lnTo>
                    <a:lnTo>
                      <a:pt x="26" y="109"/>
                    </a:lnTo>
                    <a:lnTo>
                      <a:pt x="12" y="99"/>
                    </a:lnTo>
                    <a:lnTo>
                      <a:pt x="1" y="87"/>
                    </a:lnTo>
                    <a:lnTo>
                      <a:pt x="0" y="70"/>
                    </a:lnTo>
                    <a:lnTo>
                      <a:pt x="1" y="54"/>
                    </a:lnTo>
                    <a:lnTo>
                      <a:pt x="6" y="40"/>
                    </a:lnTo>
                    <a:lnTo>
                      <a:pt x="13" y="25"/>
                    </a:lnTo>
                    <a:lnTo>
                      <a:pt x="23" y="14"/>
                    </a:lnTo>
                    <a:lnTo>
                      <a:pt x="30" y="8"/>
                    </a:lnTo>
                    <a:lnTo>
                      <a:pt x="40" y="4"/>
                    </a:lnTo>
                    <a:lnTo>
                      <a:pt x="50" y="1"/>
                    </a:lnTo>
                    <a:lnTo>
                      <a:pt x="62" y="0"/>
                    </a:lnTo>
                    <a:lnTo>
                      <a:pt x="79" y="1"/>
                    </a:lnTo>
                    <a:lnTo>
                      <a:pt x="91" y="11"/>
                    </a:lnTo>
                    <a:lnTo>
                      <a:pt x="99" y="23"/>
                    </a:lnTo>
                    <a:lnTo>
                      <a:pt x="101" y="38"/>
                    </a:lnTo>
                    <a:lnTo>
                      <a:pt x="101" y="44"/>
                    </a:lnTo>
                    <a:lnTo>
                      <a:pt x="101" y="48"/>
                    </a:lnTo>
                    <a:lnTo>
                      <a:pt x="99" y="53"/>
                    </a:lnTo>
                    <a:lnTo>
                      <a:pt x="98" y="59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4" name="Freeform 193"/>
              <p:cNvSpPr>
                <a:spLocks/>
              </p:cNvSpPr>
              <p:nvPr/>
            </p:nvSpPr>
            <p:spPr bwMode="auto">
              <a:xfrm>
                <a:off x="2946" y="2566"/>
                <a:ext cx="14" cy="49"/>
              </a:xfrm>
              <a:custGeom>
                <a:avLst/>
                <a:gdLst>
                  <a:gd name="T0" fmla="*/ 27 w 44"/>
                  <a:gd name="T1" fmla="*/ 0 h 146"/>
                  <a:gd name="T2" fmla="*/ 44 w 44"/>
                  <a:gd name="T3" fmla="*/ 0 h 146"/>
                  <a:gd name="T4" fmla="*/ 17 w 44"/>
                  <a:gd name="T5" fmla="*/ 146 h 146"/>
                  <a:gd name="T6" fmla="*/ 0 w 44"/>
                  <a:gd name="T7" fmla="*/ 146 h 146"/>
                  <a:gd name="T8" fmla="*/ 27 w 44"/>
                  <a:gd name="T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46">
                    <a:moveTo>
                      <a:pt x="27" y="0"/>
                    </a:moveTo>
                    <a:lnTo>
                      <a:pt x="44" y="0"/>
                    </a:lnTo>
                    <a:lnTo>
                      <a:pt x="17" y="146"/>
                    </a:lnTo>
                    <a:lnTo>
                      <a:pt x="0" y="146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5" name="Freeform 194"/>
              <p:cNvSpPr>
                <a:spLocks noEditPoints="1"/>
              </p:cNvSpPr>
              <p:nvPr/>
            </p:nvSpPr>
            <p:spPr bwMode="auto">
              <a:xfrm>
                <a:off x="2963" y="2566"/>
                <a:ext cx="15" cy="49"/>
              </a:xfrm>
              <a:custGeom>
                <a:avLst/>
                <a:gdLst>
                  <a:gd name="T0" fmla="*/ 27 w 45"/>
                  <a:gd name="T1" fmla="*/ 0 h 146"/>
                  <a:gd name="T2" fmla="*/ 45 w 45"/>
                  <a:gd name="T3" fmla="*/ 0 h 146"/>
                  <a:gd name="T4" fmla="*/ 40 w 45"/>
                  <a:gd name="T5" fmla="*/ 22 h 146"/>
                  <a:gd name="T6" fmla="*/ 23 w 45"/>
                  <a:gd name="T7" fmla="*/ 22 h 146"/>
                  <a:gd name="T8" fmla="*/ 27 w 45"/>
                  <a:gd name="T9" fmla="*/ 0 h 146"/>
                  <a:gd name="T10" fmla="*/ 20 w 45"/>
                  <a:gd name="T11" fmla="*/ 40 h 146"/>
                  <a:gd name="T12" fmla="*/ 38 w 45"/>
                  <a:gd name="T13" fmla="*/ 40 h 146"/>
                  <a:gd name="T14" fmla="*/ 17 w 45"/>
                  <a:gd name="T15" fmla="*/ 146 h 146"/>
                  <a:gd name="T16" fmla="*/ 0 w 45"/>
                  <a:gd name="T17" fmla="*/ 146 h 146"/>
                  <a:gd name="T18" fmla="*/ 20 w 45"/>
                  <a:gd name="T19" fmla="*/ 4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146">
                    <a:moveTo>
                      <a:pt x="27" y="0"/>
                    </a:moveTo>
                    <a:lnTo>
                      <a:pt x="45" y="0"/>
                    </a:lnTo>
                    <a:lnTo>
                      <a:pt x="40" y="22"/>
                    </a:lnTo>
                    <a:lnTo>
                      <a:pt x="23" y="22"/>
                    </a:lnTo>
                    <a:lnTo>
                      <a:pt x="27" y="0"/>
                    </a:lnTo>
                    <a:close/>
                    <a:moveTo>
                      <a:pt x="20" y="40"/>
                    </a:moveTo>
                    <a:lnTo>
                      <a:pt x="38" y="40"/>
                    </a:lnTo>
                    <a:lnTo>
                      <a:pt x="17" y="146"/>
                    </a:lnTo>
                    <a:lnTo>
                      <a:pt x="0" y="146"/>
                    </a:lnTo>
                    <a:lnTo>
                      <a:pt x="20" y="40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6" name="Freeform 195"/>
              <p:cNvSpPr>
                <a:spLocks/>
              </p:cNvSpPr>
              <p:nvPr/>
            </p:nvSpPr>
            <p:spPr bwMode="auto">
              <a:xfrm>
                <a:off x="2981" y="2579"/>
                <a:ext cx="34" cy="36"/>
              </a:xfrm>
              <a:custGeom>
                <a:avLst/>
                <a:gdLst>
                  <a:gd name="T0" fmla="*/ 100 w 101"/>
                  <a:gd name="T1" fmla="*/ 44 h 108"/>
                  <a:gd name="T2" fmla="*/ 88 w 101"/>
                  <a:gd name="T3" fmla="*/ 108 h 108"/>
                  <a:gd name="T4" fmla="*/ 71 w 101"/>
                  <a:gd name="T5" fmla="*/ 108 h 108"/>
                  <a:gd name="T6" fmla="*/ 83 w 101"/>
                  <a:gd name="T7" fmla="*/ 44 h 108"/>
                  <a:gd name="T8" fmla="*/ 84 w 101"/>
                  <a:gd name="T9" fmla="*/ 40 h 108"/>
                  <a:gd name="T10" fmla="*/ 84 w 101"/>
                  <a:gd name="T11" fmla="*/ 37 h 108"/>
                  <a:gd name="T12" fmla="*/ 84 w 101"/>
                  <a:gd name="T13" fmla="*/ 34 h 108"/>
                  <a:gd name="T14" fmla="*/ 84 w 101"/>
                  <a:gd name="T15" fmla="*/ 31 h 108"/>
                  <a:gd name="T16" fmla="*/ 84 w 101"/>
                  <a:gd name="T17" fmla="*/ 24 h 108"/>
                  <a:gd name="T18" fmla="*/ 80 w 101"/>
                  <a:gd name="T19" fmla="*/ 20 h 108"/>
                  <a:gd name="T20" fmla="*/ 74 w 101"/>
                  <a:gd name="T21" fmla="*/ 15 h 108"/>
                  <a:gd name="T22" fmla="*/ 65 w 101"/>
                  <a:gd name="T23" fmla="*/ 15 h 108"/>
                  <a:gd name="T24" fmla="*/ 52 w 101"/>
                  <a:gd name="T25" fmla="*/ 17 h 108"/>
                  <a:gd name="T26" fmla="*/ 42 w 101"/>
                  <a:gd name="T27" fmla="*/ 24 h 108"/>
                  <a:gd name="T28" fmla="*/ 34 w 101"/>
                  <a:gd name="T29" fmla="*/ 34 h 108"/>
                  <a:gd name="T30" fmla="*/ 29 w 101"/>
                  <a:gd name="T31" fmla="*/ 48 h 108"/>
                  <a:gd name="T32" fmla="*/ 18 w 101"/>
                  <a:gd name="T33" fmla="*/ 108 h 108"/>
                  <a:gd name="T34" fmla="*/ 0 w 101"/>
                  <a:gd name="T35" fmla="*/ 108 h 108"/>
                  <a:gd name="T36" fmla="*/ 21 w 101"/>
                  <a:gd name="T37" fmla="*/ 2 h 108"/>
                  <a:gd name="T38" fmla="*/ 38 w 101"/>
                  <a:gd name="T39" fmla="*/ 2 h 108"/>
                  <a:gd name="T40" fmla="*/ 34 w 101"/>
                  <a:gd name="T41" fmla="*/ 18 h 108"/>
                  <a:gd name="T42" fmla="*/ 42 w 101"/>
                  <a:gd name="T43" fmla="*/ 11 h 108"/>
                  <a:gd name="T44" fmla="*/ 51 w 101"/>
                  <a:gd name="T45" fmla="*/ 5 h 108"/>
                  <a:gd name="T46" fmla="*/ 61 w 101"/>
                  <a:gd name="T47" fmla="*/ 1 h 108"/>
                  <a:gd name="T48" fmla="*/ 72 w 101"/>
                  <a:gd name="T49" fmla="*/ 0 h 108"/>
                  <a:gd name="T50" fmla="*/ 85 w 101"/>
                  <a:gd name="T51" fmla="*/ 1 h 108"/>
                  <a:gd name="T52" fmla="*/ 94 w 101"/>
                  <a:gd name="T53" fmla="*/ 7 h 108"/>
                  <a:gd name="T54" fmla="*/ 100 w 101"/>
                  <a:gd name="T55" fmla="*/ 15 h 108"/>
                  <a:gd name="T56" fmla="*/ 101 w 101"/>
                  <a:gd name="T57" fmla="*/ 28 h 108"/>
                  <a:gd name="T58" fmla="*/ 101 w 101"/>
                  <a:gd name="T59" fmla="*/ 31 h 108"/>
                  <a:gd name="T60" fmla="*/ 101 w 101"/>
                  <a:gd name="T61" fmla="*/ 36 h 108"/>
                  <a:gd name="T62" fmla="*/ 101 w 101"/>
                  <a:gd name="T63" fmla="*/ 40 h 108"/>
                  <a:gd name="T64" fmla="*/ 100 w 101"/>
                  <a:gd name="T65" fmla="*/ 4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1" h="108">
                    <a:moveTo>
                      <a:pt x="100" y="44"/>
                    </a:moveTo>
                    <a:lnTo>
                      <a:pt x="88" y="108"/>
                    </a:lnTo>
                    <a:lnTo>
                      <a:pt x="71" y="108"/>
                    </a:lnTo>
                    <a:lnTo>
                      <a:pt x="83" y="44"/>
                    </a:lnTo>
                    <a:lnTo>
                      <a:pt x="84" y="40"/>
                    </a:lnTo>
                    <a:lnTo>
                      <a:pt x="84" y="37"/>
                    </a:lnTo>
                    <a:lnTo>
                      <a:pt x="84" y="34"/>
                    </a:lnTo>
                    <a:lnTo>
                      <a:pt x="84" y="31"/>
                    </a:lnTo>
                    <a:lnTo>
                      <a:pt x="84" y="24"/>
                    </a:lnTo>
                    <a:lnTo>
                      <a:pt x="80" y="20"/>
                    </a:lnTo>
                    <a:lnTo>
                      <a:pt x="74" y="15"/>
                    </a:lnTo>
                    <a:lnTo>
                      <a:pt x="65" y="15"/>
                    </a:lnTo>
                    <a:lnTo>
                      <a:pt x="52" y="17"/>
                    </a:lnTo>
                    <a:lnTo>
                      <a:pt x="42" y="24"/>
                    </a:lnTo>
                    <a:lnTo>
                      <a:pt x="34" y="34"/>
                    </a:lnTo>
                    <a:lnTo>
                      <a:pt x="29" y="48"/>
                    </a:lnTo>
                    <a:lnTo>
                      <a:pt x="18" y="108"/>
                    </a:lnTo>
                    <a:lnTo>
                      <a:pt x="0" y="108"/>
                    </a:lnTo>
                    <a:lnTo>
                      <a:pt x="21" y="2"/>
                    </a:lnTo>
                    <a:lnTo>
                      <a:pt x="38" y="2"/>
                    </a:lnTo>
                    <a:lnTo>
                      <a:pt x="34" y="18"/>
                    </a:lnTo>
                    <a:lnTo>
                      <a:pt x="42" y="11"/>
                    </a:lnTo>
                    <a:lnTo>
                      <a:pt x="51" y="5"/>
                    </a:lnTo>
                    <a:lnTo>
                      <a:pt x="61" y="1"/>
                    </a:lnTo>
                    <a:lnTo>
                      <a:pt x="72" y="0"/>
                    </a:lnTo>
                    <a:lnTo>
                      <a:pt x="85" y="1"/>
                    </a:lnTo>
                    <a:lnTo>
                      <a:pt x="94" y="7"/>
                    </a:lnTo>
                    <a:lnTo>
                      <a:pt x="100" y="15"/>
                    </a:lnTo>
                    <a:lnTo>
                      <a:pt x="101" y="28"/>
                    </a:lnTo>
                    <a:lnTo>
                      <a:pt x="101" y="31"/>
                    </a:lnTo>
                    <a:lnTo>
                      <a:pt x="101" y="36"/>
                    </a:lnTo>
                    <a:lnTo>
                      <a:pt x="101" y="40"/>
                    </a:lnTo>
                    <a:lnTo>
                      <a:pt x="100" y="44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7" name="Freeform 196"/>
              <p:cNvSpPr>
                <a:spLocks noEditPoints="1"/>
              </p:cNvSpPr>
              <p:nvPr/>
            </p:nvSpPr>
            <p:spPr bwMode="auto">
              <a:xfrm>
                <a:off x="3021" y="2579"/>
                <a:ext cx="37" cy="49"/>
              </a:xfrm>
              <a:custGeom>
                <a:avLst/>
                <a:gdLst>
                  <a:gd name="T0" fmla="*/ 91 w 109"/>
                  <a:gd name="T1" fmla="*/ 95 h 148"/>
                  <a:gd name="T2" fmla="*/ 78 w 109"/>
                  <a:gd name="T3" fmla="*/ 126 h 148"/>
                  <a:gd name="T4" fmla="*/ 64 w 109"/>
                  <a:gd name="T5" fmla="*/ 141 h 148"/>
                  <a:gd name="T6" fmla="*/ 32 w 109"/>
                  <a:gd name="T7" fmla="*/ 148 h 148"/>
                  <a:gd name="T8" fmla="*/ 15 w 109"/>
                  <a:gd name="T9" fmla="*/ 146 h 148"/>
                  <a:gd name="T10" fmla="*/ 0 w 109"/>
                  <a:gd name="T11" fmla="*/ 142 h 148"/>
                  <a:gd name="T12" fmla="*/ 11 w 109"/>
                  <a:gd name="T13" fmla="*/ 129 h 148"/>
                  <a:gd name="T14" fmla="*/ 24 w 109"/>
                  <a:gd name="T15" fmla="*/ 132 h 148"/>
                  <a:gd name="T16" fmla="*/ 48 w 109"/>
                  <a:gd name="T17" fmla="*/ 132 h 148"/>
                  <a:gd name="T18" fmla="*/ 68 w 109"/>
                  <a:gd name="T19" fmla="*/ 113 h 148"/>
                  <a:gd name="T20" fmla="*/ 74 w 109"/>
                  <a:gd name="T21" fmla="*/ 90 h 148"/>
                  <a:gd name="T22" fmla="*/ 58 w 109"/>
                  <a:gd name="T23" fmla="*/ 103 h 148"/>
                  <a:gd name="T24" fmla="*/ 37 w 109"/>
                  <a:gd name="T25" fmla="*/ 108 h 148"/>
                  <a:gd name="T26" fmla="*/ 12 w 109"/>
                  <a:gd name="T27" fmla="*/ 97 h 148"/>
                  <a:gd name="T28" fmla="*/ 3 w 109"/>
                  <a:gd name="T29" fmla="*/ 67 h 148"/>
                  <a:gd name="T30" fmla="*/ 9 w 109"/>
                  <a:gd name="T31" fmla="*/ 40 h 148"/>
                  <a:gd name="T32" fmla="*/ 24 w 109"/>
                  <a:gd name="T33" fmla="*/ 14 h 148"/>
                  <a:gd name="T34" fmla="*/ 39 w 109"/>
                  <a:gd name="T35" fmla="*/ 4 h 148"/>
                  <a:gd name="T36" fmla="*/ 58 w 109"/>
                  <a:gd name="T37" fmla="*/ 0 h 148"/>
                  <a:gd name="T38" fmla="*/ 77 w 109"/>
                  <a:gd name="T39" fmla="*/ 5 h 148"/>
                  <a:gd name="T40" fmla="*/ 88 w 109"/>
                  <a:gd name="T41" fmla="*/ 18 h 148"/>
                  <a:gd name="T42" fmla="*/ 109 w 109"/>
                  <a:gd name="T43" fmla="*/ 2 h 148"/>
                  <a:gd name="T44" fmla="*/ 81 w 109"/>
                  <a:gd name="T45" fmla="*/ 28 h 148"/>
                  <a:gd name="T46" fmla="*/ 70 w 109"/>
                  <a:gd name="T47" fmla="*/ 15 h 148"/>
                  <a:gd name="T48" fmla="*/ 52 w 109"/>
                  <a:gd name="T49" fmla="*/ 14 h 148"/>
                  <a:gd name="T50" fmla="*/ 41 w 109"/>
                  <a:gd name="T51" fmla="*/ 20 h 148"/>
                  <a:gd name="T52" fmla="*/ 29 w 109"/>
                  <a:gd name="T53" fmla="*/ 33 h 148"/>
                  <a:gd name="T54" fmla="*/ 22 w 109"/>
                  <a:gd name="T55" fmla="*/ 54 h 148"/>
                  <a:gd name="T56" fmla="*/ 22 w 109"/>
                  <a:gd name="T57" fmla="*/ 77 h 148"/>
                  <a:gd name="T58" fmla="*/ 34 w 109"/>
                  <a:gd name="T59" fmla="*/ 92 h 148"/>
                  <a:gd name="T60" fmla="*/ 52 w 109"/>
                  <a:gd name="T61" fmla="*/ 92 h 148"/>
                  <a:gd name="T62" fmla="*/ 71 w 109"/>
                  <a:gd name="T63" fmla="*/ 79 h 148"/>
                  <a:gd name="T64" fmla="*/ 83 w 109"/>
                  <a:gd name="T65" fmla="*/ 41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9" h="148">
                    <a:moveTo>
                      <a:pt x="109" y="2"/>
                    </a:moveTo>
                    <a:lnTo>
                      <a:pt x="91" y="95"/>
                    </a:lnTo>
                    <a:lnTo>
                      <a:pt x="88" y="108"/>
                    </a:lnTo>
                    <a:lnTo>
                      <a:pt x="78" y="126"/>
                    </a:lnTo>
                    <a:lnTo>
                      <a:pt x="71" y="133"/>
                    </a:lnTo>
                    <a:lnTo>
                      <a:pt x="64" y="141"/>
                    </a:lnTo>
                    <a:lnTo>
                      <a:pt x="44" y="146"/>
                    </a:lnTo>
                    <a:lnTo>
                      <a:pt x="32" y="148"/>
                    </a:lnTo>
                    <a:lnTo>
                      <a:pt x="22" y="146"/>
                    </a:lnTo>
                    <a:lnTo>
                      <a:pt x="15" y="146"/>
                    </a:lnTo>
                    <a:lnTo>
                      <a:pt x="8" y="144"/>
                    </a:lnTo>
                    <a:lnTo>
                      <a:pt x="0" y="142"/>
                    </a:lnTo>
                    <a:lnTo>
                      <a:pt x="3" y="125"/>
                    </a:lnTo>
                    <a:lnTo>
                      <a:pt x="11" y="129"/>
                    </a:lnTo>
                    <a:lnTo>
                      <a:pt x="16" y="131"/>
                    </a:lnTo>
                    <a:lnTo>
                      <a:pt x="24" y="132"/>
                    </a:lnTo>
                    <a:lnTo>
                      <a:pt x="32" y="133"/>
                    </a:lnTo>
                    <a:lnTo>
                      <a:pt x="48" y="132"/>
                    </a:lnTo>
                    <a:lnTo>
                      <a:pt x="60" y="123"/>
                    </a:lnTo>
                    <a:lnTo>
                      <a:pt x="68" y="113"/>
                    </a:lnTo>
                    <a:lnTo>
                      <a:pt x="73" y="99"/>
                    </a:lnTo>
                    <a:lnTo>
                      <a:pt x="74" y="90"/>
                    </a:lnTo>
                    <a:lnTo>
                      <a:pt x="67" y="97"/>
                    </a:lnTo>
                    <a:lnTo>
                      <a:pt x="58" y="103"/>
                    </a:lnTo>
                    <a:lnTo>
                      <a:pt x="48" y="106"/>
                    </a:lnTo>
                    <a:lnTo>
                      <a:pt x="37" y="108"/>
                    </a:lnTo>
                    <a:lnTo>
                      <a:pt x="22" y="106"/>
                    </a:lnTo>
                    <a:lnTo>
                      <a:pt x="12" y="97"/>
                    </a:lnTo>
                    <a:lnTo>
                      <a:pt x="5" y="84"/>
                    </a:lnTo>
                    <a:lnTo>
                      <a:pt x="3" y="67"/>
                    </a:lnTo>
                    <a:lnTo>
                      <a:pt x="3" y="53"/>
                    </a:lnTo>
                    <a:lnTo>
                      <a:pt x="9" y="40"/>
                    </a:lnTo>
                    <a:lnTo>
                      <a:pt x="15" y="25"/>
                    </a:lnTo>
                    <a:lnTo>
                      <a:pt x="24" y="14"/>
                    </a:lnTo>
                    <a:lnTo>
                      <a:pt x="31" y="8"/>
                    </a:lnTo>
                    <a:lnTo>
                      <a:pt x="39" y="4"/>
                    </a:lnTo>
                    <a:lnTo>
                      <a:pt x="48" y="1"/>
                    </a:lnTo>
                    <a:lnTo>
                      <a:pt x="58" y="0"/>
                    </a:lnTo>
                    <a:lnTo>
                      <a:pt x="68" y="1"/>
                    </a:lnTo>
                    <a:lnTo>
                      <a:pt x="77" y="5"/>
                    </a:lnTo>
                    <a:lnTo>
                      <a:pt x="84" y="10"/>
                    </a:lnTo>
                    <a:lnTo>
                      <a:pt x="88" y="18"/>
                    </a:lnTo>
                    <a:lnTo>
                      <a:pt x="91" y="2"/>
                    </a:lnTo>
                    <a:lnTo>
                      <a:pt x="109" y="2"/>
                    </a:lnTo>
                    <a:close/>
                    <a:moveTo>
                      <a:pt x="83" y="41"/>
                    </a:moveTo>
                    <a:lnTo>
                      <a:pt x="81" y="28"/>
                    </a:lnTo>
                    <a:lnTo>
                      <a:pt x="77" y="21"/>
                    </a:lnTo>
                    <a:lnTo>
                      <a:pt x="70" y="15"/>
                    </a:lnTo>
                    <a:lnTo>
                      <a:pt x="60" y="14"/>
                    </a:lnTo>
                    <a:lnTo>
                      <a:pt x="52" y="14"/>
                    </a:lnTo>
                    <a:lnTo>
                      <a:pt x="47" y="17"/>
                    </a:lnTo>
                    <a:lnTo>
                      <a:pt x="41" y="20"/>
                    </a:lnTo>
                    <a:lnTo>
                      <a:pt x="37" y="24"/>
                    </a:lnTo>
                    <a:lnTo>
                      <a:pt x="29" y="33"/>
                    </a:lnTo>
                    <a:lnTo>
                      <a:pt x="25" y="44"/>
                    </a:lnTo>
                    <a:lnTo>
                      <a:pt x="22" y="54"/>
                    </a:lnTo>
                    <a:lnTo>
                      <a:pt x="21" y="66"/>
                    </a:lnTo>
                    <a:lnTo>
                      <a:pt x="22" y="77"/>
                    </a:lnTo>
                    <a:lnTo>
                      <a:pt x="26" y="86"/>
                    </a:lnTo>
                    <a:lnTo>
                      <a:pt x="34" y="92"/>
                    </a:lnTo>
                    <a:lnTo>
                      <a:pt x="44" y="93"/>
                    </a:lnTo>
                    <a:lnTo>
                      <a:pt x="52" y="92"/>
                    </a:lnTo>
                    <a:lnTo>
                      <a:pt x="65" y="84"/>
                    </a:lnTo>
                    <a:lnTo>
                      <a:pt x="71" y="79"/>
                    </a:lnTo>
                    <a:lnTo>
                      <a:pt x="81" y="61"/>
                    </a:lnTo>
                    <a:lnTo>
                      <a:pt x="83" y="41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8" name="Freeform 197"/>
              <p:cNvSpPr>
                <a:spLocks noEditPoints="1"/>
              </p:cNvSpPr>
              <p:nvPr/>
            </p:nvSpPr>
            <p:spPr bwMode="auto">
              <a:xfrm>
                <a:off x="2787" y="2659"/>
                <a:ext cx="38" cy="49"/>
              </a:xfrm>
              <a:custGeom>
                <a:avLst/>
                <a:gdLst>
                  <a:gd name="T0" fmla="*/ 96 w 114"/>
                  <a:gd name="T1" fmla="*/ 43 h 147"/>
                  <a:gd name="T2" fmla="*/ 95 w 114"/>
                  <a:gd name="T3" fmla="*/ 30 h 147"/>
                  <a:gd name="T4" fmla="*/ 90 w 114"/>
                  <a:gd name="T5" fmla="*/ 22 h 147"/>
                  <a:gd name="T6" fmla="*/ 83 w 114"/>
                  <a:gd name="T7" fmla="*/ 16 h 147"/>
                  <a:gd name="T8" fmla="*/ 73 w 114"/>
                  <a:gd name="T9" fmla="*/ 14 h 147"/>
                  <a:gd name="T10" fmla="*/ 65 w 114"/>
                  <a:gd name="T11" fmla="*/ 14 h 147"/>
                  <a:gd name="T12" fmla="*/ 57 w 114"/>
                  <a:gd name="T13" fmla="*/ 19 h 147"/>
                  <a:gd name="T14" fmla="*/ 52 w 114"/>
                  <a:gd name="T15" fmla="*/ 23 h 147"/>
                  <a:gd name="T16" fmla="*/ 46 w 114"/>
                  <a:gd name="T17" fmla="*/ 30 h 147"/>
                  <a:gd name="T18" fmla="*/ 40 w 114"/>
                  <a:gd name="T19" fmla="*/ 37 h 147"/>
                  <a:gd name="T20" fmla="*/ 37 w 114"/>
                  <a:gd name="T21" fmla="*/ 48 h 147"/>
                  <a:gd name="T22" fmla="*/ 34 w 114"/>
                  <a:gd name="T23" fmla="*/ 58 h 147"/>
                  <a:gd name="T24" fmla="*/ 34 w 114"/>
                  <a:gd name="T25" fmla="*/ 68 h 147"/>
                  <a:gd name="T26" fmla="*/ 34 w 114"/>
                  <a:gd name="T27" fmla="*/ 81 h 147"/>
                  <a:gd name="T28" fmla="*/ 40 w 114"/>
                  <a:gd name="T29" fmla="*/ 88 h 147"/>
                  <a:gd name="T30" fmla="*/ 47 w 114"/>
                  <a:gd name="T31" fmla="*/ 95 h 147"/>
                  <a:gd name="T32" fmla="*/ 57 w 114"/>
                  <a:gd name="T33" fmla="*/ 95 h 147"/>
                  <a:gd name="T34" fmla="*/ 65 w 114"/>
                  <a:gd name="T35" fmla="*/ 95 h 147"/>
                  <a:gd name="T36" fmla="*/ 72 w 114"/>
                  <a:gd name="T37" fmla="*/ 92 h 147"/>
                  <a:gd name="T38" fmla="*/ 79 w 114"/>
                  <a:gd name="T39" fmla="*/ 88 h 147"/>
                  <a:gd name="T40" fmla="*/ 85 w 114"/>
                  <a:gd name="T41" fmla="*/ 81 h 147"/>
                  <a:gd name="T42" fmla="*/ 89 w 114"/>
                  <a:gd name="T43" fmla="*/ 72 h 147"/>
                  <a:gd name="T44" fmla="*/ 93 w 114"/>
                  <a:gd name="T45" fmla="*/ 62 h 147"/>
                  <a:gd name="T46" fmla="*/ 95 w 114"/>
                  <a:gd name="T47" fmla="*/ 52 h 147"/>
                  <a:gd name="T48" fmla="*/ 96 w 114"/>
                  <a:gd name="T49" fmla="*/ 43 h 147"/>
                  <a:gd name="T50" fmla="*/ 43 w 114"/>
                  <a:gd name="T51" fmla="*/ 19 h 147"/>
                  <a:gd name="T52" fmla="*/ 50 w 114"/>
                  <a:gd name="T53" fmla="*/ 10 h 147"/>
                  <a:gd name="T54" fmla="*/ 59 w 114"/>
                  <a:gd name="T55" fmla="*/ 4 h 147"/>
                  <a:gd name="T56" fmla="*/ 69 w 114"/>
                  <a:gd name="T57" fmla="*/ 0 h 147"/>
                  <a:gd name="T58" fmla="*/ 80 w 114"/>
                  <a:gd name="T59" fmla="*/ 0 h 147"/>
                  <a:gd name="T60" fmla="*/ 95 w 114"/>
                  <a:gd name="T61" fmla="*/ 1 h 147"/>
                  <a:gd name="T62" fmla="*/ 105 w 114"/>
                  <a:gd name="T63" fmla="*/ 10 h 147"/>
                  <a:gd name="T64" fmla="*/ 112 w 114"/>
                  <a:gd name="T65" fmla="*/ 22 h 147"/>
                  <a:gd name="T66" fmla="*/ 114 w 114"/>
                  <a:gd name="T67" fmla="*/ 40 h 147"/>
                  <a:gd name="T68" fmla="*/ 114 w 114"/>
                  <a:gd name="T69" fmla="*/ 55 h 147"/>
                  <a:gd name="T70" fmla="*/ 108 w 114"/>
                  <a:gd name="T71" fmla="*/ 69 h 147"/>
                  <a:gd name="T72" fmla="*/ 102 w 114"/>
                  <a:gd name="T73" fmla="*/ 84 h 147"/>
                  <a:gd name="T74" fmla="*/ 92 w 114"/>
                  <a:gd name="T75" fmla="*/ 95 h 147"/>
                  <a:gd name="T76" fmla="*/ 85 w 114"/>
                  <a:gd name="T77" fmla="*/ 102 h 147"/>
                  <a:gd name="T78" fmla="*/ 76 w 114"/>
                  <a:gd name="T79" fmla="*/ 107 h 147"/>
                  <a:gd name="T80" fmla="*/ 67 w 114"/>
                  <a:gd name="T81" fmla="*/ 109 h 147"/>
                  <a:gd name="T82" fmla="*/ 59 w 114"/>
                  <a:gd name="T83" fmla="*/ 109 h 147"/>
                  <a:gd name="T84" fmla="*/ 47 w 114"/>
                  <a:gd name="T85" fmla="*/ 109 h 147"/>
                  <a:gd name="T86" fmla="*/ 40 w 114"/>
                  <a:gd name="T87" fmla="*/ 105 h 147"/>
                  <a:gd name="T88" fmla="*/ 33 w 114"/>
                  <a:gd name="T89" fmla="*/ 99 h 147"/>
                  <a:gd name="T90" fmla="*/ 28 w 114"/>
                  <a:gd name="T91" fmla="*/ 92 h 147"/>
                  <a:gd name="T92" fmla="*/ 17 w 114"/>
                  <a:gd name="T93" fmla="*/ 147 h 147"/>
                  <a:gd name="T94" fmla="*/ 0 w 114"/>
                  <a:gd name="T95" fmla="*/ 147 h 147"/>
                  <a:gd name="T96" fmla="*/ 28 w 114"/>
                  <a:gd name="T97" fmla="*/ 3 h 147"/>
                  <a:gd name="T98" fmla="*/ 46 w 114"/>
                  <a:gd name="T99" fmla="*/ 3 h 147"/>
                  <a:gd name="T100" fmla="*/ 43 w 114"/>
                  <a:gd name="T101" fmla="*/ 19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4" h="147">
                    <a:moveTo>
                      <a:pt x="96" y="43"/>
                    </a:moveTo>
                    <a:lnTo>
                      <a:pt x="95" y="30"/>
                    </a:lnTo>
                    <a:lnTo>
                      <a:pt x="90" y="22"/>
                    </a:lnTo>
                    <a:lnTo>
                      <a:pt x="83" y="16"/>
                    </a:lnTo>
                    <a:lnTo>
                      <a:pt x="73" y="14"/>
                    </a:lnTo>
                    <a:lnTo>
                      <a:pt x="65" y="14"/>
                    </a:lnTo>
                    <a:lnTo>
                      <a:pt x="57" y="19"/>
                    </a:lnTo>
                    <a:lnTo>
                      <a:pt x="52" y="23"/>
                    </a:lnTo>
                    <a:lnTo>
                      <a:pt x="46" y="30"/>
                    </a:lnTo>
                    <a:lnTo>
                      <a:pt x="40" y="37"/>
                    </a:lnTo>
                    <a:lnTo>
                      <a:pt x="37" y="48"/>
                    </a:lnTo>
                    <a:lnTo>
                      <a:pt x="34" y="58"/>
                    </a:lnTo>
                    <a:lnTo>
                      <a:pt x="34" y="68"/>
                    </a:lnTo>
                    <a:lnTo>
                      <a:pt x="34" y="81"/>
                    </a:lnTo>
                    <a:lnTo>
                      <a:pt x="40" y="88"/>
                    </a:lnTo>
                    <a:lnTo>
                      <a:pt x="47" y="95"/>
                    </a:lnTo>
                    <a:lnTo>
                      <a:pt x="57" y="95"/>
                    </a:lnTo>
                    <a:lnTo>
                      <a:pt x="65" y="95"/>
                    </a:lnTo>
                    <a:lnTo>
                      <a:pt x="72" y="92"/>
                    </a:lnTo>
                    <a:lnTo>
                      <a:pt x="79" y="88"/>
                    </a:lnTo>
                    <a:lnTo>
                      <a:pt x="85" y="81"/>
                    </a:lnTo>
                    <a:lnTo>
                      <a:pt x="89" y="72"/>
                    </a:lnTo>
                    <a:lnTo>
                      <a:pt x="93" y="62"/>
                    </a:lnTo>
                    <a:lnTo>
                      <a:pt x="95" y="52"/>
                    </a:lnTo>
                    <a:lnTo>
                      <a:pt x="96" y="43"/>
                    </a:lnTo>
                    <a:close/>
                    <a:moveTo>
                      <a:pt x="43" y="19"/>
                    </a:moveTo>
                    <a:lnTo>
                      <a:pt x="50" y="10"/>
                    </a:lnTo>
                    <a:lnTo>
                      <a:pt x="59" y="4"/>
                    </a:lnTo>
                    <a:lnTo>
                      <a:pt x="69" y="0"/>
                    </a:lnTo>
                    <a:lnTo>
                      <a:pt x="80" y="0"/>
                    </a:lnTo>
                    <a:lnTo>
                      <a:pt x="95" y="1"/>
                    </a:lnTo>
                    <a:lnTo>
                      <a:pt x="105" y="10"/>
                    </a:lnTo>
                    <a:lnTo>
                      <a:pt x="112" y="22"/>
                    </a:lnTo>
                    <a:lnTo>
                      <a:pt x="114" y="40"/>
                    </a:lnTo>
                    <a:lnTo>
                      <a:pt x="114" y="55"/>
                    </a:lnTo>
                    <a:lnTo>
                      <a:pt x="108" y="69"/>
                    </a:lnTo>
                    <a:lnTo>
                      <a:pt x="102" y="84"/>
                    </a:lnTo>
                    <a:lnTo>
                      <a:pt x="92" y="95"/>
                    </a:lnTo>
                    <a:lnTo>
                      <a:pt x="85" y="102"/>
                    </a:lnTo>
                    <a:lnTo>
                      <a:pt x="76" y="107"/>
                    </a:lnTo>
                    <a:lnTo>
                      <a:pt x="67" y="109"/>
                    </a:lnTo>
                    <a:lnTo>
                      <a:pt x="59" y="109"/>
                    </a:lnTo>
                    <a:lnTo>
                      <a:pt x="47" y="109"/>
                    </a:lnTo>
                    <a:lnTo>
                      <a:pt x="40" y="105"/>
                    </a:lnTo>
                    <a:lnTo>
                      <a:pt x="33" y="99"/>
                    </a:lnTo>
                    <a:lnTo>
                      <a:pt x="28" y="92"/>
                    </a:lnTo>
                    <a:lnTo>
                      <a:pt x="17" y="147"/>
                    </a:lnTo>
                    <a:lnTo>
                      <a:pt x="0" y="147"/>
                    </a:lnTo>
                    <a:lnTo>
                      <a:pt x="28" y="3"/>
                    </a:lnTo>
                    <a:lnTo>
                      <a:pt x="46" y="3"/>
                    </a:lnTo>
                    <a:lnTo>
                      <a:pt x="43" y="19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9" name="Freeform 198"/>
              <p:cNvSpPr>
                <a:spLocks/>
              </p:cNvSpPr>
              <p:nvPr/>
            </p:nvSpPr>
            <p:spPr bwMode="auto">
              <a:xfrm>
                <a:off x="2830" y="2659"/>
                <a:ext cx="27" cy="36"/>
              </a:xfrm>
              <a:custGeom>
                <a:avLst/>
                <a:gdLst>
                  <a:gd name="T0" fmla="*/ 80 w 83"/>
                  <a:gd name="T1" fmla="*/ 19 h 107"/>
                  <a:gd name="T2" fmla="*/ 77 w 83"/>
                  <a:gd name="T3" fmla="*/ 17 h 107"/>
                  <a:gd name="T4" fmla="*/ 74 w 83"/>
                  <a:gd name="T5" fmla="*/ 16 h 107"/>
                  <a:gd name="T6" fmla="*/ 70 w 83"/>
                  <a:gd name="T7" fmla="*/ 16 h 107"/>
                  <a:gd name="T8" fmla="*/ 67 w 83"/>
                  <a:gd name="T9" fmla="*/ 16 h 107"/>
                  <a:gd name="T10" fmla="*/ 52 w 83"/>
                  <a:gd name="T11" fmla="*/ 17 h 107"/>
                  <a:gd name="T12" fmla="*/ 42 w 83"/>
                  <a:gd name="T13" fmla="*/ 26 h 107"/>
                  <a:gd name="T14" fmla="*/ 34 w 83"/>
                  <a:gd name="T15" fmla="*/ 37 h 107"/>
                  <a:gd name="T16" fmla="*/ 28 w 83"/>
                  <a:gd name="T17" fmla="*/ 53 h 107"/>
                  <a:gd name="T18" fmla="*/ 18 w 83"/>
                  <a:gd name="T19" fmla="*/ 107 h 107"/>
                  <a:gd name="T20" fmla="*/ 0 w 83"/>
                  <a:gd name="T21" fmla="*/ 107 h 107"/>
                  <a:gd name="T22" fmla="*/ 21 w 83"/>
                  <a:gd name="T23" fmla="*/ 3 h 107"/>
                  <a:gd name="T24" fmla="*/ 38 w 83"/>
                  <a:gd name="T25" fmla="*/ 3 h 107"/>
                  <a:gd name="T26" fmla="*/ 35 w 83"/>
                  <a:gd name="T27" fmla="*/ 19 h 107"/>
                  <a:gd name="T28" fmla="*/ 42 w 83"/>
                  <a:gd name="T29" fmla="*/ 10 h 107"/>
                  <a:gd name="T30" fmla="*/ 51 w 83"/>
                  <a:gd name="T31" fmla="*/ 4 h 107"/>
                  <a:gd name="T32" fmla="*/ 61 w 83"/>
                  <a:gd name="T33" fmla="*/ 0 h 107"/>
                  <a:gd name="T34" fmla="*/ 71 w 83"/>
                  <a:gd name="T35" fmla="*/ 0 h 107"/>
                  <a:gd name="T36" fmla="*/ 74 w 83"/>
                  <a:gd name="T37" fmla="*/ 0 h 107"/>
                  <a:gd name="T38" fmla="*/ 77 w 83"/>
                  <a:gd name="T39" fmla="*/ 0 h 107"/>
                  <a:gd name="T40" fmla="*/ 80 w 83"/>
                  <a:gd name="T41" fmla="*/ 0 h 107"/>
                  <a:gd name="T42" fmla="*/ 83 w 83"/>
                  <a:gd name="T43" fmla="*/ 1 h 107"/>
                  <a:gd name="T44" fmla="*/ 80 w 83"/>
                  <a:gd name="T45" fmla="*/ 1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3" h="107">
                    <a:moveTo>
                      <a:pt x="80" y="19"/>
                    </a:moveTo>
                    <a:lnTo>
                      <a:pt x="77" y="17"/>
                    </a:lnTo>
                    <a:lnTo>
                      <a:pt x="74" y="16"/>
                    </a:lnTo>
                    <a:lnTo>
                      <a:pt x="70" y="16"/>
                    </a:lnTo>
                    <a:lnTo>
                      <a:pt x="67" y="16"/>
                    </a:lnTo>
                    <a:lnTo>
                      <a:pt x="52" y="17"/>
                    </a:lnTo>
                    <a:lnTo>
                      <a:pt x="42" y="26"/>
                    </a:lnTo>
                    <a:lnTo>
                      <a:pt x="34" y="37"/>
                    </a:lnTo>
                    <a:lnTo>
                      <a:pt x="28" y="53"/>
                    </a:lnTo>
                    <a:lnTo>
                      <a:pt x="18" y="107"/>
                    </a:lnTo>
                    <a:lnTo>
                      <a:pt x="0" y="107"/>
                    </a:lnTo>
                    <a:lnTo>
                      <a:pt x="21" y="3"/>
                    </a:lnTo>
                    <a:lnTo>
                      <a:pt x="38" y="3"/>
                    </a:lnTo>
                    <a:lnTo>
                      <a:pt x="35" y="19"/>
                    </a:lnTo>
                    <a:lnTo>
                      <a:pt x="42" y="10"/>
                    </a:lnTo>
                    <a:lnTo>
                      <a:pt x="51" y="4"/>
                    </a:lnTo>
                    <a:lnTo>
                      <a:pt x="61" y="0"/>
                    </a:lnTo>
                    <a:lnTo>
                      <a:pt x="71" y="0"/>
                    </a:lnTo>
                    <a:lnTo>
                      <a:pt x="74" y="0"/>
                    </a:lnTo>
                    <a:lnTo>
                      <a:pt x="77" y="0"/>
                    </a:lnTo>
                    <a:lnTo>
                      <a:pt x="80" y="0"/>
                    </a:lnTo>
                    <a:lnTo>
                      <a:pt x="83" y="1"/>
                    </a:lnTo>
                    <a:lnTo>
                      <a:pt x="80" y="19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0" name="Freeform 199"/>
              <p:cNvSpPr>
                <a:spLocks noEditPoints="1"/>
              </p:cNvSpPr>
              <p:nvPr/>
            </p:nvSpPr>
            <p:spPr bwMode="auto">
              <a:xfrm>
                <a:off x="2857" y="2659"/>
                <a:ext cx="33" cy="36"/>
              </a:xfrm>
              <a:custGeom>
                <a:avLst/>
                <a:gdLst>
                  <a:gd name="T0" fmla="*/ 40 w 101"/>
                  <a:gd name="T1" fmla="*/ 109 h 109"/>
                  <a:gd name="T2" fmla="*/ 23 w 101"/>
                  <a:gd name="T3" fmla="*/ 108 h 109"/>
                  <a:gd name="T4" fmla="*/ 12 w 101"/>
                  <a:gd name="T5" fmla="*/ 98 h 109"/>
                  <a:gd name="T6" fmla="*/ 3 w 101"/>
                  <a:gd name="T7" fmla="*/ 86 h 109"/>
                  <a:gd name="T8" fmla="*/ 0 w 101"/>
                  <a:gd name="T9" fmla="*/ 68 h 109"/>
                  <a:gd name="T10" fmla="*/ 2 w 101"/>
                  <a:gd name="T11" fmla="*/ 56 h 109"/>
                  <a:gd name="T12" fmla="*/ 4 w 101"/>
                  <a:gd name="T13" fmla="*/ 45 h 109"/>
                  <a:gd name="T14" fmla="*/ 9 w 101"/>
                  <a:gd name="T15" fmla="*/ 33 h 109"/>
                  <a:gd name="T16" fmla="*/ 15 w 101"/>
                  <a:gd name="T17" fmla="*/ 25 h 109"/>
                  <a:gd name="T18" fmla="*/ 23 w 101"/>
                  <a:gd name="T19" fmla="*/ 13 h 109"/>
                  <a:gd name="T20" fmla="*/ 35 w 101"/>
                  <a:gd name="T21" fmla="*/ 6 h 109"/>
                  <a:gd name="T22" fmla="*/ 46 w 101"/>
                  <a:gd name="T23" fmla="*/ 1 h 109"/>
                  <a:gd name="T24" fmla="*/ 61 w 101"/>
                  <a:gd name="T25" fmla="*/ 0 h 109"/>
                  <a:gd name="T26" fmla="*/ 78 w 101"/>
                  <a:gd name="T27" fmla="*/ 1 h 109"/>
                  <a:gd name="T28" fmla="*/ 89 w 101"/>
                  <a:gd name="T29" fmla="*/ 12 h 109"/>
                  <a:gd name="T30" fmla="*/ 98 w 101"/>
                  <a:gd name="T31" fmla="*/ 23 h 109"/>
                  <a:gd name="T32" fmla="*/ 101 w 101"/>
                  <a:gd name="T33" fmla="*/ 40 h 109"/>
                  <a:gd name="T34" fmla="*/ 100 w 101"/>
                  <a:gd name="T35" fmla="*/ 52 h 109"/>
                  <a:gd name="T36" fmla="*/ 97 w 101"/>
                  <a:gd name="T37" fmla="*/ 65 h 109"/>
                  <a:gd name="T38" fmla="*/ 92 w 101"/>
                  <a:gd name="T39" fmla="*/ 76 h 109"/>
                  <a:gd name="T40" fmla="*/ 88 w 101"/>
                  <a:gd name="T41" fmla="*/ 85 h 109"/>
                  <a:gd name="T42" fmla="*/ 78 w 101"/>
                  <a:gd name="T43" fmla="*/ 97 h 109"/>
                  <a:gd name="T44" fmla="*/ 66 w 101"/>
                  <a:gd name="T45" fmla="*/ 104 h 109"/>
                  <a:gd name="T46" fmla="*/ 55 w 101"/>
                  <a:gd name="T47" fmla="*/ 109 h 109"/>
                  <a:gd name="T48" fmla="*/ 40 w 101"/>
                  <a:gd name="T49" fmla="*/ 109 h 109"/>
                  <a:gd name="T50" fmla="*/ 19 w 101"/>
                  <a:gd name="T51" fmla="*/ 66 h 109"/>
                  <a:gd name="T52" fmla="*/ 20 w 101"/>
                  <a:gd name="T53" fmla="*/ 81 h 109"/>
                  <a:gd name="T54" fmla="*/ 25 w 101"/>
                  <a:gd name="T55" fmla="*/ 88 h 109"/>
                  <a:gd name="T56" fmla="*/ 32 w 101"/>
                  <a:gd name="T57" fmla="*/ 94 h 109"/>
                  <a:gd name="T58" fmla="*/ 43 w 101"/>
                  <a:gd name="T59" fmla="*/ 95 h 109"/>
                  <a:gd name="T60" fmla="*/ 51 w 101"/>
                  <a:gd name="T61" fmla="*/ 95 h 109"/>
                  <a:gd name="T62" fmla="*/ 65 w 101"/>
                  <a:gd name="T63" fmla="*/ 88 h 109"/>
                  <a:gd name="T64" fmla="*/ 71 w 101"/>
                  <a:gd name="T65" fmla="*/ 81 h 109"/>
                  <a:gd name="T66" fmla="*/ 81 w 101"/>
                  <a:gd name="T67" fmla="*/ 63 h 109"/>
                  <a:gd name="T68" fmla="*/ 82 w 101"/>
                  <a:gd name="T69" fmla="*/ 42 h 109"/>
                  <a:gd name="T70" fmla="*/ 82 w 101"/>
                  <a:gd name="T71" fmla="*/ 29 h 109"/>
                  <a:gd name="T72" fmla="*/ 76 w 101"/>
                  <a:gd name="T73" fmla="*/ 22 h 109"/>
                  <a:gd name="T74" fmla="*/ 69 w 101"/>
                  <a:gd name="T75" fmla="*/ 16 h 109"/>
                  <a:gd name="T76" fmla="*/ 59 w 101"/>
                  <a:gd name="T77" fmla="*/ 14 h 109"/>
                  <a:gd name="T78" fmla="*/ 49 w 101"/>
                  <a:gd name="T79" fmla="*/ 14 h 109"/>
                  <a:gd name="T80" fmla="*/ 42 w 101"/>
                  <a:gd name="T81" fmla="*/ 19 h 109"/>
                  <a:gd name="T82" fmla="*/ 35 w 101"/>
                  <a:gd name="T83" fmla="*/ 25 h 109"/>
                  <a:gd name="T84" fmla="*/ 27 w 101"/>
                  <a:gd name="T85" fmla="*/ 33 h 109"/>
                  <a:gd name="T86" fmla="*/ 23 w 101"/>
                  <a:gd name="T87" fmla="*/ 40 h 109"/>
                  <a:gd name="T88" fmla="*/ 20 w 101"/>
                  <a:gd name="T89" fmla="*/ 49 h 109"/>
                  <a:gd name="T90" fmla="*/ 19 w 101"/>
                  <a:gd name="T91" fmla="*/ 58 h 109"/>
                  <a:gd name="T92" fmla="*/ 19 w 101"/>
                  <a:gd name="T93" fmla="*/ 6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1" h="109">
                    <a:moveTo>
                      <a:pt x="40" y="109"/>
                    </a:moveTo>
                    <a:lnTo>
                      <a:pt x="23" y="108"/>
                    </a:lnTo>
                    <a:lnTo>
                      <a:pt x="12" y="98"/>
                    </a:lnTo>
                    <a:lnTo>
                      <a:pt x="3" y="86"/>
                    </a:lnTo>
                    <a:lnTo>
                      <a:pt x="0" y="68"/>
                    </a:lnTo>
                    <a:lnTo>
                      <a:pt x="2" y="56"/>
                    </a:lnTo>
                    <a:lnTo>
                      <a:pt x="4" y="45"/>
                    </a:lnTo>
                    <a:lnTo>
                      <a:pt x="9" y="33"/>
                    </a:lnTo>
                    <a:lnTo>
                      <a:pt x="15" y="25"/>
                    </a:lnTo>
                    <a:lnTo>
                      <a:pt x="23" y="13"/>
                    </a:lnTo>
                    <a:lnTo>
                      <a:pt x="35" y="6"/>
                    </a:lnTo>
                    <a:lnTo>
                      <a:pt x="46" y="1"/>
                    </a:lnTo>
                    <a:lnTo>
                      <a:pt x="61" y="0"/>
                    </a:lnTo>
                    <a:lnTo>
                      <a:pt x="78" y="1"/>
                    </a:lnTo>
                    <a:lnTo>
                      <a:pt x="89" y="12"/>
                    </a:lnTo>
                    <a:lnTo>
                      <a:pt x="98" y="23"/>
                    </a:lnTo>
                    <a:lnTo>
                      <a:pt x="101" y="40"/>
                    </a:lnTo>
                    <a:lnTo>
                      <a:pt x="100" y="52"/>
                    </a:lnTo>
                    <a:lnTo>
                      <a:pt x="97" y="65"/>
                    </a:lnTo>
                    <a:lnTo>
                      <a:pt x="92" y="76"/>
                    </a:lnTo>
                    <a:lnTo>
                      <a:pt x="88" y="85"/>
                    </a:lnTo>
                    <a:lnTo>
                      <a:pt x="78" y="97"/>
                    </a:lnTo>
                    <a:lnTo>
                      <a:pt x="66" y="104"/>
                    </a:lnTo>
                    <a:lnTo>
                      <a:pt x="55" y="109"/>
                    </a:lnTo>
                    <a:lnTo>
                      <a:pt x="40" y="109"/>
                    </a:lnTo>
                    <a:close/>
                    <a:moveTo>
                      <a:pt x="19" y="66"/>
                    </a:moveTo>
                    <a:lnTo>
                      <a:pt x="20" y="81"/>
                    </a:lnTo>
                    <a:lnTo>
                      <a:pt x="25" y="88"/>
                    </a:lnTo>
                    <a:lnTo>
                      <a:pt x="32" y="94"/>
                    </a:lnTo>
                    <a:lnTo>
                      <a:pt x="43" y="95"/>
                    </a:lnTo>
                    <a:lnTo>
                      <a:pt x="51" y="95"/>
                    </a:lnTo>
                    <a:lnTo>
                      <a:pt x="65" y="88"/>
                    </a:lnTo>
                    <a:lnTo>
                      <a:pt x="71" y="81"/>
                    </a:lnTo>
                    <a:lnTo>
                      <a:pt x="81" y="63"/>
                    </a:lnTo>
                    <a:lnTo>
                      <a:pt x="82" y="42"/>
                    </a:lnTo>
                    <a:lnTo>
                      <a:pt x="82" y="29"/>
                    </a:lnTo>
                    <a:lnTo>
                      <a:pt x="76" y="22"/>
                    </a:lnTo>
                    <a:lnTo>
                      <a:pt x="69" y="16"/>
                    </a:lnTo>
                    <a:lnTo>
                      <a:pt x="59" y="14"/>
                    </a:lnTo>
                    <a:lnTo>
                      <a:pt x="49" y="14"/>
                    </a:lnTo>
                    <a:lnTo>
                      <a:pt x="42" y="19"/>
                    </a:lnTo>
                    <a:lnTo>
                      <a:pt x="35" y="25"/>
                    </a:lnTo>
                    <a:lnTo>
                      <a:pt x="27" y="33"/>
                    </a:lnTo>
                    <a:lnTo>
                      <a:pt x="23" y="40"/>
                    </a:lnTo>
                    <a:lnTo>
                      <a:pt x="20" y="49"/>
                    </a:lnTo>
                    <a:lnTo>
                      <a:pt x="19" y="58"/>
                    </a:lnTo>
                    <a:lnTo>
                      <a:pt x="19" y="66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1" name="Freeform 200"/>
              <p:cNvSpPr>
                <a:spLocks/>
              </p:cNvSpPr>
              <p:nvPr/>
            </p:nvSpPr>
            <p:spPr bwMode="auto">
              <a:xfrm>
                <a:off x="2896" y="2659"/>
                <a:ext cx="31" cy="36"/>
              </a:xfrm>
              <a:custGeom>
                <a:avLst/>
                <a:gdLst>
                  <a:gd name="T0" fmla="*/ 94 w 94"/>
                  <a:gd name="T1" fmla="*/ 6 h 109"/>
                  <a:gd name="T2" fmla="*/ 91 w 94"/>
                  <a:gd name="T3" fmla="*/ 23 h 109"/>
                  <a:gd name="T4" fmla="*/ 84 w 94"/>
                  <a:gd name="T5" fmla="*/ 19 h 109"/>
                  <a:gd name="T6" fmla="*/ 78 w 94"/>
                  <a:gd name="T7" fmla="*/ 17 h 109"/>
                  <a:gd name="T8" fmla="*/ 71 w 94"/>
                  <a:gd name="T9" fmla="*/ 14 h 109"/>
                  <a:gd name="T10" fmla="*/ 64 w 94"/>
                  <a:gd name="T11" fmla="*/ 14 h 109"/>
                  <a:gd name="T12" fmla="*/ 55 w 94"/>
                  <a:gd name="T13" fmla="*/ 14 h 109"/>
                  <a:gd name="T14" fmla="*/ 48 w 94"/>
                  <a:gd name="T15" fmla="*/ 17 h 109"/>
                  <a:gd name="T16" fmla="*/ 41 w 94"/>
                  <a:gd name="T17" fmla="*/ 20 h 109"/>
                  <a:gd name="T18" fmla="*/ 35 w 94"/>
                  <a:gd name="T19" fmla="*/ 26 h 109"/>
                  <a:gd name="T20" fmla="*/ 28 w 94"/>
                  <a:gd name="T21" fmla="*/ 35 h 109"/>
                  <a:gd name="T22" fmla="*/ 22 w 94"/>
                  <a:gd name="T23" fmla="*/ 45 h 109"/>
                  <a:gd name="T24" fmla="*/ 19 w 94"/>
                  <a:gd name="T25" fmla="*/ 56 h 109"/>
                  <a:gd name="T26" fmla="*/ 18 w 94"/>
                  <a:gd name="T27" fmla="*/ 68 h 109"/>
                  <a:gd name="T28" fmla="*/ 19 w 94"/>
                  <a:gd name="T29" fmla="*/ 81 h 109"/>
                  <a:gd name="T30" fmla="*/ 25 w 94"/>
                  <a:gd name="T31" fmla="*/ 88 h 109"/>
                  <a:gd name="T32" fmla="*/ 33 w 94"/>
                  <a:gd name="T33" fmla="*/ 94 h 109"/>
                  <a:gd name="T34" fmla="*/ 46 w 94"/>
                  <a:gd name="T35" fmla="*/ 95 h 109"/>
                  <a:gd name="T36" fmla="*/ 54 w 94"/>
                  <a:gd name="T37" fmla="*/ 95 h 109"/>
                  <a:gd name="T38" fmla="*/ 62 w 94"/>
                  <a:gd name="T39" fmla="*/ 94 h 109"/>
                  <a:gd name="T40" fmla="*/ 69 w 94"/>
                  <a:gd name="T41" fmla="*/ 91 h 109"/>
                  <a:gd name="T42" fmla="*/ 78 w 94"/>
                  <a:gd name="T43" fmla="*/ 86 h 109"/>
                  <a:gd name="T44" fmla="*/ 75 w 94"/>
                  <a:gd name="T45" fmla="*/ 104 h 109"/>
                  <a:gd name="T46" fmla="*/ 68 w 94"/>
                  <a:gd name="T47" fmla="*/ 107 h 109"/>
                  <a:gd name="T48" fmla="*/ 59 w 94"/>
                  <a:gd name="T49" fmla="*/ 108 h 109"/>
                  <a:gd name="T50" fmla="*/ 52 w 94"/>
                  <a:gd name="T51" fmla="*/ 109 h 109"/>
                  <a:gd name="T52" fmla="*/ 44 w 94"/>
                  <a:gd name="T53" fmla="*/ 109 h 109"/>
                  <a:gd name="T54" fmla="*/ 25 w 94"/>
                  <a:gd name="T55" fmla="*/ 108 h 109"/>
                  <a:gd name="T56" fmla="*/ 12 w 94"/>
                  <a:gd name="T57" fmla="*/ 99 h 109"/>
                  <a:gd name="T58" fmla="*/ 2 w 94"/>
                  <a:gd name="T59" fmla="*/ 88 h 109"/>
                  <a:gd name="T60" fmla="*/ 0 w 94"/>
                  <a:gd name="T61" fmla="*/ 69 h 109"/>
                  <a:gd name="T62" fmla="*/ 2 w 94"/>
                  <a:gd name="T63" fmla="*/ 53 h 109"/>
                  <a:gd name="T64" fmla="*/ 6 w 94"/>
                  <a:gd name="T65" fmla="*/ 40 h 109"/>
                  <a:gd name="T66" fmla="*/ 13 w 94"/>
                  <a:gd name="T67" fmla="*/ 26 h 109"/>
                  <a:gd name="T68" fmla="*/ 23 w 94"/>
                  <a:gd name="T69" fmla="*/ 14 h 109"/>
                  <a:gd name="T70" fmla="*/ 32 w 94"/>
                  <a:gd name="T71" fmla="*/ 9 h 109"/>
                  <a:gd name="T72" fmla="*/ 42 w 94"/>
                  <a:gd name="T73" fmla="*/ 3 h 109"/>
                  <a:gd name="T74" fmla="*/ 52 w 94"/>
                  <a:gd name="T75" fmla="*/ 0 h 109"/>
                  <a:gd name="T76" fmla="*/ 65 w 94"/>
                  <a:gd name="T77" fmla="*/ 0 h 109"/>
                  <a:gd name="T78" fmla="*/ 72 w 94"/>
                  <a:gd name="T79" fmla="*/ 0 h 109"/>
                  <a:gd name="T80" fmla="*/ 80 w 94"/>
                  <a:gd name="T81" fmla="*/ 1 h 109"/>
                  <a:gd name="T82" fmla="*/ 87 w 94"/>
                  <a:gd name="T83" fmla="*/ 3 h 109"/>
                  <a:gd name="T84" fmla="*/ 94 w 94"/>
                  <a:gd name="T85" fmla="*/ 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4" h="109">
                    <a:moveTo>
                      <a:pt x="94" y="6"/>
                    </a:moveTo>
                    <a:lnTo>
                      <a:pt x="91" y="23"/>
                    </a:lnTo>
                    <a:lnTo>
                      <a:pt x="84" y="19"/>
                    </a:lnTo>
                    <a:lnTo>
                      <a:pt x="78" y="17"/>
                    </a:lnTo>
                    <a:lnTo>
                      <a:pt x="71" y="14"/>
                    </a:lnTo>
                    <a:lnTo>
                      <a:pt x="64" y="14"/>
                    </a:lnTo>
                    <a:lnTo>
                      <a:pt x="55" y="14"/>
                    </a:lnTo>
                    <a:lnTo>
                      <a:pt x="48" y="17"/>
                    </a:lnTo>
                    <a:lnTo>
                      <a:pt x="41" y="20"/>
                    </a:lnTo>
                    <a:lnTo>
                      <a:pt x="35" y="26"/>
                    </a:lnTo>
                    <a:lnTo>
                      <a:pt x="28" y="35"/>
                    </a:lnTo>
                    <a:lnTo>
                      <a:pt x="22" y="45"/>
                    </a:lnTo>
                    <a:lnTo>
                      <a:pt x="19" y="56"/>
                    </a:lnTo>
                    <a:lnTo>
                      <a:pt x="18" y="68"/>
                    </a:lnTo>
                    <a:lnTo>
                      <a:pt x="19" y="81"/>
                    </a:lnTo>
                    <a:lnTo>
                      <a:pt x="25" y="88"/>
                    </a:lnTo>
                    <a:lnTo>
                      <a:pt x="33" y="94"/>
                    </a:lnTo>
                    <a:lnTo>
                      <a:pt x="46" y="95"/>
                    </a:lnTo>
                    <a:lnTo>
                      <a:pt x="54" y="95"/>
                    </a:lnTo>
                    <a:lnTo>
                      <a:pt x="62" y="94"/>
                    </a:lnTo>
                    <a:lnTo>
                      <a:pt x="69" y="91"/>
                    </a:lnTo>
                    <a:lnTo>
                      <a:pt x="78" y="86"/>
                    </a:lnTo>
                    <a:lnTo>
                      <a:pt x="75" y="104"/>
                    </a:lnTo>
                    <a:lnTo>
                      <a:pt x="68" y="107"/>
                    </a:lnTo>
                    <a:lnTo>
                      <a:pt x="59" y="108"/>
                    </a:lnTo>
                    <a:lnTo>
                      <a:pt x="52" y="109"/>
                    </a:lnTo>
                    <a:lnTo>
                      <a:pt x="44" y="109"/>
                    </a:lnTo>
                    <a:lnTo>
                      <a:pt x="25" y="108"/>
                    </a:lnTo>
                    <a:lnTo>
                      <a:pt x="12" y="99"/>
                    </a:lnTo>
                    <a:lnTo>
                      <a:pt x="2" y="88"/>
                    </a:lnTo>
                    <a:lnTo>
                      <a:pt x="0" y="69"/>
                    </a:lnTo>
                    <a:lnTo>
                      <a:pt x="2" y="53"/>
                    </a:lnTo>
                    <a:lnTo>
                      <a:pt x="6" y="40"/>
                    </a:lnTo>
                    <a:lnTo>
                      <a:pt x="13" y="26"/>
                    </a:lnTo>
                    <a:lnTo>
                      <a:pt x="23" y="14"/>
                    </a:lnTo>
                    <a:lnTo>
                      <a:pt x="32" y="9"/>
                    </a:lnTo>
                    <a:lnTo>
                      <a:pt x="42" y="3"/>
                    </a:lnTo>
                    <a:lnTo>
                      <a:pt x="52" y="0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80" y="1"/>
                    </a:lnTo>
                    <a:lnTo>
                      <a:pt x="87" y="3"/>
                    </a:lnTo>
                    <a:lnTo>
                      <a:pt x="94" y="6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2" name="Freeform 201"/>
              <p:cNvSpPr>
                <a:spLocks noEditPoints="1"/>
              </p:cNvSpPr>
              <p:nvPr/>
            </p:nvSpPr>
            <p:spPr bwMode="auto">
              <a:xfrm>
                <a:off x="2931" y="2659"/>
                <a:ext cx="34" cy="36"/>
              </a:xfrm>
              <a:custGeom>
                <a:avLst/>
                <a:gdLst>
                  <a:gd name="T0" fmla="*/ 83 w 100"/>
                  <a:gd name="T1" fmla="*/ 46 h 109"/>
                  <a:gd name="T2" fmla="*/ 85 w 100"/>
                  <a:gd name="T3" fmla="*/ 43 h 109"/>
                  <a:gd name="T4" fmla="*/ 85 w 100"/>
                  <a:gd name="T5" fmla="*/ 42 h 109"/>
                  <a:gd name="T6" fmla="*/ 85 w 100"/>
                  <a:gd name="T7" fmla="*/ 40 h 109"/>
                  <a:gd name="T8" fmla="*/ 85 w 100"/>
                  <a:gd name="T9" fmla="*/ 39 h 109"/>
                  <a:gd name="T10" fmla="*/ 83 w 100"/>
                  <a:gd name="T11" fmla="*/ 29 h 109"/>
                  <a:gd name="T12" fmla="*/ 77 w 100"/>
                  <a:gd name="T13" fmla="*/ 22 h 109"/>
                  <a:gd name="T14" fmla="*/ 70 w 100"/>
                  <a:gd name="T15" fmla="*/ 16 h 109"/>
                  <a:gd name="T16" fmla="*/ 59 w 100"/>
                  <a:gd name="T17" fmla="*/ 14 h 109"/>
                  <a:gd name="T18" fmla="*/ 47 w 100"/>
                  <a:gd name="T19" fmla="*/ 16 h 109"/>
                  <a:gd name="T20" fmla="*/ 37 w 100"/>
                  <a:gd name="T21" fmla="*/ 23 h 109"/>
                  <a:gd name="T22" fmla="*/ 27 w 100"/>
                  <a:gd name="T23" fmla="*/ 32 h 109"/>
                  <a:gd name="T24" fmla="*/ 21 w 100"/>
                  <a:gd name="T25" fmla="*/ 46 h 109"/>
                  <a:gd name="T26" fmla="*/ 83 w 100"/>
                  <a:gd name="T27" fmla="*/ 46 h 109"/>
                  <a:gd name="T28" fmla="*/ 99 w 100"/>
                  <a:gd name="T29" fmla="*/ 59 h 109"/>
                  <a:gd name="T30" fmla="*/ 18 w 100"/>
                  <a:gd name="T31" fmla="*/ 59 h 109"/>
                  <a:gd name="T32" fmla="*/ 18 w 100"/>
                  <a:gd name="T33" fmla="*/ 62 h 109"/>
                  <a:gd name="T34" fmla="*/ 18 w 100"/>
                  <a:gd name="T35" fmla="*/ 65 h 109"/>
                  <a:gd name="T36" fmla="*/ 17 w 100"/>
                  <a:gd name="T37" fmla="*/ 66 h 109"/>
                  <a:gd name="T38" fmla="*/ 17 w 100"/>
                  <a:gd name="T39" fmla="*/ 68 h 109"/>
                  <a:gd name="T40" fmla="*/ 18 w 100"/>
                  <a:gd name="T41" fmla="*/ 81 h 109"/>
                  <a:gd name="T42" fmla="*/ 25 w 100"/>
                  <a:gd name="T43" fmla="*/ 88 h 109"/>
                  <a:gd name="T44" fmla="*/ 34 w 100"/>
                  <a:gd name="T45" fmla="*/ 94 h 109"/>
                  <a:gd name="T46" fmla="*/ 49 w 100"/>
                  <a:gd name="T47" fmla="*/ 95 h 109"/>
                  <a:gd name="T48" fmla="*/ 59 w 100"/>
                  <a:gd name="T49" fmla="*/ 95 h 109"/>
                  <a:gd name="T50" fmla="*/ 69 w 100"/>
                  <a:gd name="T51" fmla="*/ 92 h 109"/>
                  <a:gd name="T52" fmla="*/ 79 w 100"/>
                  <a:gd name="T53" fmla="*/ 89 h 109"/>
                  <a:gd name="T54" fmla="*/ 87 w 100"/>
                  <a:gd name="T55" fmla="*/ 85 h 109"/>
                  <a:gd name="T56" fmla="*/ 85 w 100"/>
                  <a:gd name="T57" fmla="*/ 102 h 109"/>
                  <a:gd name="T58" fmla="*/ 76 w 100"/>
                  <a:gd name="T59" fmla="*/ 107 h 109"/>
                  <a:gd name="T60" fmla="*/ 66 w 100"/>
                  <a:gd name="T61" fmla="*/ 108 h 109"/>
                  <a:gd name="T62" fmla="*/ 56 w 100"/>
                  <a:gd name="T63" fmla="*/ 109 h 109"/>
                  <a:gd name="T64" fmla="*/ 46 w 100"/>
                  <a:gd name="T65" fmla="*/ 109 h 109"/>
                  <a:gd name="T66" fmla="*/ 25 w 100"/>
                  <a:gd name="T67" fmla="*/ 108 h 109"/>
                  <a:gd name="T68" fmla="*/ 11 w 100"/>
                  <a:gd name="T69" fmla="*/ 99 h 109"/>
                  <a:gd name="T70" fmla="*/ 2 w 100"/>
                  <a:gd name="T71" fmla="*/ 88 h 109"/>
                  <a:gd name="T72" fmla="*/ 0 w 100"/>
                  <a:gd name="T73" fmla="*/ 71 h 109"/>
                  <a:gd name="T74" fmla="*/ 1 w 100"/>
                  <a:gd name="T75" fmla="*/ 53 h 109"/>
                  <a:gd name="T76" fmla="*/ 5 w 100"/>
                  <a:gd name="T77" fmla="*/ 39 h 109"/>
                  <a:gd name="T78" fmla="*/ 12 w 100"/>
                  <a:gd name="T79" fmla="*/ 26 h 109"/>
                  <a:gd name="T80" fmla="*/ 23 w 100"/>
                  <a:gd name="T81" fmla="*/ 14 h 109"/>
                  <a:gd name="T82" fmla="*/ 31 w 100"/>
                  <a:gd name="T83" fmla="*/ 7 h 109"/>
                  <a:gd name="T84" fmla="*/ 40 w 100"/>
                  <a:gd name="T85" fmla="*/ 3 h 109"/>
                  <a:gd name="T86" fmla="*/ 51 w 100"/>
                  <a:gd name="T87" fmla="*/ 0 h 109"/>
                  <a:gd name="T88" fmla="*/ 61 w 100"/>
                  <a:gd name="T89" fmla="*/ 0 h 109"/>
                  <a:gd name="T90" fmla="*/ 79 w 100"/>
                  <a:gd name="T91" fmla="*/ 1 h 109"/>
                  <a:gd name="T92" fmla="*/ 90 w 100"/>
                  <a:gd name="T93" fmla="*/ 10 h 109"/>
                  <a:gd name="T94" fmla="*/ 99 w 100"/>
                  <a:gd name="T95" fmla="*/ 22 h 109"/>
                  <a:gd name="T96" fmla="*/ 100 w 100"/>
                  <a:gd name="T97" fmla="*/ 39 h 109"/>
                  <a:gd name="T98" fmla="*/ 100 w 100"/>
                  <a:gd name="T99" fmla="*/ 43 h 109"/>
                  <a:gd name="T100" fmla="*/ 100 w 100"/>
                  <a:gd name="T101" fmla="*/ 49 h 109"/>
                  <a:gd name="T102" fmla="*/ 99 w 100"/>
                  <a:gd name="T103" fmla="*/ 53 h 109"/>
                  <a:gd name="T104" fmla="*/ 99 w 100"/>
                  <a:gd name="T105" fmla="*/ 5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0" h="109">
                    <a:moveTo>
                      <a:pt x="83" y="46"/>
                    </a:moveTo>
                    <a:lnTo>
                      <a:pt x="85" y="43"/>
                    </a:lnTo>
                    <a:lnTo>
                      <a:pt x="85" y="42"/>
                    </a:lnTo>
                    <a:lnTo>
                      <a:pt x="85" y="40"/>
                    </a:lnTo>
                    <a:lnTo>
                      <a:pt x="85" y="39"/>
                    </a:lnTo>
                    <a:lnTo>
                      <a:pt x="83" y="29"/>
                    </a:lnTo>
                    <a:lnTo>
                      <a:pt x="77" y="22"/>
                    </a:lnTo>
                    <a:lnTo>
                      <a:pt x="70" y="16"/>
                    </a:lnTo>
                    <a:lnTo>
                      <a:pt x="59" y="14"/>
                    </a:lnTo>
                    <a:lnTo>
                      <a:pt x="47" y="16"/>
                    </a:lnTo>
                    <a:lnTo>
                      <a:pt x="37" y="23"/>
                    </a:lnTo>
                    <a:lnTo>
                      <a:pt x="27" y="32"/>
                    </a:lnTo>
                    <a:lnTo>
                      <a:pt x="21" y="46"/>
                    </a:lnTo>
                    <a:lnTo>
                      <a:pt x="83" y="46"/>
                    </a:lnTo>
                    <a:close/>
                    <a:moveTo>
                      <a:pt x="99" y="59"/>
                    </a:moveTo>
                    <a:lnTo>
                      <a:pt x="18" y="59"/>
                    </a:lnTo>
                    <a:lnTo>
                      <a:pt x="18" y="62"/>
                    </a:lnTo>
                    <a:lnTo>
                      <a:pt x="18" y="65"/>
                    </a:lnTo>
                    <a:lnTo>
                      <a:pt x="17" y="66"/>
                    </a:lnTo>
                    <a:lnTo>
                      <a:pt x="17" y="68"/>
                    </a:lnTo>
                    <a:lnTo>
                      <a:pt x="18" y="81"/>
                    </a:lnTo>
                    <a:lnTo>
                      <a:pt x="25" y="88"/>
                    </a:lnTo>
                    <a:lnTo>
                      <a:pt x="34" y="94"/>
                    </a:lnTo>
                    <a:lnTo>
                      <a:pt x="49" y="95"/>
                    </a:lnTo>
                    <a:lnTo>
                      <a:pt x="59" y="95"/>
                    </a:lnTo>
                    <a:lnTo>
                      <a:pt x="69" y="92"/>
                    </a:lnTo>
                    <a:lnTo>
                      <a:pt x="79" y="89"/>
                    </a:lnTo>
                    <a:lnTo>
                      <a:pt x="87" y="85"/>
                    </a:lnTo>
                    <a:lnTo>
                      <a:pt x="85" y="102"/>
                    </a:lnTo>
                    <a:lnTo>
                      <a:pt x="76" y="107"/>
                    </a:lnTo>
                    <a:lnTo>
                      <a:pt x="66" y="108"/>
                    </a:lnTo>
                    <a:lnTo>
                      <a:pt x="56" y="109"/>
                    </a:lnTo>
                    <a:lnTo>
                      <a:pt x="46" y="109"/>
                    </a:lnTo>
                    <a:lnTo>
                      <a:pt x="25" y="108"/>
                    </a:lnTo>
                    <a:lnTo>
                      <a:pt x="11" y="99"/>
                    </a:lnTo>
                    <a:lnTo>
                      <a:pt x="2" y="88"/>
                    </a:lnTo>
                    <a:lnTo>
                      <a:pt x="0" y="71"/>
                    </a:lnTo>
                    <a:lnTo>
                      <a:pt x="1" y="53"/>
                    </a:lnTo>
                    <a:lnTo>
                      <a:pt x="5" y="39"/>
                    </a:lnTo>
                    <a:lnTo>
                      <a:pt x="12" y="26"/>
                    </a:lnTo>
                    <a:lnTo>
                      <a:pt x="23" y="14"/>
                    </a:lnTo>
                    <a:lnTo>
                      <a:pt x="31" y="7"/>
                    </a:lnTo>
                    <a:lnTo>
                      <a:pt x="40" y="3"/>
                    </a:lnTo>
                    <a:lnTo>
                      <a:pt x="51" y="0"/>
                    </a:lnTo>
                    <a:lnTo>
                      <a:pt x="61" y="0"/>
                    </a:lnTo>
                    <a:lnTo>
                      <a:pt x="79" y="1"/>
                    </a:lnTo>
                    <a:lnTo>
                      <a:pt x="90" y="10"/>
                    </a:lnTo>
                    <a:lnTo>
                      <a:pt x="99" y="22"/>
                    </a:lnTo>
                    <a:lnTo>
                      <a:pt x="100" y="39"/>
                    </a:lnTo>
                    <a:lnTo>
                      <a:pt x="100" y="43"/>
                    </a:lnTo>
                    <a:lnTo>
                      <a:pt x="100" y="49"/>
                    </a:lnTo>
                    <a:lnTo>
                      <a:pt x="99" y="53"/>
                    </a:lnTo>
                    <a:lnTo>
                      <a:pt x="99" y="59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3" name="Freeform 202"/>
              <p:cNvSpPr>
                <a:spLocks/>
              </p:cNvSpPr>
              <p:nvPr/>
            </p:nvSpPr>
            <p:spPr bwMode="auto">
              <a:xfrm>
                <a:off x="2969" y="2659"/>
                <a:ext cx="31" cy="36"/>
              </a:xfrm>
              <a:custGeom>
                <a:avLst/>
                <a:gdLst>
                  <a:gd name="T0" fmla="*/ 94 w 94"/>
                  <a:gd name="T1" fmla="*/ 6 h 109"/>
                  <a:gd name="T2" fmla="*/ 91 w 94"/>
                  <a:gd name="T3" fmla="*/ 22 h 109"/>
                  <a:gd name="T4" fmla="*/ 84 w 94"/>
                  <a:gd name="T5" fmla="*/ 19 h 109"/>
                  <a:gd name="T6" fmla="*/ 76 w 94"/>
                  <a:gd name="T7" fmla="*/ 16 h 109"/>
                  <a:gd name="T8" fmla="*/ 68 w 94"/>
                  <a:gd name="T9" fmla="*/ 14 h 109"/>
                  <a:gd name="T10" fmla="*/ 60 w 94"/>
                  <a:gd name="T11" fmla="*/ 14 h 109"/>
                  <a:gd name="T12" fmla="*/ 47 w 94"/>
                  <a:gd name="T13" fmla="*/ 14 h 109"/>
                  <a:gd name="T14" fmla="*/ 39 w 94"/>
                  <a:gd name="T15" fmla="*/ 19 h 109"/>
                  <a:gd name="T16" fmla="*/ 32 w 94"/>
                  <a:gd name="T17" fmla="*/ 25 h 109"/>
                  <a:gd name="T18" fmla="*/ 30 w 94"/>
                  <a:gd name="T19" fmla="*/ 32 h 109"/>
                  <a:gd name="T20" fmla="*/ 32 w 94"/>
                  <a:gd name="T21" fmla="*/ 36 h 109"/>
                  <a:gd name="T22" fmla="*/ 40 w 94"/>
                  <a:gd name="T23" fmla="*/ 43 h 109"/>
                  <a:gd name="T24" fmla="*/ 49 w 94"/>
                  <a:gd name="T25" fmla="*/ 46 h 109"/>
                  <a:gd name="T26" fmla="*/ 50 w 94"/>
                  <a:gd name="T27" fmla="*/ 46 h 109"/>
                  <a:gd name="T28" fmla="*/ 52 w 94"/>
                  <a:gd name="T29" fmla="*/ 46 h 109"/>
                  <a:gd name="T30" fmla="*/ 56 w 94"/>
                  <a:gd name="T31" fmla="*/ 48 h 109"/>
                  <a:gd name="T32" fmla="*/ 72 w 94"/>
                  <a:gd name="T33" fmla="*/ 53 h 109"/>
                  <a:gd name="T34" fmla="*/ 79 w 94"/>
                  <a:gd name="T35" fmla="*/ 58 h 109"/>
                  <a:gd name="T36" fmla="*/ 85 w 94"/>
                  <a:gd name="T37" fmla="*/ 63 h 109"/>
                  <a:gd name="T38" fmla="*/ 85 w 94"/>
                  <a:gd name="T39" fmla="*/ 72 h 109"/>
                  <a:gd name="T40" fmla="*/ 85 w 94"/>
                  <a:gd name="T41" fmla="*/ 81 h 109"/>
                  <a:gd name="T42" fmla="*/ 78 w 94"/>
                  <a:gd name="T43" fmla="*/ 94 h 109"/>
                  <a:gd name="T44" fmla="*/ 72 w 94"/>
                  <a:gd name="T45" fmla="*/ 99 h 109"/>
                  <a:gd name="T46" fmla="*/ 58 w 94"/>
                  <a:gd name="T47" fmla="*/ 108 h 109"/>
                  <a:gd name="T48" fmla="*/ 37 w 94"/>
                  <a:gd name="T49" fmla="*/ 109 h 109"/>
                  <a:gd name="T50" fmla="*/ 29 w 94"/>
                  <a:gd name="T51" fmla="*/ 109 h 109"/>
                  <a:gd name="T52" fmla="*/ 20 w 94"/>
                  <a:gd name="T53" fmla="*/ 108 h 109"/>
                  <a:gd name="T54" fmla="*/ 10 w 94"/>
                  <a:gd name="T55" fmla="*/ 107 h 109"/>
                  <a:gd name="T56" fmla="*/ 0 w 94"/>
                  <a:gd name="T57" fmla="*/ 104 h 109"/>
                  <a:gd name="T58" fmla="*/ 3 w 94"/>
                  <a:gd name="T59" fmla="*/ 85 h 109"/>
                  <a:gd name="T60" fmla="*/ 13 w 94"/>
                  <a:gd name="T61" fmla="*/ 91 h 109"/>
                  <a:gd name="T62" fmla="*/ 22 w 94"/>
                  <a:gd name="T63" fmla="*/ 94 h 109"/>
                  <a:gd name="T64" fmla="*/ 30 w 94"/>
                  <a:gd name="T65" fmla="*/ 95 h 109"/>
                  <a:gd name="T66" fmla="*/ 39 w 94"/>
                  <a:gd name="T67" fmla="*/ 95 h 109"/>
                  <a:gd name="T68" fmla="*/ 52 w 94"/>
                  <a:gd name="T69" fmla="*/ 95 h 109"/>
                  <a:gd name="T70" fmla="*/ 60 w 94"/>
                  <a:gd name="T71" fmla="*/ 91 h 109"/>
                  <a:gd name="T72" fmla="*/ 66 w 94"/>
                  <a:gd name="T73" fmla="*/ 84 h 109"/>
                  <a:gd name="T74" fmla="*/ 68 w 94"/>
                  <a:gd name="T75" fmla="*/ 76 h 109"/>
                  <a:gd name="T76" fmla="*/ 66 w 94"/>
                  <a:gd name="T77" fmla="*/ 72 h 109"/>
                  <a:gd name="T78" fmla="*/ 56 w 94"/>
                  <a:gd name="T79" fmla="*/ 65 h 109"/>
                  <a:gd name="T80" fmla="*/ 47 w 94"/>
                  <a:gd name="T81" fmla="*/ 62 h 109"/>
                  <a:gd name="T82" fmla="*/ 45 w 94"/>
                  <a:gd name="T83" fmla="*/ 62 h 109"/>
                  <a:gd name="T84" fmla="*/ 39 w 94"/>
                  <a:gd name="T85" fmla="*/ 61 h 109"/>
                  <a:gd name="T86" fmla="*/ 27 w 94"/>
                  <a:gd name="T87" fmla="*/ 56 h 109"/>
                  <a:gd name="T88" fmla="*/ 20 w 94"/>
                  <a:gd name="T89" fmla="*/ 50 h 109"/>
                  <a:gd name="T90" fmla="*/ 14 w 94"/>
                  <a:gd name="T91" fmla="*/ 45 h 109"/>
                  <a:gd name="T92" fmla="*/ 14 w 94"/>
                  <a:gd name="T93" fmla="*/ 36 h 109"/>
                  <a:gd name="T94" fmla="*/ 16 w 94"/>
                  <a:gd name="T95" fmla="*/ 20 h 109"/>
                  <a:gd name="T96" fmla="*/ 26 w 94"/>
                  <a:gd name="T97" fmla="*/ 10 h 109"/>
                  <a:gd name="T98" fmla="*/ 40 w 94"/>
                  <a:gd name="T99" fmla="*/ 1 h 109"/>
                  <a:gd name="T100" fmla="*/ 60 w 94"/>
                  <a:gd name="T101" fmla="*/ 0 h 109"/>
                  <a:gd name="T102" fmla="*/ 69 w 94"/>
                  <a:gd name="T103" fmla="*/ 0 h 109"/>
                  <a:gd name="T104" fmla="*/ 78 w 94"/>
                  <a:gd name="T105" fmla="*/ 1 h 109"/>
                  <a:gd name="T106" fmla="*/ 85 w 94"/>
                  <a:gd name="T107" fmla="*/ 3 h 109"/>
                  <a:gd name="T108" fmla="*/ 94 w 94"/>
                  <a:gd name="T109" fmla="*/ 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4" h="109">
                    <a:moveTo>
                      <a:pt x="94" y="6"/>
                    </a:moveTo>
                    <a:lnTo>
                      <a:pt x="91" y="22"/>
                    </a:lnTo>
                    <a:lnTo>
                      <a:pt x="84" y="19"/>
                    </a:lnTo>
                    <a:lnTo>
                      <a:pt x="76" y="16"/>
                    </a:lnTo>
                    <a:lnTo>
                      <a:pt x="68" y="14"/>
                    </a:lnTo>
                    <a:lnTo>
                      <a:pt x="60" y="14"/>
                    </a:lnTo>
                    <a:lnTo>
                      <a:pt x="47" y="14"/>
                    </a:lnTo>
                    <a:lnTo>
                      <a:pt x="39" y="19"/>
                    </a:lnTo>
                    <a:lnTo>
                      <a:pt x="32" y="25"/>
                    </a:lnTo>
                    <a:lnTo>
                      <a:pt x="30" y="32"/>
                    </a:lnTo>
                    <a:lnTo>
                      <a:pt x="32" y="36"/>
                    </a:lnTo>
                    <a:lnTo>
                      <a:pt x="40" y="43"/>
                    </a:lnTo>
                    <a:lnTo>
                      <a:pt x="49" y="46"/>
                    </a:lnTo>
                    <a:lnTo>
                      <a:pt x="50" y="46"/>
                    </a:lnTo>
                    <a:lnTo>
                      <a:pt x="52" y="46"/>
                    </a:lnTo>
                    <a:lnTo>
                      <a:pt x="56" y="48"/>
                    </a:lnTo>
                    <a:lnTo>
                      <a:pt x="72" y="53"/>
                    </a:lnTo>
                    <a:lnTo>
                      <a:pt x="79" y="58"/>
                    </a:lnTo>
                    <a:lnTo>
                      <a:pt x="85" y="63"/>
                    </a:lnTo>
                    <a:lnTo>
                      <a:pt x="85" y="72"/>
                    </a:lnTo>
                    <a:lnTo>
                      <a:pt x="85" y="81"/>
                    </a:lnTo>
                    <a:lnTo>
                      <a:pt x="78" y="94"/>
                    </a:lnTo>
                    <a:lnTo>
                      <a:pt x="72" y="99"/>
                    </a:lnTo>
                    <a:lnTo>
                      <a:pt x="58" y="108"/>
                    </a:lnTo>
                    <a:lnTo>
                      <a:pt x="37" y="109"/>
                    </a:lnTo>
                    <a:lnTo>
                      <a:pt x="29" y="109"/>
                    </a:lnTo>
                    <a:lnTo>
                      <a:pt x="20" y="108"/>
                    </a:lnTo>
                    <a:lnTo>
                      <a:pt x="10" y="107"/>
                    </a:lnTo>
                    <a:lnTo>
                      <a:pt x="0" y="104"/>
                    </a:lnTo>
                    <a:lnTo>
                      <a:pt x="3" y="85"/>
                    </a:lnTo>
                    <a:lnTo>
                      <a:pt x="13" y="91"/>
                    </a:lnTo>
                    <a:lnTo>
                      <a:pt x="22" y="94"/>
                    </a:lnTo>
                    <a:lnTo>
                      <a:pt x="30" y="95"/>
                    </a:lnTo>
                    <a:lnTo>
                      <a:pt x="39" y="95"/>
                    </a:lnTo>
                    <a:lnTo>
                      <a:pt x="52" y="95"/>
                    </a:lnTo>
                    <a:lnTo>
                      <a:pt x="60" y="91"/>
                    </a:lnTo>
                    <a:lnTo>
                      <a:pt x="66" y="84"/>
                    </a:lnTo>
                    <a:lnTo>
                      <a:pt x="68" y="76"/>
                    </a:lnTo>
                    <a:lnTo>
                      <a:pt x="66" y="72"/>
                    </a:lnTo>
                    <a:lnTo>
                      <a:pt x="56" y="65"/>
                    </a:lnTo>
                    <a:lnTo>
                      <a:pt x="47" y="62"/>
                    </a:lnTo>
                    <a:lnTo>
                      <a:pt x="45" y="62"/>
                    </a:lnTo>
                    <a:lnTo>
                      <a:pt x="39" y="61"/>
                    </a:lnTo>
                    <a:lnTo>
                      <a:pt x="27" y="56"/>
                    </a:lnTo>
                    <a:lnTo>
                      <a:pt x="20" y="50"/>
                    </a:lnTo>
                    <a:lnTo>
                      <a:pt x="14" y="45"/>
                    </a:lnTo>
                    <a:lnTo>
                      <a:pt x="14" y="36"/>
                    </a:lnTo>
                    <a:lnTo>
                      <a:pt x="16" y="20"/>
                    </a:lnTo>
                    <a:lnTo>
                      <a:pt x="26" y="10"/>
                    </a:lnTo>
                    <a:lnTo>
                      <a:pt x="40" y="1"/>
                    </a:lnTo>
                    <a:lnTo>
                      <a:pt x="60" y="0"/>
                    </a:lnTo>
                    <a:lnTo>
                      <a:pt x="69" y="0"/>
                    </a:lnTo>
                    <a:lnTo>
                      <a:pt x="78" y="1"/>
                    </a:lnTo>
                    <a:lnTo>
                      <a:pt x="85" y="3"/>
                    </a:lnTo>
                    <a:lnTo>
                      <a:pt x="94" y="6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4" name="Freeform 203"/>
              <p:cNvSpPr>
                <a:spLocks/>
              </p:cNvSpPr>
              <p:nvPr/>
            </p:nvSpPr>
            <p:spPr bwMode="auto">
              <a:xfrm>
                <a:off x="3002" y="2659"/>
                <a:ext cx="31" cy="36"/>
              </a:xfrm>
              <a:custGeom>
                <a:avLst/>
                <a:gdLst>
                  <a:gd name="T0" fmla="*/ 94 w 94"/>
                  <a:gd name="T1" fmla="*/ 6 h 109"/>
                  <a:gd name="T2" fmla="*/ 91 w 94"/>
                  <a:gd name="T3" fmla="*/ 22 h 109"/>
                  <a:gd name="T4" fmla="*/ 84 w 94"/>
                  <a:gd name="T5" fmla="*/ 19 h 109"/>
                  <a:gd name="T6" fmla="*/ 77 w 94"/>
                  <a:gd name="T7" fmla="*/ 16 h 109"/>
                  <a:gd name="T8" fmla="*/ 70 w 94"/>
                  <a:gd name="T9" fmla="*/ 14 h 109"/>
                  <a:gd name="T10" fmla="*/ 61 w 94"/>
                  <a:gd name="T11" fmla="*/ 14 h 109"/>
                  <a:gd name="T12" fmla="*/ 49 w 94"/>
                  <a:gd name="T13" fmla="*/ 14 h 109"/>
                  <a:gd name="T14" fmla="*/ 39 w 94"/>
                  <a:gd name="T15" fmla="*/ 19 h 109"/>
                  <a:gd name="T16" fmla="*/ 34 w 94"/>
                  <a:gd name="T17" fmla="*/ 25 h 109"/>
                  <a:gd name="T18" fmla="*/ 32 w 94"/>
                  <a:gd name="T19" fmla="*/ 32 h 109"/>
                  <a:gd name="T20" fmla="*/ 32 w 94"/>
                  <a:gd name="T21" fmla="*/ 36 h 109"/>
                  <a:gd name="T22" fmla="*/ 42 w 94"/>
                  <a:gd name="T23" fmla="*/ 43 h 109"/>
                  <a:gd name="T24" fmla="*/ 51 w 94"/>
                  <a:gd name="T25" fmla="*/ 46 h 109"/>
                  <a:gd name="T26" fmla="*/ 51 w 94"/>
                  <a:gd name="T27" fmla="*/ 46 h 109"/>
                  <a:gd name="T28" fmla="*/ 52 w 94"/>
                  <a:gd name="T29" fmla="*/ 46 h 109"/>
                  <a:gd name="T30" fmla="*/ 58 w 94"/>
                  <a:gd name="T31" fmla="*/ 48 h 109"/>
                  <a:gd name="T32" fmla="*/ 74 w 94"/>
                  <a:gd name="T33" fmla="*/ 53 h 109"/>
                  <a:gd name="T34" fmla="*/ 81 w 94"/>
                  <a:gd name="T35" fmla="*/ 58 h 109"/>
                  <a:gd name="T36" fmla="*/ 85 w 94"/>
                  <a:gd name="T37" fmla="*/ 63 h 109"/>
                  <a:gd name="T38" fmla="*/ 87 w 94"/>
                  <a:gd name="T39" fmla="*/ 72 h 109"/>
                  <a:gd name="T40" fmla="*/ 85 w 94"/>
                  <a:gd name="T41" fmla="*/ 81 h 109"/>
                  <a:gd name="T42" fmla="*/ 80 w 94"/>
                  <a:gd name="T43" fmla="*/ 94 h 109"/>
                  <a:gd name="T44" fmla="*/ 74 w 94"/>
                  <a:gd name="T45" fmla="*/ 99 h 109"/>
                  <a:gd name="T46" fmla="*/ 58 w 94"/>
                  <a:gd name="T47" fmla="*/ 108 h 109"/>
                  <a:gd name="T48" fmla="*/ 39 w 94"/>
                  <a:gd name="T49" fmla="*/ 109 h 109"/>
                  <a:gd name="T50" fmla="*/ 31 w 94"/>
                  <a:gd name="T51" fmla="*/ 109 h 109"/>
                  <a:gd name="T52" fmla="*/ 21 w 94"/>
                  <a:gd name="T53" fmla="*/ 108 h 109"/>
                  <a:gd name="T54" fmla="*/ 12 w 94"/>
                  <a:gd name="T55" fmla="*/ 107 h 109"/>
                  <a:gd name="T56" fmla="*/ 0 w 94"/>
                  <a:gd name="T57" fmla="*/ 104 h 109"/>
                  <a:gd name="T58" fmla="*/ 5 w 94"/>
                  <a:gd name="T59" fmla="*/ 85 h 109"/>
                  <a:gd name="T60" fmla="*/ 13 w 94"/>
                  <a:gd name="T61" fmla="*/ 91 h 109"/>
                  <a:gd name="T62" fmla="*/ 23 w 94"/>
                  <a:gd name="T63" fmla="*/ 94 h 109"/>
                  <a:gd name="T64" fmla="*/ 32 w 94"/>
                  <a:gd name="T65" fmla="*/ 95 h 109"/>
                  <a:gd name="T66" fmla="*/ 41 w 94"/>
                  <a:gd name="T67" fmla="*/ 95 h 109"/>
                  <a:gd name="T68" fmla="*/ 52 w 94"/>
                  <a:gd name="T69" fmla="*/ 95 h 109"/>
                  <a:gd name="T70" fmla="*/ 61 w 94"/>
                  <a:gd name="T71" fmla="*/ 91 h 109"/>
                  <a:gd name="T72" fmla="*/ 68 w 94"/>
                  <a:gd name="T73" fmla="*/ 84 h 109"/>
                  <a:gd name="T74" fmla="*/ 70 w 94"/>
                  <a:gd name="T75" fmla="*/ 76 h 109"/>
                  <a:gd name="T76" fmla="*/ 68 w 94"/>
                  <a:gd name="T77" fmla="*/ 72 h 109"/>
                  <a:gd name="T78" fmla="*/ 58 w 94"/>
                  <a:gd name="T79" fmla="*/ 65 h 109"/>
                  <a:gd name="T80" fmla="*/ 48 w 94"/>
                  <a:gd name="T81" fmla="*/ 62 h 109"/>
                  <a:gd name="T82" fmla="*/ 46 w 94"/>
                  <a:gd name="T83" fmla="*/ 62 h 109"/>
                  <a:gd name="T84" fmla="*/ 41 w 94"/>
                  <a:gd name="T85" fmla="*/ 61 h 109"/>
                  <a:gd name="T86" fmla="*/ 29 w 94"/>
                  <a:gd name="T87" fmla="*/ 56 h 109"/>
                  <a:gd name="T88" fmla="*/ 21 w 94"/>
                  <a:gd name="T89" fmla="*/ 50 h 109"/>
                  <a:gd name="T90" fmla="*/ 16 w 94"/>
                  <a:gd name="T91" fmla="*/ 45 h 109"/>
                  <a:gd name="T92" fmla="*/ 15 w 94"/>
                  <a:gd name="T93" fmla="*/ 36 h 109"/>
                  <a:gd name="T94" fmla="*/ 18 w 94"/>
                  <a:gd name="T95" fmla="*/ 20 h 109"/>
                  <a:gd name="T96" fmla="*/ 28 w 94"/>
                  <a:gd name="T97" fmla="*/ 10 h 109"/>
                  <a:gd name="T98" fmla="*/ 42 w 94"/>
                  <a:gd name="T99" fmla="*/ 1 h 109"/>
                  <a:gd name="T100" fmla="*/ 62 w 94"/>
                  <a:gd name="T101" fmla="*/ 0 h 109"/>
                  <a:gd name="T102" fmla="*/ 71 w 94"/>
                  <a:gd name="T103" fmla="*/ 0 h 109"/>
                  <a:gd name="T104" fmla="*/ 78 w 94"/>
                  <a:gd name="T105" fmla="*/ 1 h 109"/>
                  <a:gd name="T106" fmla="*/ 87 w 94"/>
                  <a:gd name="T107" fmla="*/ 3 h 109"/>
                  <a:gd name="T108" fmla="*/ 94 w 94"/>
                  <a:gd name="T109" fmla="*/ 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4" h="109">
                    <a:moveTo>
                      <a:pt x="94" y="6"/>
                    </a:moveTo>
                    <a:lnTo>
                      <a:pt x="91" y="22"/>
                    </a:lnTo>
                    <a:lnTo>
                      <a:pt x="84" y="19"/>
                    </a:lnTo>
                    <a:lnTo>
                      <a:pt x="77" y="16"/>
                    </a:lnTo>
                    <a:lnTo>
                      <a:pt x="70" y="14"/>
                    </a:lnTo>
                    <a:lnTo>
                      <a:pt x="61" y="14"/>
                    </a:lnTo>
                    <a:lnTo>
                      <a:pt x="49" y="14"/>
                    </a:lnTo>
                    <a:lnTo>
                      <a:pt x="39" y="19"/>
                    </a:lnTo>
                    <a:lnTo>
                      <a:pt x="34" y="25"/>
                    </a:lnTo>
                    <a:lnTo>
                      <a:pt x="32" y="32"/>
                    </a:lnTo>
                    <a:lnTo>
                      <a:pt x="32" y="36"/>
                    </a:lnTo>
                    <a:lnTo>
                      <a:pt x="42" y="43"/>
                    </a:lnTo>
                    <a:lnTo>
                      <a:pt x="51" y="46"/>
                    </a:lnTo>
                    <a:lnTo>
                      <a:pt x="51" y="46"/>
                    </a:lnTo>
                    <a:lnTo>
                      <a:pt x="52" y="46"/>
                    </a:lnTo>
                    <a:lnTo>
                      <a:pt x="58" y="48"/>
                    </a:lnTo>
                    <a:lnTo>
                      <a:pt x="74" y="53"/>
                    </a:lnTo>
                    <a:lnTo>
                      <a:pt x="81" y="58"/>
                    </a:lnTo>
                    <a:lnTo>
                      <a:pt x="85" y="63"/>
                    </a:lnTo>
                    <a:lnTo>
                      <a:pt x="87" y="72"/>
                    </a:lnTo>
                    <a:lnTo>
                      <a:pt x="85" y="81"/>
                    </a:lnTo>
                    <a:lnTo>
                      <a:pt x="80" y="94"/>
                    </a:lnTo>
                    <a:lnTo>
                      <a:pt x="74" y="99"/>
                    </a:lnTo>
                    <a:lnTo>
                      <a:pt x="58" y="108"/>
                    </a:lnTo>
                    <a:lnTo>
                      <a:pt x="39" y="109"/>
                    </a:lnTo>
                    <a:lnTo>
                      <a:pt x="31" y="109"/>
                    </a:lnTo>
                    <a:lnTo>
                      <a:pt x="21" y="108"/>
                    </a:lnTo>
                    <a:lnTo>
                      <a:pt x="12" y="107"/>
                    </a:lnTo>
                    <a:lnTo>
                      <a:pt x="0" y="104"/>
                    </a:lnTo>
                    <a:lnTo>
                      <a:pt x="5" y="85"/>
                    </a:lnTo>
                    <a:lnTo>
                      <a:pt x="13" y="91"/>
                    </a:lnTo>
                    <a:lnTo>
                      <a:pt x="23" y="94"/>
                    </a:lnTo>
                    <a:lnTo>
                      <a:pt x="32" y="95"/>
                    </a:lnTo>
                    <a:lnTo>
                      <a:pt x="41" y="95"/>
                    </a:lnTo>
                    <a:lnTo>
                      <a:pt x="52" y="95"/>
                    </a:lnTo>
                    <a:lnTo>
                      <a:pt x="61" y="91"/>
                    </a:lnTo>
                    <a:lnTo>
                      <a:pt x="68" y="84"/>
                    </a:lnTo>
                    <a:lnTo>
                      <a:pt x="70" y="76"/>
                    </a:lnTo>
                    <a:lnTo>
                      <a:pt x="68" y="72"/>
                    </a:lnTo>
                    <a:lnTo>
                      <a:pt x="58" y="65"/>
                    </a:lnTo>
                    <a:lnTo>
                      <a:pt x="48" y="62"/>
                    </a:lnTo>
                    <a:lnTo>
                      <a:pt x="46" y="62"/>
                    </a:lnTo>
                    <a:lnTo>
                      <a:pt x="41" y="61"/>
                    </a:lnTo>
                    <a:lnTo>
                      <a:pt x="29" y="56"/>
                    </a:lnTo>
                    <a:lnTo>
                      <a:pt x="21" y="50"/>
                    </a:lnTo>
                    <a:lnTo>
                      <a:pt x="16" y="45"/>
                    </a:lnTo>
                    <a:lnTo>
                      <a:pt x="15" y="36"/>
                    </a:lnTo>
                    <a:lnTo>
                      <a:pt x="18" y="20"/>
                    </a:lnTo>
                    <a:lnTo>
                      <a:pt x="28" y="10"/>
                    </a:lnTo>
                    <a:lnTo>
                      <a:pt x="42" y="1"/>
                    </a:lnTo>
                    <a:lnTo>
                      <a:pt x="62" y="0"/>
                    </a:lnTo>
                    <a:lnTo>
                      <a:pt x="71" y="0"/>
                    </a:lnTo>
                    <a:lnTo>
                      <a:pt x="78" y="1"/>
                    </a:lnTo>
                    <a:lnTo>
                      <a:pt x="87" y="3"/>
                    </a:lnTo>
                    <a:lnTo>
                      <a:pt x="94" y="6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5" name="Freeform 204"/>
              <p:cNvSpPr>
                <a:spLocks/>
              </p:cNvSpPr>
              <p:nvPr/>
            </p:nvSpPr>
            <p:spPr bwMode="auto">
              <a:xfrm>
                <a:off x="2793" y="3013"/>
                <a:ext cx="33" cy="46"/>
              </a:xfrm>
              <a:custGeom>
                <a:avLst/>
                <a:gdLst>
                  <a:gd name="T0" fmla="*/ 0 w 100"/>
                  <a:gd name="T1" fmla="*/ 0 h 140"/>
                  <a:gd name="T2" fmla="*/ 97 w 100"/>
                  <a:gd name="T3" fmla="*/ 0 h 140"/>
                  <a:gd name="T4" fmla="*/ 97 w 100"/>
                  <a:gd name="T5" fmla="*/ 26 h 140"/>
                  <a:gd name="T6" fmla="*/ 36 w 100"/>
                  <a:gd name="T7" fmla="*/ 26 h 140"/>
                  <a:gd name="T8" fmla="*/ 36 w 100"/>
                  <a:gd name="T9" fmla="*/ 54 h 140"/>
                  <a:gd name="T10" fmla="*/ 94 w 100"/>
                  <a:gd name="T11" fmla="*/ 54 h 140"/>
                  <a:gd name="T12" fmla="*/ 94 w 100"/>
                  <a:gd name="T13" fmla="*/ 80 h 140"/>
                  <a:gd name="T14" fmla="*/ 36 w 100"/>
                  <a:gd name="T15" fmla="*/ 80 h 140"/>
                  <a:gd name="T16" fmla="*/ 36 w 100"/>
                  <a:gd name="T17" fmla="*/ 113 h 140"/>
                  <a:gd name="T18" fmla="*/ 100 w 100"/>
                  <a:gd name="T19" fmla="*/ 113 h 140"/>
                  <a:gd name="T20" fmla="*/ 100 w 100"/>
                  <a:gd name="T21" fmla="*/ 140 h 140"/>
                  <a:gd name="T22" fmla="*/ 0 w 100"/>
                  <a:gd name="T23" fmla="*/ 140 h 140"/>
                  <a:gd name="T24" fmla="*/ 0 w 100"/>
                  <a:gd name="T2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0" h="140">
                    <a:moveTo>
                      <a:pt x="0" y="0"/>
                    </a:moveTo>
                    <a:lnTo>
                      <a:pt x="97" y="0"/>
                    </a:lnTo>
                    <a:lnTo>
                      <a:pt x="97" y="26"/>
                    </a:lnTo>
                    <a:lnTo>
                      <a:pt x="36" y="26"/>
                    </a:lnTo>
                    <a:lnTo>
                      <a:pt x="36" y="54"/>
                    </a:lnTo>
                    <a:lnTo>
                      <a:pt x="94" y="54"/>
                    </a:lnTo>
                    <a:lnTo>
                      <a:pt x="94" y="80"/>
                    </a:lnTo>
                    <a:lnTo>
                      <a:pt x="36" y="80"/>
                    </a:lnTo>
                    <a:lnTo>
                      <a:pt x="36" y="113"/>
                    </a:lnTo>
                    <a:lnTo>
                      <a:pt x="100" y="113"/>
                    </a:lnTo>
                    <a:lnTo>
                      <a:pt x="100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6" name="Group 406"/>
            <p:cNvGrpSpPr>
              <a:grpSpLocks/>
            </p:cNvGrpSpPr>
            <p:nvPr/>
          </p:nvGrpSpPr>
          <p:grpSpPr bwMode="auto">
            <a:xfrm>
              <a:off x="2233613" y="1546226"/>
              <a:ext cx="4779963" cy="3781425"/>
              <a:chOff x="1407" y="974"/>
              <a:chExt cx="3011" cy="2382"/>
            </a:xfrm>
          </p:grpSpPr>
          <p:sp>
            <p:nvSpPr>
              <p:cNvPr id="86" name="Freeform 206"/>
              <p:cNvSpPr>
                <a:spLocks/>
              </p:cNvSpPr>
              <p:nvPr/>
            </p:nvSpPr>
            <p:spPr bwMode="auto">
              <a:xfrm>
                <a:off x="2832" y="3024"/>
                <a:ext cx="39" cy="35"/>
              </a:xfrm>
              <a:custGeom>
                <a:avLst/>
                <a:gdLst>
                  <a:gd name="T0" fmla="*/ 39 w 118"/>
                  <a:gd name="T1" fmla="*/ 50 h 105"/>
                  <a:gd name="T2" fmla="*/ 2 w 118"/>
                  <a:gd name="T3" fmla="*/ 0 h 105"/>
                  <a:gd name="T4" fmla="*/ 38 w 118"/>
                  <a:gd name="T5" fmla="*/ 0 h 105"/>
                  <a:gd name="T6" fmla="*/ 58 w 118"/>
                  <a:gd name="T7" fmla="*/ 30 h 105"/>
                  <a:gd name="T8" fmla="*/ 81 w 118"/>
                  <a:gd name="T9" fmla="*/ 0 h 105"/>
                  <a:gd name="T10" fmla="*/ 115 w 118"/>
                  <a:gd name="T11" fmla="*/ 0 h 105"/>
                  <a:gd name="T12" fmla="*/ 78 w 118"/>
                  <a:gd name="T13" fmla="*/ 50 h 105"/>
                  <a:gd name="T14" fmla="*/ 118 w 118"/>
                  <a:gd name="T15" fmla="*/ 105 h 105"/>
                  <a:gd name="T16" fmla="*/ 82 w 118"/>
                  <a:gd name="T17" fmla="*/ 105 h 105"/>
                  <a:gd name="T18" fmla="*/ 58 w 118"/>
                  <a:gd name="T19" fmla="*/ 72 h 105"/>
                  <a:gd name="T20" fmla="*/ 35 w 118"/>
                  <a:gd name="T21" fmla="*/ 105 h 105"/>
                  <a:gd name="T22" fmla="*/ 0 w 118"/>
                  <a:gd name="T23" fmla="*/ 105 h 105"/>
                  <a:gd name="T24" fmla="*/ 39 w 118"/>
                  <a:gd name="T25" fmla="*/ 5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" h="105">
                    <a:moveTo>
                      <a:pt x="39" y="50"/>
                    </a:moveTo>
                    <a:lnTo>
                      <a:pt x="2" y="0"/>
                    </a:lnTo>
                    <a:lnTo>
                      <a:pt x="38" y="0"/>
                    </a:lnTo>
                    <a:lnTo>
                      <a:pt x="58" y="30"/>
                    </a:lnTo>
                    <a:lnTo>
                      <a:pt x="81" y="0"/>
                    </a:lnTo>
                    <a:lnTo>
                      <a:pt x="115" y="0"/>
                    </a:lnTo>
                    <a:lnTo>
                      <a:pt x="78" y="50"/>
                    </a:lnTo>
                    <a:lnTo>
                      <a:pt x="118" y="105"/>
                    </a:lnTo>
                    <a:lnTo>
                      <a:pt x="82" y="105"/>
                    </a:lnTo>
                    <a:lnTo>
                      <a:pt x="58" y="72"/>
                    </a:lnTo>
                    <a:lnTo>
                      <a:pt x="35" y="105"/>
                    </a:lnTo>
                    <a:lnTo>
                      <a:pt x="0" y="105"/>
                    </a:lnTo>
                    <a:lnTo>
                      <a:pt x="39" y="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207"/>
              <p:cNvSpPr>
                <a:spLocks noEditPoints="1"/>
              </p:cNvSpPr>
              <p:nvPr/>
            </p:nvSpPr>
            <p:spPr bwMode="auto">
              <a:xfrm>
                <a:off x="2877" y="3023"/>
                <a:ext cx="38" cy="49"/>
              </a:xfrm>
              <a:custGeom>
                <a:avLst/>
                <a:gdLst>
                  <a:gd name="T0" fmla="*/ 33 w 112"/>
                  <a:gd name="T1" fmla="*/ 92 h 147"/>
                  <a:gd name="T2" fmla="*/ 33 w 112"/>
                  <a:gd name="T3" fmla="*/ 147 h 147"/>
                  <a:gd name="T4" fmla="*/ 0 w 112"/>
                  <a:gd name="T5" fmla="*/ 147 h 147"/>
                  <a:gd name="T6" fmla="*/ 0 w 112"/>
                  <a:gd name="T7" fmla="*/ 3 h 147"/>
                  <a:gd name="T8" fmla="*/ 33 w 112"/>
                  <a:gd name="T9" fmla="*/ 3 h 147"/>
                  <a:gd name="T10" fmla="*/ 33 w 112"/>
                  <a:gd name="T11" fmla="*/ 17 h 147"/>
                  <a:gd name="T12" fmla="*/ 40 w 112"/>
                  <a:gd name="T13" fmla="*/ 10 h 147"/>
                  <a:gd name="T14" fmla="*/ 49 w 112"/>
                  <a:gd name="T15" fmla="*/ 4 h 147"/>
                  <a:gd name="T16" fmla="*/ 58 w 112"/>
                  <a:gd name="T17" fmla="*/ 2 h 147"/>
                  <a:gd name="T18" fmla="*/ 68 w 112"/>
                  <a:gd name="T19" fmla="*/ 0 h 147"/>
                  <a:gd name="T20" fmla="*/ 78 w 112"/>
                  <a:gd name="T21" fmla="*/ 0 h 147"/>
                  <a:gd name="T22" fmla="*/ 94 w 112"/>
                  <a:gd name="T23" fmla="*/ 9 h 147"/>
                  <a:gd name="T24" fmla="*/ 100 w 112"/>
                  <a:gd name="T25" fmla="*/ 16 h 147"/>
                  <a:gd name="T26" fmla="*/ 105 w 112"/>
                  <a:gd name="T27" fmla="*/ 23 h 147"/>
                  <a:gd name="T28" fmla="*/ 112 w 112"/>
                  <a:gd name="T29" fmla="*/ 43 h 147"/>
                  <a:gd name="T30" fmla="*/ 112 w 112"/>
                  <a:gd name="T31" fmla="*/ 55 h 147"/>
                  <a:gd name="T32" fmla="*/ 112 w 112"/>
                  <a:gd name="T33" fmla="*/ 66 h 147"/>
                  <a:gd name="T34" fmla="*/ 105 w 112"/>
                  <a:gd name="T35" fmla="*/ 87 h 147"/>
                  <a:gd name="T36" fmla="*/ 100 w 112"/>
                  <a:gd name="T37" fmla="*/ 95 h 147"/>
                  <a:gd name="T38" fmla="*/ 94 w 112"/>
                  <a:gd name="T39" fmla="*/ 102 h 147"/>
                  <a:gd name="T40" fmla="*/ 78 w 112"/>
                  <a:gd name="T41" fmla="*/ 110 h 147"/>
                  <a:gd name="T42" fmla="*/ 68 w 112"/>
                  <a:gd name="T43" fmla="*/ 111 h 147"/>
                  <a:gd name="T44" fmla="*/ 58 w 112"/>
                  <a:gd name="T45" fmla="*/ 110 h 147"/>
                  <a:gd name="T46" fmla="*/ 49 w 112"/>
                  <a:gd name="T47" fmla="*/ 107 h 147"/>
                  <a:gd name="T48" fmla="*/ 40 w 112"/>
                  <a:gd name="T49" fmla="*/ 101 h 147"/>
                  <a:gd name="T50" fmla="*/ 33 w 112"/>
                  <a:gd name="T51" fmla="*/ 92 h 147"/>
                  <a:gd name="T52" fmla="*/ 56 w 112"/>
                  <a:gd name="T53" fmla="*/ 25 h 147"/>
                  <a:gd name="T54" fmla="*/ 46 w 112"/>
                  <a:gd name="T55" fmla="*/ 26 h 147"/>
                  <a:gd name="T56" fmla="*/ 39 w 112"/>
                  <a:gd name="T57" fmla="*/ 32 h 147"/>
                  <a:gd name="T58" fmla="*/ 35 w 112"/>
                  <a:gd name="T59" fmla="*/ 42 h 147"/>
                  <a:gd name="T60" fmla="*/ 33 w 112"/>
                  <a:gd name="T61" fmla="*/ 55 h 147"/>
                  <a:gd name="T62" fmla="*/ 35 w 112"/>
                  <a:gd name="T63" fmla="*/ 69 h 147"/>
                  <a:gd name="T64" fmla="*/ 39 w 112"/>
                  <a:gd name="T65" fmla="*/ 78 h 147"/>
                  <a:gd name="T66" fmla="*/ 46 w 112"/>
                  <a:gd name="T67" fmla="*/ 85 h 147"/>
                  <a:gd name="T68" fmla="*/ 56 w 112"/>
                  <a:gd name="T69" fmla="*/ 87 h 147"/>
                  <a:gd name="T70" fmla="*/ 65 w 112"/>
                  <a:gd name="T71" fmla="*/ 85 h 147"/>
                  <a:gd name="T72" fmla="*/ 72 w 112"/>
                  <a:gd name="T73" fmla="*/ 78 h 147"/>
                  <a:gd name="T74" fmla="*/ 76 w 112"/>
                  <a:gd name="T75" fmla="*/ 69 h 147"/>
                  <a:gd name="T76" fmla="*/ 78 w 112"/>
                  <a:gd name="T77" fmla="*/ 55 h 147"/>
                  <a:gd name="T78" fmla="*/ 76 w 112"/>
                  <a:gd name="T79" fmla="*/ 42 h 147"/>
                  <a:gd name="T80" fmla="*/ 72 w 112"/>
                  <a:gd name="T81" fmla="*/ 32 h 147"/>
                  <a:gd name="T82" fmla="*/ 65 w 112"/>
                  <a:gd name="T83" fmla="*/ 26 h 147"/>
                  <a:gd name="T84" fmla="*/ 56 w 112"/>
                  <a:gd name="T85" fmla="*/ 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2" h="147">
                    <a:moveTo>
                      <a:pt x="33" y="92"/>
                    </a:moveTo>
                    <a:lnTo>
                      <a:pt x="33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7"/>
                    </a:lnTo>
                    <a:lnTo>
                      <a:pt x="40" y="10"/>
                    </a:lnTo>
                    <a:lnTo>
                      <a:pt x="49" y="4"/>
                    </a:lnTo>
                    <a:lnTo>
                      <a:pt x="58" y="2"/>
                    </a:lnTo>
                    <a:lnTo>
                      <a:pt x="68" y="0"/>
                    </a:lnTo>
                    <a:lnTo>
                      <a:pt x="78" y="0"/>
                    </a:lnTo>
                    <a:lnTo>
                      <a:pt x="94" y="9"/>
                    </a:lnTo>
                    <a:lnTo>
                      <a:pt x="100" y="16"/>
                    </a:lnTo>
                    <a:lnTo>
                      <a:pt x="105" y="23"/>
                    </a:lnTo>
                    <a:lnTo>
                      <a:pt x="112" y="43"/>
                    </a:lnTo>
                    <a:lnTo>
                      <a:pt x="112" y="55"/>
                    </a:lnTo>
                    <a:lnTo>
                      <a:pt x="112" y="66"/>
                    </a:lnTo>
                    <a:lnTo>
                      <a:pt x="105" y="87"/>
                    </a:lnTo>
                    <a:lnTo>
                      <a:pt x="100" y="95"/>
                    </a:lnTo>
                    <a:lnTo>
                      <a:pt x="94" y="102"/>
                    </a:lnTo>
                    <a:lnTo>
                      <a:pt x="78" y="110"/>
                    </a:lnTo>
                    <a:lnTo>
                      <a:pt x="68" y="111"/>
                    </a:lnTo>
                    <a:lnTo>
                      <a:pt x="58" y="110"/>
                    </a:lnTo>
                    <a:lnTo>
                      <a:pt x="49" y="107"/>
                    </a:lnTo>
                    <a:lnTo>
                      <a:pt x="40" y="101"/>
                    </a:lnTo>
                    <a:lnTo>
                      <a:pt x="33" y="92"/>
                    </a:lnTo>
                    <a:close/>
                    <a:moveTo>
                      <a:pt x="56" y="25"/>
                    </a:moveTo>
                    <a:lnTo>
                      <a:pt x="46" y="26"/>
                    </a:lnTo>
                    <a:lnTo>
                      <a:pt x="39" y="32"/>
                    </a:lnTo>
                    <a:lnTo>
                      <a:pt x="35" y="42"/>
                    </a:lnTo>
                    <a:lnTo>
                      <a:pt x="33" y="55"/>
                    </a:lnTo>
                    <a:lnTo>
                      <a:pt x="35" y="69"/>
                    </a:lnTo>
                    <a:lnTo>
                      <a:pt x="39" y="78"/>
                    </a:lnTo>
                    <a:lnTo>
                      <a:pt x="46" y="85"/>
                    </a:lnTo>
                    <a:lnTo>
                      <a:pt x="56" y="87"/>
                    </a:lnTo>
                    <a:lnTo>
                      <a:pt x="65" y="85"/>
                    </a:lnTo>
                    <a:lnTo>
                      <a:pt x="72" y="78"/>
                    </a:lnTo>
                    <a:lnTo>
                      <a:pt x="76" y="69"/>
                    </a:lnTo>
                    <a:lnTo>
                      <a:pt x="78" y="55"/>
                    </a:lnTo>
                    <a:lnTo>
                      <a:pt x="76" y="42"/>
                    </a:lnTo>
                    <a:lnTo>
                      <a:pt x="72" y="32"/>
                    </a:lnTo>
                    <a:lnTo>
                      <a:pt x="65" y="26"/>
                    </a:lnTo>
                    <a:lnTo>
                      <a:pt x="56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Freeform 208"/>
              <p:cNvSpPr>
                <a:spLocks noEditPoints="1"/>
              </p:cNvSpPr>
              <p:nvPr/>
            </p:nvSpPr>
            <p:spPr bwMode="auto">
              <a:xfrm>
                <a:off x="2921" y="3023"/>
                <a:ext cx="37" cy="37"/>
              </a:xfrm>
              <a:custGeom>
                <a:avLst/>
                <a:gdLst>
                  <a:gd name="T0" fmla="*/ 112 w 112"/>
                  <a:gd name="T1" fmla="*/ 55 h 111"/>
                  <a:gd name="T2" fmla="*/ 112 w 112"/>
                  <a:gd name="T3" fmla="*/ 65 h 111"/>
                  <a:gd name="T4" fmla="*/ 34 w 112"/>
                  <a:gd name="T5" fmla="*/ 65 h 111"/>
                  <a:gd name="T6" fmla="*/ 36 w 112"/>
                  <a:gd name="T7" fmla="*/ 75 h 111"/>
                  <a:gd name="T8" fmla="*/ 43 w 112"/>
                  <a:gd name="T9" fmla="*/ 82 h 111"/>
                  <a:gd name="T10" fmla="*/ 50 w 112"/>
                  <a:gd name="T11" fmla="*/ 87 h 111"/>
                  <a:gd name="T12" fmla="*/ 63 w 112"/>
                  <a:gd name="T13" fmla="*/ 88 h 111"/>
                  <a:gd name="T14" fmla="*/ 73 w 112"/>
                  <a:gd name="T15" fmla="*/ 88 h 111"/>
                  <a:gd name="T16" fmla="*/ 85 w 112"/>
                  <a:gd name="T17" fmla="*/ 85 h 111"/>
                  <a:gd name="T18" fmla="*/ 96 w 112"/>
                  <a:gd name="T19" fmla="*/ 81 h 111"/>
                  <a:gd name="T20" fmla="*/ 108 w 112"/>
                  <a:gd name="T21" fmla="*/ 75 h 111"/>
                  <a:gd name="T22" fmla="*/ 108 w 112"/>
                  <a:gd name="T23" fmla="*/ 101 h 111"/>
                  <a:gd name="T24" fmla="*/ 95 w 112"/>
                  <a:gd name="T25" fmla="*/ 105 h 111"/>
                  <a:gd name="T26" fmla="*/ 83 w 112"/>
                  <a:gd name="T27" fmla="*/ 108 h 111"/>
                  <a:gd name="T28" fmla="*/ 72 w 112"/>
                  <a:gd name="T29" fmla="*/ 110 h 111"/>
                  <a:gd name="T30" fmla="*/ 60 w 112"/>
                  <a:gd name="T31" fmla="*/ 111 h 111"/>
                  <a:gd name="T32" fmla="*/ 46 w 112"/>
                  <a:gd name="T33" fmla="*/ 110 h 111"/>
                  <a:gd name="T34" fmla="*/ 24 w 112"/>
                  <a:gd name="T35" fmla="*/ 102 h 111"/>
                  <a:gd name="T36" fmla="*/ 16 w 112"/>
                  <a:gd name="T37" fmla="*/ 97 h 111"/>
                  <a:gd name="T38" fmla="*/ 8 w 112"/>
                  <a:gd name="T39" fmla="*/ 88 h 111"/>
                  <a:gd name="T40" fmla="*/ 0 w 112"/>
                  <a:gd name="T41" fmla="*/ 68 h 111"/>
                  <a:gd name="T42" fmla="*/ 0 w 112"/>
                  <a:gd name="T43" fmla="*/ 55 h 111"/>
                  <a:gd name="T44" fmla="*/ 0 w 112"/>
                  <a:gd name="T45" fmla="*/ 43 h 111"/>
                  <a:gd name="T46" fmla="*/ 8 w 112"/>
                  <a:gd name="T47" fmla="*/ 23 h 111"/>
                  <a:gd name="T48" fmla="*/ 16 w 112"/>
                  <a:gd name="T49" fmla="*/ 14 h 111"/>
                  <a:gd name="T50" fmla="*/ 23 w 112"/>
                  <a:gd name="T51" fmla="*/ 9 h 111"/>
                  <a:gd name="T52" fmla="*/ 44 w 112"/>
                  <a:gd name="T53" fmla="*/ 0 h 111"/>
                  <a:gd name="T54" fmla="*/ 57 w 112"/>
                  <a:gd name="T55" fmla="*/ 0 h 111"/>
                  <a:gd name="T56" fmla="*/ 70 w 112"/>
                  <a:gd name="T57" fmla="*/ 0 h 111"/>
                  <a:gd name="T58" fmla="*/ 89 w 112"/>
                  <a:gd name="T59" fmla="*/ 9 h 111"/>
                  <a:gd name="T60" fmla="*/ 98 w 112"/>
                  <a:gd name="T61" fmla="*/ 14 h 111"/>
                  <a:gd name="T62" fmla="*/ 104 w 112"/>
                  <a:gd name="T63" fmla="*/ 23 h 111"/>
                  <a:gd name="T64" fmla="*/ 112 w 112"/>
                  <a:gd name="T65" fmla="*/ 43 h 111"/>
                  <a:gd name="T66" fmla="*/ 112 w 112"/>
                  <a:gd name="T67" fmla="*/ 55 h 111"/>
                  <a:gd name="T68" fmla="*/ 78 w 112"/>
                  <a:gd name="T69" fmla="*/ 43 h 111"/>
                  <a:gd name="T70" fmla="*/ 76 w 112"/>
                  <a:gd name="T71" fmla="*/ 35 h 111"/>
                  <a:gd name="T72" fmla="*/ 72 w 112"/>
                  <a:gd name="T73" fmla="*/ 29 h 111"/>
                  <a:gd name="T74" fmla="*/ 66 w 112"/>
                  <a:gd name="T75" fmla="*/ 23 h 111"/>
                  <a:gd name="T76" fmla="*/ 57 w 112"/>
                  <a:gd name="T77" fmla="*/ 23 h 111"/>
                  <a:gd name="T78" fmla="*/ 49 w 112"/>
                  <a:gd name="T79" fmla="*/ 23 h 111"/>
                  <a:gd name="T80" fmla="*/ 42 w 112"/>
                  <a:gd name="T81" fmla="*/ 27 h 111"/>
                  <a:gd name="T82" fmla="*/ 36 w 112"/>
                  <a:gd name="T83" fmla="*/ 35 h 111"/>
                  <a:gd name="T84" fmla="*/ 34 w 112"/>
                  <a:gd name="T85" fmla="*/ 43 h 111"/>
                  <a:gd name="T86" fmla="*/ 78 w 112"/>
                  <a:gd name="T87" fmla="*/ 4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2" h="111">
                    <a:moveTo>
                      <a:pt x="112" y="55"/>
                    </a:moveTo>
                    <a:lnTo>
                      <a:pt x="112" y="65"/>
                    </a:lnTo>
                    <a:lnTo>
                      <a:pt x="34" y="65"/>
                    </a:lnTo>
                    <a:lnTo>
                      <a:pt x="36" y="75"/>
                    </a:lnTo>
                    <a:lnTo>
                      <a:pt x="43" y="82"/>
                    </a:lnTo>
                    <a:lnTo>
                      <a:pt x="50" y="87"/>
                    </a:lnTo>
                    <a:lnTo>
                      <a:pt x="63" y="88"/>
                    </a:lnTo>
                    <a:lnTo>
                      <a:pt x="73" y="88"/>
                    </a:lnTo>
                    <a:lnTo>
                      <a:pt x="85" y="85"/>
                    </a:lnTo>
                    <a:lnTo>
                      <a:pt x="96" y="81"/>
                    </a:lnTo>
                    <a:lnTo>
                      <a:pt x="108" y="75"/>
                    </a:lnTo>
                    <a:lnTo>
                      <a:pt x="108" y="101"/>
                    </a:lnTo>
                    <a:lnTo>
                      <a:pt x="95" y="105"/>
                    </a:lnTo>
                    <a:lnTo>
                      <a:pt x="83" y="108"/>
                    </a:lnTo>
                    <a:lnTo>
                      <a:pt x="72" y="110"/>
                    </a:lnTo>
                    <a:lnTo>
                      <a:pt x="60" y="111"/>
                    </a:lnTo>
                    <a:lnTo>
                      <a:pt x="46" y="110"/>
                    </a:lnTo>
                    <a:lnTo>
                      <a:pt x="24" y="102"/>
                    </a:lnTo>
                    <a:lnTo>
                      <a:pt x="16" y="97"/>
                    </a:lnTo>
                    <a:lnTo>
                      <a:pt x="8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3"/>
                    </a:lnTo>
                    <a:lnTo>
                      <a:pt x="8" y="23"/>
                    </a:lnTo>
                    <a:lnTo>
                      <a:pt x="16" y="14"/>
                    </a:lnTo>
                    <a:lnTo>
                      <a:pt x="23" y="9"/>
                    </a:lnTo>
                    <a:lnTo>
                      <a:pt x="44" y="0"/>
                    </a:lnTo>
                    <a:lnTo>
                      <a:pt x="57" y="0"/>
                    </a:lnTo>
                    <a:lnTo>
                      <a:pt x="70" y="0"/>
                    </a:lnTo>
                    <a:lnTo>
                      <a:pt x="89" y="9"/>
                    </a:lnTo>
                    <a:lnTo>
                      <a:pt x="98" y="14"/>
                    </a:lnTo>
                    <a:lnTo>
                      <a:pt x="104" y="23"/>
                    </a:lnTo>
                    <a:lnTo>
                      <a:pt x="112" y="43"/>
                    </a:lnTo>
                    <a:lnTo>
                      <a:pt x="112" y="55"/>
                    </a:lnTo>
                    <a:close/>
                    <a:moveTo>
                      <a:pt x="78" y="43"/>
                    </a:moveTo>
                    <a:lnTo>
                      <a:pt x="76" y="35"/>
                    </a:lnTo>
                    <a:lnTo>
                      <a:pt x="72" y="29"/>
                    </a:lnTo>
                    <a:lnTo>
                      <a:pt x="66" y="23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42" y="27"/>
                    </a:lnTo>
                    <a:lnTo>
                      <a:pt x="36" y="35"/>
                    </a:lnTo>
                    <a:lnTo>
                      <a:pt x="34" y="43"/>
                    </a:lnTo>
                    <a:lnTo>
                      <a:pt x="78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" name="Freeform 209"/>
              <p:cNvSpPr>
                <a:spLocks/>
              </p:cNvSpPr>
              <p:nvPr/>
            </p:nvSpPr>
            <p:spPr bwMode="auto">
              <a:xfrm>
                <a:off x="2967" y="3023"/>
                <a:ext cx="26" cy="36"/>
              </a:xfrm>
              <a:custGeom>
                <a:avLst/>
                <a:gdLst>
                  <a:gd name="T0" fmla="*/ 78 w 78"/>
                  <a:gd name="T1" fmla="*/ 32 h 108"/>
                  <a:gd name="T2" fmla="*/ 74 w 78"/>
                  <a:gd name="T3" fmla="*/ 29 h 108"/>
                  <a:gd name="T4" fmla="*/ 69 w 78"/>
                  <a:gd name="T5" fmla="*/ 29 h 108"/>
                  <a:gd name="T6" fmla="*/ 65 w 78"/>
                  <a:gd name="T7" fmla="*/ 27 h 108"/>
                  <a:gd name="T8" fmla="*/ 61 w 78"/>
                  <a:gd name="T9" fmla="*/ 27 h 108"/>
                  <a:gd name="T10" fmla="*/ 48 w 78"/>
                  <a:gd name="T11" fmla="*/ 29 h 108"/>
                  <a:gd name="T12" fmla="*/ 41 w 78"/>
                  <a:gd name="T13" fmla="*/ 36 h 108"/>
                  <a:gd name="T14" fmla="*/ 35 w 78"/>
                  <a:gd name="T15" fmla="*/ 45 h 108"/>
                  <a:gd name="T16" fmla="*/ 33 w 78"/>
                  <a:gd name="T17" fmla="*/ 59 h 108"/>
                  <a:gd name="T18" fmla="*/ 33 w 78"/>
                  <a:gd name="T19" fmla="*/ 108 h 108"/>
                  <a:gd name="T20" fmla="*/ 0 w 78"/>
                  <a:gd name="T21" fmla="*/ 108 h 108"/>
                  <a:gd name="T22" fmla="*/ 0 w 78"/>
                  <a:gd name="T23" fmla="*/ 3 h 108"/>
                  <a:gd name="T24" fmla="*/ 33 w 78"/>
                  <a:gd name="T25" fmla="*/ 3 h 108"/>
                  <a:gd name="T26" fmla="*/ 33 w 78"/>
                  <a:gd name="T27" fmla="*/ 20 h 108"/>
                  <a:gd name="T28" fmla="*/ 41 w 78"/>
                  <a:gd name="T29" fmla="*/ 10 h 108"/>
                  <a:gd name="T30" fmla="*/ 48 w 78"/>
                  <a:gd name="T31" fmla="*/ 4 h 108"/>
                  <a:gd name="T32" fmla="*/ 56 w 78"/>
                  <a:gd name="T33" fmla="*/ 2 h 108"/>
                  <a:gd name="T34" fmla="*/ 68 w 78"/>
                  <a:gd name="T35" fmla="*/ 0 h 108"/>
                  <a:gd name="T36" fmla="*/ 69 w 78"/>
                  <a:gd name="T37" fmla="*/ 0 h 108"/>
                  <a:gd name="T38" fmla="*/ 72 w 78"/>
                  <a:gd name="T39" fmla="*/ 0 h 108"/>
                  <a:gd name="T40" fmla="*/ 74 w 78"/>
                  <a:gd name="T41" fmla="*/ 0 h 108"/>
                  <a:gd name="T42" fmla="*/ 78 w 78"/>
                  <a:gd name="T43" fmla="*/ 2 h 108"/>
                  <a:gd name="T44" fmla="*/ 78 w 78"/>
                  <a:gd name="T45" fmla="*/ 32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08">
                    <a:moveTo>
                      <a:pt x="78" y="32"/>
                    </a:moveTo>
                    <a:lnTo>
                      <a:pt x="74" y="29"/>
                    </a:lnTo>
                    <a:lnTo>
                      <a:pt x="69" y="29"/>
                    </a:lnTo>
                    <a:lnTo>
                      <a:pt x="65" y="27"/>
                    </a:lnTo>
                    <a:lnTo>
                      <a:pt x="61" y="27"/>
                    </a:lnTo>
                    <a:lnTo>
                      <a:pt x="48" y="29"/>
                    </a:lnTo>
                    <a:lnTo>
                      <a:pt x="41" y="36"/>
                    </a:lnTo>
                    <a:lnTo>
                      <a:pt x="35" y="45"/>
                    </a:lnTo>
                    <a:lnTo>
                      <a:pt x="33" y="59"/>
                    </a:lnTo>
                    <a:lnTo>
                      <a:pt x="33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20"/>
                    </a:lnTo>
                    <a:lnTo>
                      <a:pt x="41" y="10"/>
                    </a:lnTo>
                    <a:lnTo>
                      <a:pt x="48" y="4"/>
                    </a:lnTo>
                    <a:lnTo>
                      <a:pt x="56" y="2"/>
                    </a:lnTo>
                    <a:lnTo>
                      <a:pt x="68" y="0"/>
                    </a:lnTo>
                    <a:lnTo>
                      <a:pt x="69" y="0"/>
                    </a:lnTo>
                    <a:lnTo>
                      <a:pt x="72" y="0"/>
                    </a:lnTo>
                    <a:lnTo>
                      <a:pt x="74" y="0"/>
                    </a:lnTo>
                    <a:lnTo>
                      <a:pt x="78" y="2"/>
                    </a:lnTo>
                    <a:lnTo>
                      <a:pt x="78" y="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210"/>
              <p:cNvSpPr>
                <a:spLocks/>
              </p:cNvSpPr>
              <p:nvPr/>
            </p:nvSpPr>
            <p:spPr bwMode="auto">
              <a:xfrm>
                <a:off x="2994" y="3014"/>
                <a:ext cx="28" cy="45"/>
              </a:xfrm>
              <a:custGeom>
                <a:avLst/>
                <a:gdLst>
                  <a:gd name="T0" fmla="*/ 50 w 85"/>
                  <a:gd name="T1" fmla="*/ 0 h 135"/>
                  <a:gd name="T2" fmla="*/ 50 w 85"/>
                  <a:gd name="T3" fmla="*/ 30 h 135"/>
                  <a:gd name="T4" fmla="*/ 85 w 85"/>
                  <a:gd name="T5" fmla="*/ 30 h 135"/>
                  <a:gd name="T6" fmla="*/ 85 w 85"/>
                  <a:gd name="T7" fmla="*/ 53 h 135"/>
                  <a:gd name="T8" fmla="*/ 50 w 85"/>
                  <a:gd name="T9" fmla="*/ 53 h 135"/>
                  <a:gd name="T10" fmla="*/ 50 w 85"/>
                  <a:gd name="T11" fmla="*/ 98 h 135"/>
                  <a:gd name="T12" fmla="*/ 50 w 85"/>
                  <a:gd name="T13" fmla="*/ 105 h 135"/>
                  <a:gd name="T14" fmla="*/ 53 w 85"/>
                  <a:gd name="T15" fmla="*/ 108 h 135"/>
                  <a:gd name="T16" fmla="*/ 58 w 85"/>
                  <a:gd name="T17" fmla="*/ 111 h 135"/>
                  <a:gd name="T18" fmla="*/ 65 w 85"/>
                  <a:gd name="T19" fmla="*/ 111 h 135"/>
                  <a:gd name="T20" fmla="*/ 82 w 85"/>
                  <a:gd name="T21" fmla="*/ 111 h 135"/>
                  <a:gd name="T22" fmla="*/ 82 w 85"/>
                  <a:gd name="T23" fmla="*/ 135 h 135"/>
                  <a:gd name="T24" fmla="*/ 53 w 85"/>
                  <a:gd name="T25" fmla="*/ 135 h 135"/>
                  <a:gd name="T26" fmla="*/ 36 w 85"/>
                  <a:gd name="T27" fmla="*/ 134 h 135"/>
                  <a:gd name="T28" fmla="*/ 24 w 85"/>
                  <a:gd name="T29" fmla="*/ 126 h 135"/>
                  <a:gd name="T30" fmla="*/ 19 w 85"/>
                  <a:gd name="T31" fmla="*/ 116 h 135"/>
                  <a:gd name="T32" fmla="*/ 17 w 85"/>
                  <a:gd name="T33" fmla="*/ 98 h 135"/>
                  <a:gd name="T34" fmla="*/ 17 w 85"/>
                  <a:gd name="T35" fmla="*/ 53 h 135"/>
                  <a:gd name="T36" fmla="*/ 0 w 85"/>
                  <a:gd name="T37" fmla="*/ 53 h 135"/>
                  <a:gd name="T38" fmla="*/ 0 w 85"/>
                  <a:gd name="T39" fmla="*/ 30 h 135"/>
                  <a:gd name="T40" fmla="*/ 17 w 85"/>
                  <a:gd name="T41" fmla="*/ 30 h 135"/>
                  <a:gd name="T42" fmla="*/ 17 w 85"/>
                  <a:gd name="T43" fmla="*/ 0 h 135"/>
                  <a:gd name="T44" fmla="*/ 50 w 85"/>
                  <a:gd name="T4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135">
                    <a:moveTo>
                      <a:pt x="50" y="0"/>
                    </a:moveTo>
                    <a:lnTo>
                      <a:pt x="50" y="30"/>
                    </a:lnTo>
                    <a:lnTo>
                      <a:pt x="85" y="30"/>
                    </a:lnTo>
                    <a:lnTo>
                      <a:pt x="85" y="53"/>
                    </a:lnTo>
                    <a:lnTo>
                      <a:pt x="50" y="53"/>
                    </a:lnTo>
                    <a:lnTo>
                      <a:pt x="50" y="98"/>
                    </a:lnTo>
                    <a:lnTo>
                      <a:pt x="50" y="105"/>
                    </a:lnTo>
                    <a:lnTo>
                      <a:pt x="53" y="108"/>
                    </a:lnTo>
                    <a:lnTo>
                      <a:pt x="58" y="111"/>
                    </a:lnTo>
                    <a:lnTo>
                      <a:pt x="65" y="111"/>
                    </a:lnTo>
                    <a:lnTo>
                      <a:pt x="82" y="111"/>
                    </a:lnTo>
                    <a:lnTo>
                      <a:pt x="82" y="135"/>
                    </a:lnTo>
                    <a:lnTo>
                      <a:pt x="53" y="135"/>
                    </a:lnTo>
                    <a:lnTo>
                      <a:pt x="36" y="134"/>
                    </a:lnTo>
                    <a:lnTo>
                      <a:pt x="24" y="126"/>
                    </a:lnTo>
                    <a:lnTo>
                      <a:pt x="19" y="116"/>
                    </a:lnTo>
                    <a:lnTo>
                      <a:pt x="17" y="98"/>
                    </a:lnTo>
                    <a:lnTo>
                      <a:pt x="17" y="53"/>
                    </a:lnTo>
                    <a:lnTo>
                      <a:pt x="0" y="53"/>
                    </a:lnTo>
                    <a:lnTo>
                      <a:pt x="0" y="30"/>
                    </a:lnTo>
                    <a:lnTo>
                      <a:pt x="17" y="30"/>
                    </a:lnTo>
                    <a:lnTo>
                      <a:pt x="17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211"/>
              <p:cNvSpPr>
                <a:spLocks/>
              </p:cNvSpPr>
              <p:nvPr/>
            </p:nvSpPr>
            <p:spPr bwMode="auto">
              <a:xfrm>
                <a:off x="3027" y="3023"/>
                <a:ext cx="31" cy="37"/>
              </a:xfrm>
              <a:custGeom>
                <a:avLst/>
                <a:gdLst>
                  <a:gd name="T0" fmla="*/ 88 w 95"/>
                  <a:gd name="T1" fmla="*/ 6 h 111"/>
                  <a:gd name="T2" fmla="*/ 88 w 95"/>
                  <a:gd name="T3" fmla="*/ 32 h 111"/>
                  <a:gd name="T4" fmla="*/ 78 w 95"/>
                  <a:gd name="T5" fmla="*/ 27 h 111"/>
                  <a:gd name="T6" fmla="*/ 68 w 95"/>
                  <a:gd name="T7" fmla="*/ 25 h 111"/>
                  <a:gd name="T8" fmla="*/ 58 w 95"/>
                  <a:gd name="T9" fmla="*/ 23 h 111"/>
                  <a:gd name="T10" fmla="*/ 49 w 95"/>
                  <a:gd name="T11" fmla="*/ 23 h 111"/>
                  <a:gd name="T12" fmla="*/ 41 w 95"/>
                  <a:gd name="T13" fmla="*/ 23 h 111"/>
                  <a:gd name="T14" fmla="*/ 35 w 95"/>
                  <a:gd name="T15" fmla="*/ 25 h 111"/>
                  <a:gd name="T16" fmla="*/ 31 w 95"/>
                  <a:gd name="T17" fmla="*/ 27 h 111"/>
                  <a:gd name="T18" fmla="*/ 31 w 95"/>
                  <a:gd name="T19" fmla="*/ 32 h 111"/>
                  <a:gd name="T20" fmla="*/ 31 w 95"/>
                  <a:gd name="T21" fmla="*/ 36 h 111"/>
                  <a:gd name="T22" fmla="*/ 33 w 95"/>
                  <a:gd name="T23" fmla="*/ 39 h 111"/>
                  <a:gd name="T24" fmla="*/ 38 w 95"/>
                  <a:gd name="T25" fmla="*/ 40 h 111"/>
                  <a:gd name="T26" fmla="*/ 46 w 95"/>
                  <a:gd name="T27" fmla="*/ 42 h 111"/>
                  <a:gd name="T28" fmla="*/ 52 w 95"/>
                  <a:gd name="T29" fmla="*/ 42 h 111"/>
                  <a:gd name="T30" fmla="*/ 75 w 95"/>
                  <a:gd name="T31" fmla="*/ 46 h 111"/>
                  <a:gd name="T32" fmla="*/ 87 w 95"/>
                  <a:gd name="T33" fmla="*/ 53 h 111"/>
                  <a:gd name="T34" fmla="*/ 94 w 95"/>
                  <a:gd name="T35" fmla="*/ 62 h 111"/>
                  <a:gd name="T36" fmla="*/ 95 w 95"/>
                  <a:gd name="T37" fmla="*/ 76 h 111"/>
                  <a:gd name="T38" fmla="*/ 95 w 95"/>
                  <a:gd name="T39" fmla="*/ 85 h 111"/>
                  <a:gd name="T40" fmla="*/ 90 w 95"/>
                  <a:gd name="T41" fmla="*/ 98 h 111"/>
                  <a:gd name="T42" fmla="*/ 84 w 95"/>
                  <a:gd name="T43" fmla="*/ 102 h 111"/>
                  <a:gd name="T44" fmla="*/ 70 w 95"/>
                  <a:gd name="T45" fmla="*/ 110 h 111"/>
                  <a:gd name="T46" fmla="*/ 46 w 95"/>
                  <a:gd name="T47" fmla="*/ 111 h 111"/>
                  <a:gd name="T48" fmla="*/ 36 w 95"/>
                  <a:gd name="T49" fmla="*/ 110 h 111"/>
                  <a:gd name="T50" fmla="*/ 25 w 95"/>
                  <a:gd name="T51" fmla="*/ 108 h 111"/>
                  <a:gd name="T52" fmla="*/ 13 w 95"/>
                  <a:gd name="T53" fmla="*/ 107 h 111"/>
                  <a:gd name="T54" fmla="*/ 2 w 95"/>
                  <a:gd name="T55" fmla="*/ 104 h 111"/>
                  <a:gd name="T56" fmla="*/ 2 w 95"/>
                  <a:gd name="T57" fmla="*/ 78 h 111"/>
                  <a:gd name="T58" fmla="*/ 12 w 95"/>
                  <a:gd name="T59" fmla="*/ 82 h 111"/>
                  <a:gd name="T60" fmla="*/ 22 w 95"/>
                  <a:gd name="T61" fmla="*/ 85 h 111"/>
                  <a:gd name="T62" fmla="*/ 33 w 95"/>
                  <a:gd name="T63" fmla="*/ 88 h 111"/>
                  <a:gd name="T64" fmla="*/ 44 w 95"/>
                  <a:gd name="T65" fmla="*/ 88 h 111"/>
                  <a:gd name="T66" fmla="*/ 54 w 95"/>
                  <a:gd name="T67" fmla="*/ 88 h 111"/>
                  <a:gd name="T68" fmla="*/ 59 w 95"/>
                  <a:gd name="T69" fmla="*/ 85 h 111"/>
                  <a:gd name="T70" fmla="*/ 62 w 95"/>
                  <a:gd name="T71" fmla="*/ 82 h 111"/>
                  <a:gd name="T72" fmla="*/ 64 w 95"/>
                  <a:gd name="T73" fmla="*/ 78 h 111"/>
                  <a:gd name="T74" fmla="*/ 64 w 95"/>
                  <a:gd name="T75" fmla="*/ 74 h 111"/>
                  <a:gd name="T76" fmla="*/ 61 w 95"/>
                  <a:gd name="T77" fmla="*/ 71 h 111"/>
                  <a:gd name="T78" fmla="*/ 57 w 95"/>
                  <a:gd name="T79" fmla="*/ 69 h 111"/>
                  <a:gd name="T80" fmla="*/ 46 w 95"/>
                  <a:gd name="T81" fmla="*/ 68 h 111"/>
                  <a:gd name="T82" fmla="*/ 41 w 95"/>
                  <a:gd name="T83" fmla="*/ 66 h 111"/>
                  <a:gd name="T84" fmla="*/ 21 w 95"/>
                  <a:gd name="T85" fmla="*/ 63 h 111"/>
                  <a:gd name="T86" fmla="*/ 9 w 95"/>
                  <a:gd name="T87" fmla="*/ 56 h 111"/>
                  <a:gd name="T88" fmla="*/ 2 w 95"/>
                  <a:gd name="T89" fmla="*/ 48 h 111"/>
                  <a:gd name="T90" fmla="*/ 0 w 95"/>
                  <a:gd name="T91" fmla="*/ 33 h 111"/>
                  <a:gd name="T92" fmla="*/ 2 w 95"/>
                  <a:gd name="T93" fmla="*/ 17 h 111"/>
                  <a:gd name="T94" fmla="*/ 12 w 95"/>
                  <a:gd name="T95" fmla="*/ 9 h 111"/>
                  <a:gd name="T96" fmla="*/ 25 w 95"/>
                  <a:gd name="T97" fmla="*/ 2 h 111"/>
                  <a:gd name="T98" fmla="*/ 46 w 95"/>
                  <a:gd name="T99" fmla="*/ 0 h 111"/>
                  <a:gd name="T100" fmla="*/ 57 w 95"/>
                  <a:gd name="T101" fmla="*/ 0 h 111"/>
                  <a:gd name="T102" fmla="*/ 67 w 95"/>
                  <a:gd name="T103" fmla="*/ 2 h 111"/>
                  <a:gd name="T104" fmla="*/ 77 w 95"/>
                  <a:gd name="T105" fmla="*/ 3 h 111"/>
                  <a:gd name="T106" fmla="*/ 88 w 95"/>
                  <a:gd name="T107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111">
                    <a:moveTo>
                      <a:pt x="88" y="6"/>
                    </a:moveTo>
                    <a:lnTo>
                      <a:pt x="88" y="32"/>
                    </a:lnTo>
                    <a:lnTo>
                      <a:pt x="78" y="27"/>
                    </a:lnTo>
                    <a:lnTo>
                      <a:pt x="68" y="25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41" y="23"/>
                    </a:lnTo>
                    <a:lnTo>
                      <a:pt x="35" y="25"/>
                    </a:lnTo>
                    <a:lnTo>
                      <a:pt x="31" y="27"/>
                    </a:lnTo>
                    <a:lnTo>
                      <a:pt x="31" y="32"/>
                    </a:lnTo>
                    <a:lnTo>
                      <a:pt x="31" y="36"/>
                    </a:lnTo>
                    <a:lnTo>
                      <a:pt x="33" y="39"/>
                    </a:lnTo>
                    <a:lnTo>
                      <a:pt x="38" y="40"/>
                    </a:lnTo>
                    <a:lnTo>
                      <a:pt x="46" y="42"/>
                    </a:lnTo>
                    <a:lnTo>
                      <a:pt x="52" y="42"/>
                    </a:lnTo>
                    <a:lnTo>
                      <a:pt x="75" y="46"/>
                    </a:lnTo>
                    <a:lnTo>
                      <a:pt x="87" y="53"/>
                    </a:lnTo>
                    <a:lnTo>
                      <a:pt x="94" y="62"/>
                    </a:lnTo>
                    <a:lnTo>
                      <a:pt x="95" y="76"/>
                    </a:lnTo>
                    <a:lnTo>
                      <a:pt x="95" y="85"/>
                    </a:lnTo>
                    <a:lnTo>
                      <a:pt x="90" y="98"/>
                    </a:lnTo>
                    <a:lnTo>
                      <a:pt x="84" y="102"/>
                    </a:lnTo>
                    <a:lnTo>
                      <a:pt x="70" y="110"/>
                    </a:lnTo>
                    <a:lnTo>
                      <a:pt x="46" y="111"/>
                    </a:lnTo>
                    <a:lnTo>
                      <a:pt x="36" y="110"/>
                    </a:lnTo>
                    <a:lnTo>
                      <a:pt x="25" y="108"/>
                    </a:lnTo>
                    <a:lnTo>
                      <a:pt x="13" y="107"/>
                    </a:lnTo>
                    <a:lnTo>
                      <a:pt x="2" y="104"/>
                    </a:lnTo>
                    <a:lnTo>
                      <a:pt x="2" y="78"/>
                    </a:lnTo>
                    <a:lnTo>
                      <a:pt x="12" y="82"/>
                    </a:lnTo>
                    <a:lnTo>
                      <a:pt x="22" y="85"/>
                    </a:lnTo>
                    <a:lnTo>
                      <a:pt x="33" y="88"/>
                    </a:lnTo>
                    <a:lnTo>
                      <a:pt x="44" y="88"/>
                    </a:lnTo>
                    <a:lnTo>
                      <a:pt x="54" y="88"/>
                    </a:lnTo>
                    <a:lnTo>
                      <a:pt x="59" y="85"/>
                    </a:lnTo>
                    <a:lnTo>
                      <a:pt x="62" y="82"/>
                    </a:lnTo>
                    <a:lnTo>
                      <a:pt x="64" y="78"/>
                    </a:lnTo>
                    <a:lnTo>
                      <a:pt x="64" y="74"/>
                    </a:lnTo>
                    <a:lnTo>
                      <a:pt x="61" y="71"/>
                    </a:lnTo>
                    <a:lnTo>
                      <a:pt x="57" y="69"/>
                    </a:lnTo>
                    <a:lnTo>
                      <a:pt x="46" y="68"/>
                    </a:lnTo>
                    <a:lnTo>
                      <a:pt x="41" y="66"/>
                    </a:lnTo>
                    <a:lnTo>
                      <a:pt x="21" y="63"/>
                    </a:lnTo>
                    <a:lnTo>
                      <a:pt x="9" y="56"/>
                    </a:lnTo>
                    <a:lnTo>
                      <a:pt x="2" y="48"/>
                    </a:lnTo>
                    <a:lnTo>
                      <a:pt x="0" y="33"/>
                    </a:lnTo>
                    <a:lnTo>
                      <a:pt x="2" y="17"/>
                    </a:lnTo>
                    <a:lnTo>
                      <a:pt x="12" y="9"/>
                    </a:lnTo>
                    <a:lnTo>
                      <a:pt x="25" y="2"/>
                    </a:lnTo>
                    <a:lnTo>
                      <a:pt x="46" y="0"/>
                    </a:lnTo>
                    <a:lnTo>
                      <a:pt x="57" y="0"/>
                    </a:lnTo>
                    <a:lnTo>
                      <a:pt x="67" y="2"/>
                    </a:lnTo>
                    <a:lnTo>
                      <a:pt x="77" y="3"/>
                    </a:lnTo>
                    <a:lnTo>
                      <a:pt x="88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Freeform 212"/>
              <p:cNvSpPr>
                <a:spLocks noEditPoints="1"/>
              </p:cNvSpPr>
              <p:nvPr/>
            </p:nvSpPr>
            <p:spPr bwMode="auto">
              <a:xfrm>
                <a:off x="2203" y="2427"/>
                <a:ext cx="44" cy="47"/>
              </a:xfrm>
              <a:custGeom>
                <a:avLst/>
                <a:gdLst>
                  <a:gd name="T0" fmla="*/ 37 w 132"/>
                  <a:gd name="T1" fmla="*/ 28 h 140"/>
                  <a:gd name="T2" fmla="*/ 37 w 132"/>
                  <a:gd name="T3" fmla="*/ 113 h 140"/>
                  <a:gd name="T4" fmla="*/ 49 w 132"/>
                  <a:gd name="T5" fmla="*/ 113 h 140"/>
                  <a:gd name="T6" fmla="*/ 71 w 132"/>
                  <a:gd name="T7" fmla="*/ 111 h 140"/>
                  <a:gd name="T8" fmla="*/ 83 w 132"/>
                  <a:gd name="T9" fmla="*/ 101 h 140"/>
                  <a:gd name="T10" fmla="*/ 89 w 132"/>
                  <a:gd name="T11" fmla="*/ 95 h 140"/>
                  <a:gd name="T12" fmla="*/ 95 w 132"/>
                  <a:gd name="T13" fmla="*/ 80 h 140"/>
                  <a:gd name="T14" fmla="*/ 95 w 132"/>
                  <a:gd name="T15" fmla="*/ 70 h 140"/>
                  <a:gd name="T16" fmla="*/ 94 w 132"/>
                  <a:gd name="T17" fmla="*/ 51 h 140"/>
                  <a:gd name="T18" fmla="*/ 83 w 132"/>
                  <a:gd name="T19" fmla="*/ 38 h 140"/>
                  <a:gd name="T20" fmla="*/ 71 w 132"/>
                  <a:gd name="T21" fmla="*/ 29 h 140"/>
                  <a:gd name="T22" fmla="*/ 49 w 132"/>
                  <a:gd name="T23" fmla="*/ 28 h 140"/>
                  <a:gd name="T24" fmla="*/ 37 w 132"/>
                  <a:gd name="T25" fmla="*/ 28 h 140"/>
                  <a:gd name="T26" fmla="*/ 0 w 132"/>
                  <a:gd name="T27" fmla="*/ 0 h 140"/>
                  <a:gd name="T28" fmla="*/ 39 w 132"/>
                  <a:gd name="T29" fmla="*/ 0 h 140"/>
                  <a:gd name="T30" fmla="*/ 68 w 132"/>
                  <a:gd name="T31" fmla="*/ 0 h 140"/>
                  <a:gd name="T32" fmla="*/ 86 w 132"/>
                  <a:gd name="T33" fmla="*/ 5 h 140"/>
                  <a:gd name="T34" fmla="*/ 101 w 132"/>
                  <a:gd name="T35" fmla="*/ 11 h 140"/>
                  <a:gd name="T36" fmla="*/ 112 w 132"/>
                  <a:gd name="T37" fmla="*/ 21 h 140"/>
                  <a:gd name="T38" fmla="*/ 122 w 132"/>
                  <a:gd name="T39" fmla="*/ 31 h 140"/>
                  <a:gd name="T40" fmla="*/ 128 w 132"/>
                  <a:gd name="T41" fmla="*/ 42 h 140"/>
                  <a:gd name="T42" fmla="*/ 131 w 132"/>
                  <a:gd name="T43" fmla="*/ 55 h 140"/>
                  <a:gd name="T44" fmla="*/ 132 w 132"/>
                  <a:gd name="T45" fmla="*/ 70 h 140"/>
                  <a:gd name="T46" fmla="*/ 131 w 132"/>
                  <a:gd name="T47" fmla="*/ 85 h 140"/>
                  <a:gd name="T48" fmla="*/ 128 w 132"/>
                  <a:gd name="T49" fmla="*/ 98 h 140"/>
                  <a:gd name="T50" fmla="*/ 122 w 132"/>
                  <a:gd name="T51" fmla="*/ 110 h 140"/>
                  <a:gd name="T52" fmla="*/ 112 w 132"/>
                  <a:gd name="T53" fmla="*/ 120 h 140"/>
                  <a:gd name="T54" fmla="*/ 101 w 132"/>
                  <a:gd name="T55" fmla="*/ 130 h 140"/>
                  <a:gd name="T56" fmla="*/ 86 w 132"/>
                  <a:gd name="T57" fmla="*/ 136 h 140"/>
                  <a:gd name="T58" fmla="*/ 68 w 132"/>
                  <a:gd name="T59" fmla="*/ 139 h 140"/>
                  <a:gd name="T60" fmla="*/ 39 w 132"/>
                  <a:gd name="T61" fmla="*/ 140 h 140"/>
                  <a:gd name="T62" fmla="*/ 0 w 132"/>
                  <a:gd name="T63" fmla="*/ 140 h 140"/>
                  <a:gd name="T64" fmla="*/ 0 w 132"/>
                  <a:gd name="T6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2" h="140">
                    <a:moveTo>
                      <a:pt x="37" y="28"/>
                    </a:moveTo>
                    <a:lnTo>
                      <a:pt x="37" y="113"/>
                    </a:lnTo>
                    <a:lnTo>
                      <a:pt x="49" y="113"/>
                    </a:lnTo>
                    <a:lnTo>
                      <a:pt x="71" y="111"/>
                    </a:lnTo>
                    <a:lnTo>
                      <a:pt x="83" y="101"/>
                    </a:lnTo>
                    <a:lnTo>
                      <a:pt x="89" y="95"/>
                    </a:lnTo>
                    <a:lnTo>
                      <a:pt x="95" y="80"/>
                    </a:lnTo>
                    <a:lnTo>
                      <a:pt x="95" y="70"/>
                    </a:lnTo>
                    <a:lnTo>
                      <a:pt x="94" y="51"/>
                    </a:lnTo>
                    <a:lnTo>
                      <a:pt x="83" y="38"/>
                    </a:lnTo>
                    <a:lnTo>
                      <a:pt x="71" y="29"/>
                    </a:lnTo>
                    <a:lnTo>
                      <a:pt x="49" y="28"/>
                    </a:lnTo>
                    <a:lnTo>
                      <a:pt x="37" y="28"/>
                    </a:lnTo>
                    <a:close/>
                    <a:moveTo>
                      <a:pt x="0" y="0"/>
                    </a:moveTo>
                    <a:lnTo>
                      <a:pt x="39" y="0"/>
                    </a:lnTo>
                    <a:lnTo>
                      <a:pt x="68" y="0"/>
                    </a:lnTo>
                    <a:lnTo>
                      <a:pt x="86" y="5"/>
                    </a:lnTo>
                    <a:lnTo>
                      <a:pt x="101" y="11"/>
                    </a:lnTo>
                    <a:lnTo>
                      <a:pt x="112" y="21"/>
                    </a:lnTo>
                    <a:lnTo>
                      <a:pt x="122" y="31"/>
                    </a:lnTo>
                    <a:lnTo>
                      <a:pt x="128" y="42"/>
                    </a:lnTo>
                    <a:lnTo>
                      <a:pt x="131" y="55"/>
                    </a:lnTo>
                    <a:lnTo>
                      <a:pt x="132" y="70"/>
                    </a:lnTo>
                    <a:lnTo>
                      <a:pt x="131" y="85"/>
                    </a:lnTo>
                    <a:lnTo>
                      <a:pt x="128" y="98"/>
                    </a:lnTo>
                    <a:lnTo>
                      <a:pt x="122" y="110"/>
                    </a:lnTo>
                    <a:lnTo>
                      <a:pt x="112" y="120"/>
                    </a:lnTo>
                    <a:lnTo>
                      <a:pt x="101" y="130"/>
                    </a:lnTo>
                    <a:lnTo>
                      <a:pt x="86" y="136"/>
                    </a:lnTo>
                    <a:lnTo>
                      <a:pt x="68" y="139"/>
                    </a:lnTo>
                    <a:lnTo>
                      <a:pt x="39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Freeform 213"/>
              <p:cNvSpPr>
                <a:spLocks noEditPoints="1"/>
              </p:cNvSpPr>
              <p:nvPr/>
            </p:nvSpPr>
            <p:spPr bwMode="auto">
              <a:xfrm>
                <a:off x="2254" y="2438"/>
                <a:ext cx="37" cy="37"/>
              </a:xfrm>
              <a:custGeom>
                <a:avLst/>
                <a:gdLst>
                  <a:gd name="T0" fmla="*/ 113 w 113"/>
                  <a:gd name="T1" fmla="*/ 55 h 111"/>
                  <a:gd name="T2" fmla="*/ 113 w 113"/>
                  <a:gd name="T3" fmla="*/ 65 h 111"/>
                  <a:gd name="T4" fmla="*/ 33 w 113"/>
                  <a:gd name="T5" fmla="*/ 65 h 111"/>
                  <a:gd name="T6" fmla="*/ 36 w 113"/>
                  <a:gd name="T7" fmla="*/ 75 h 111"/>
                  <a:gd name="T8" fmla="*/ 42 w 113"/>
                  <a:gd name="T9" fmla="*/ 82 h 111"/>
                  <a:gd name="T10" fmla="*/ 51 w 113"/>
                  <a:gd name="T11" fmla="*/ 88 h 111"/>
                  <a:gd name="T12" fmla="*/ 62 w 113"/>
                  <a:gd name="T13" fmla="*/ 88 h 111"/>
                  <a:gd name="T14" fmla="*/ 74 w 113"/>
                  <a:gd name="T15" fmla="*/ 88 h 111"/>
                  <a:gd name="T16" fmla="*/ 85 w 113"/>
                  <a:gd name="T17" fmla="*/ 85 h 111"/>
                  <a:gd name="T18" fmla="*/ 95 w 113"/>
                  <a:gd name="T19" fmla="*/ 82 h 111"/>
                  <a:gd name="T20" fmla="*/ 107 w 113"/>
                  <a:gd name="T21" fmla="*/ 76 h 111"/>
                  <a:gd name="T22" fmla="*/ 107 w 113"/>
                  <a:gd name="T23" fmla="*/ 102 h 111"/>
                  <a:gd name="T24" fmla="*/ 95 w 113"/>
                  <a:gd name="T25" fmla="*/ 105 h 111"/>
                  <a:gd name="T26" fmla="*/ 84 w 113"/>
                  <a:gd name="T27" fmla="*/ 108 h 111"/>
                  <a:gd name="T28" fmla="*/ 72 w 113"/>
                  <a:gd name="T29" fmla="*/ 111 h 111"/>
                  <a:gd name="T30" fmla="*/ 59 w 113"/>
                  <a:gd name="T31" fmla="*/ 111 h 111"/>
                  <a:gd name="T32" fmla="*/ 46 w 113"/>
                  <a:gd name="T33" fmla="*/ 110 h 111"/>
                  <a:gd name="T34" fmla="*/ 23 w 113"/>
                  <a:gd name="T35" fmla="*/ 102 h 111"/>
                  <a:gd name="T36" fmla="*/ 16 w 113"/>
                  <a:gd name="T37" fmla="*/ 97 h 111"/>
                  <a:gd name="T38" fmla="*/ 9 w 113"/>
                  <a:gd name="T39" fmla="*/ 88 h 111"/>
                  <a:gd name="T40" fmla="*/ 0 w 113"/>
                  <a:gd name="T41" fmla="*/ 68 h 111"/>
                  <a:gd name="T42" fmla="*/ 0 w 113"/>
                  <a:gd name="T43" fmla="*/ 56 h 111"/>
                  <a:gd name="T44" fmla="*/ 0 w 113"/>
                  <a:gd name="T45" fmla="*/ 43 h 111"/>
                  <a:gd name="T46" fmla="*/ 7 w 113"/>
                  <a:gd name="T47" fmla="*/ 23 h 111"/>
                  <a:gd name="T48" fmla="*/ 15 w 113"/>
                  <a:gd name="T49" fmla="*/ 16 h 111"/>
                  <a:gd name="T50" fmla="*/ 23 w 113"/>
                  <a:gd name="T51" fmla="*/ 9 h 111"/>
                  <a:gd name="T52" fmla="*/ 45 w 113"/>
                  <a:gd name="T53" fmla="*/ 2 h 111"/>
                  <a:gd name="T54" fmla="*/ 58 w 113"/>
                  <a:gd name="T55" fmla="*/ 0 h 111"/>
                  <a:gd name="T56" fmla="*/ 69 w 113"/>
                  <a:gd name="T57" fmla="*/ 2 h 111"/>
                  <a:gd name="T58" fmla="*/ 90 w 113"/>
                  <a:gd name="T59" fmla="*/ 9 h 111"/>
                  <a:gd name="T60" fmla="*/ 98 w 113"/>
                  <a:gd name="T61" fmla="*/ 16 h 111"/>
                  <a:gd name="T62" fmla="*/ 104 w 113"/>
                  <a:gd name="T63" fmla="*/ 23 h 111"/>
                  <a:gd name="T64" fmla="*/ 111 w 113"/>
                  <a:gd name="T65" fmla="*/ 43 h 111"/>
                  <a:gd name="T66" fmla="*/ 113 w 113"/>
                  <a:gd name="T67" fmla="*/ 55 h 111"/>
                  <a:gd name="T68" fmla="*/ 78 w 113"/>
                  <a:gd name="T69" fmla="*/ 45 h 111"/>
                  <a:gd name="T70" fmla="*/ 77 w 113"/>
                  <a:gd name="T71" fmla="*/ 35 h 111"/>
                  <a:gd name="T72" fmla="*/ 72 w 113"/>
                  <a:gd name="T73" fmla="*/ 29 h 111"/>
                  <a:gd name="T74" fmla="*/ 67 w 113"/>
                  <a:gd name="T75" fmla="*/ 23 h 111"/>
                  <a:gd name="T76" fmla="*/ 58 w 113"/>
                  <a:gd name="T77" fmla="*/ 23 h 111"/>
                  <a:gd name="T78" fmla="*/ 49 w 113"/>
                  <a:gd name="T79" fmla="*/ 23 h 111"/>
                  <a:gd name="T80" fmla="*/ 42 w 113"/>
                  <a:gd name="T81" fmla="*/ 29 h 111"/>
                  <a:gd name="T82" fmla="*/ 36 w 113"/>
                  <a:gd name="T83" fmla="*/ 35 h 111"/>
                  <a:gd name="T84" fmla="*/ 35 w 113"/>
                  <a:gd name="T85" fmla="*/ 45 h 111"/>
                  <a:gd name="T86" fmla="*/ 78 w 113"/>
                  <a:gd name="T87" fmla="*/ 4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3" h="111">
                    <a:moveTo>
                      <a:pt x="113" y="55"/>
                    </a:moveTo>
                    <a:lnTo>
                      <a:pt x="113" y="65"/>
                    </a:lnTo>
                    <a:lnTo>
                      <a:pt x="33" y="65"/>
                    </a:lnTo>
                    <a:lnTo>
                      <a:pt x="36" y="75"/>
                    </a:lnTo>
                    <a:lnTo>
                      <a:pt x="42" y="82"/>
                    </a:lnTo>
                    <a:lnTo>
                      <a:pt x="51" y="88"/>
                    </a:lnTo>
                    <a:lnTo>
                      <a:pt x="62" y="88"/>
                    </a:lnTo>
                    <a:lnTo>
                      <a:pt x="74" y="88"/>
                    </a:lnTo>
                    <a:lnTo>
                      <a:pt x="85" y="85"/>
                    </a:lnTo>
                    <a:lnTo>
                      <a:pt x="95" y="82"/>
                    </a:lnTo>
                    <a:lnTo>
                      <a:pt x="107" y="76"/>
                    </a:lnTo>
                    <a:lnTo>
                      <a:pt x="107" y="102"/>
                    </a:lnTo>
                    <a:lnTo>
                      <a:pt x="95" y="105"/>
                    </a:lnTo>
                    <a:lnTo>
                      <a:pt x="84" y="108"/>
                    </a:lnTo>
                    <a:lnTo>
                      <a:pt x="72" y="111"/>
                    </a:lnTo>
                    <a:lnTo>
                      <a:pt x="59" y="111"/>
                    </a:lnTo>
                    <a:lnTo>
                      <a:pt x="46" y="110"/>
                    </a:lnTo>
                    <a:lnTo>
                      <a:pt x="23" y="102"/>
                    </a:lnTo>
                    <a:lnTo>
                      <a:pt x="16" y="97"/>
                    </a:lnTo>
                    <a:lnTo>
                      <a:pt x="9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5" y="16"/>
                    </a:lnTo>
                    <a:lnTo>
                      <a:pt x="23" y="9"/>
                    </a:lnTo>
                    <a:lnTo>
                      <a:pt x="45" y="2"/>
                    </a:lnTo>
                    <a:lnTo>
                      <a:pt x="58" y="0"/>
                    </a:lnTo>
                    <a:lnTo>
                      <a:pt x="69" y="2"/>
                    </a:lnTo>
                    <a:lnTo>
                      <a:pt x="90" y="9"/>
                    </a:lnTo>
                    <a:lnTo>
                      <a:pt x="98" y="16"/>
                    </a:lnTo>
                    <a:lnTo>
                      <a:pt x="104" y="23"/>
                    </a:lnTo>
                    <a:lnTo>
                      <a:pt x="111" y="43"/>
                    </a:lnTo>
                    <a:lnTo>
                      <a:pt x="113" y="55"/>
                    </a:lnTo>
                    <a:close/>
                    <a:moveTo>
                      <a:pt x="78" y="45"/>
                    </a:moveTo>
                    <a:lnTo>
                      <a:pt x="77" y="35"/>
                    </a:lnTo>
                    <a:lnTo>
                      <a:pt x="72" y="29"/>
                    </a:lnTo>
                    <a:lnTo>
                      <a:pt x="67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42" y="29"/>
                    </a:lnTo>
                    <a:lnTo>
                      <a:pt x="36" y="35"/>
                    </a:lnTo>
                    <a:lnTo>
                      <a:pt x="35" y="45"/>
                    </a:lnTo>
                    <a:lnTo>
                      <a:pt x="78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" name="Freeform 214"/>
              <p:cNvSpPr>
                <a:spLocks/>
              </p:cNvSpPr>
              <p:nvPr/>
            </p:nvSpPr>
            <p:spPr bwMode="auto">
              <a:xfrm>
                <a:off x="2295" y="2439"/>
                <a:ext cx="40" cy="35"/>
              </a:xfrm>
              <a:custGeom>
                <a:avLst/>
                <a:gdLst>
                  <a:gd name="T0" fmla="*/ 0 w 120"/>
                  <a:gd name="T1" fmla="*/ 0 h 105"/>
                  <a:gd name="T2" fmla="*/ 35 w 120"/>
                  <a:gd name="T3" fmla="*/ 0 h 105"/>
                  <a:gd name="T4" fmla="*/ 61 w 120"/>
                  <a:gd name="T5" fmla="*/ 72 h 105"/>
                  <a:gd name="T6" fmla="*/ 87 w 120"/>
                  <a:gd name="T7" fmla="*/ 0 h 105"/>
                  <a:gd name="T8" fmla="*/ 120 w 120"/>
                  <a:gd name="T9" fmla="*/ 0 h 105"/>
                  <a:gd name="T10" fmla="*/ 78 w 120"/>
                  <a:gd name="T11" fmla="*/ 105 h 105"/>
                  <a:gd name="T12" fmla="*/ 42 w 120"/>
                  <a:gd name="T13" fmla="*/ 105 h 105"/>
                  <a:gd name="T14" fmla="*/ 0 w 120"/>
                  <a:gd name="T1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0" h="105">
                    <a:moveTo>
                      <a:pt x="0" y="0"/>
                    </a:moveTo>
                    <a:lnTo>
                      <a:pt x="35" y="0"/>
                    </a:lnTo>
                    <a:lnTo>
                      <a:pt x="61" y="72"/>
                    </a:lnTo>
                    <a:lnTo>
                      <a:pt x="87" y="0"/>
                    </a:lnTo>
                    <a:lnTo>
                      <a:pt x="120" y="0"/>
                    </a:lnTo>
                    <a:lnTo>
                      <a:pt x="78" y="105"/>
                    </a:lnTo>
                    <a:lnTo>
                      <a:pt x="42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Freeform 215"/>
              <p:cNvSpPr>
                <a:spLocks noEditPoints="1"/>
              </p:cNvSpPr>
              <p:nvPr/>
            </p:nvSpPr>
            <p:spPr bwMode="auto">
              <a:xfrm>
                <a:off x="2339" y="2438"/>
                <a:ext cx="37" cy="37"/>
              </a:xfrm>
              <a:custGeom>
                <a:avLst/>
                <a:gdLst>
                  <a:gd name="T0" fmla="*/ 113 w 113"/>
                  <a:gd name="T1" fmla="*/ 55 h 111"/>
                  <a:gd name="T2" fmla="*/ 113 w 113"/>
                  <a:gd name="T3" fmla="*/ 65 h 111"/>
                  <a:gd name="T4" fmla="*/ 35 w 113"/>
                  <a:gd name="T5" fmla="*/ 65 h 111"/>
                  <a:gd name="T6" fmla="*/ 36 w 113"/>
                  <a:gd name="T7" fmla="*/ 75 h 111"/>
                  <a:gd name="T8" fmla="*/ 44 w 113"/>
                  <a:gd name="T9" fmla="*/ 82 h 111"/>
                  <a:gd name="T10" fmla="*/ 51 w 113"/>
                  <a:gd name="T11" fmla="*/ 88 h 111"/>
                  <a:gd name="T12" fmla="*/ 64 w 113"/>
                  <a:gd name="T13" fmla="*/ 88 h 111"/>
                  <a:gd name="T14" fmla="*/ 74 w 113"/>
                  <a:gd name="T15" fmla="*/ 88 h 111"/>
                  <a:gd name="T16" fmla="*/ 85 w 113"/>
                  <a:gd name="T17" fmla="*/ 85 h 111"/>
                  <a:gd name="T18" fmla="*/ 97 w 113"/>
                  <a:gd name="T19" fmla="*/ 82 h 111"/>
                  <a:gd name="T20" fmla="*/ 108 w 113"/>
                  <a:gd name="T21" fmla="*/ 76 h 111"/>
                  <a:gd name="T22" fmla="*/ 108 w 113"/>
                  <a:gd name="T23" fmla="*/ 102 h 111"/>
                  <a:gd name="T24" fmla="*/ 95 w 113"/>
                  <a:gd name="T25" fmla="*/ 105 h 111"/>
                  <a:gd name="T26" fmla="*/ 84 w 113"/>
                  <a:gd name="T27" fmla="*/ 108 h 111"/>
                  <a:gd name="T28" fmla="*/ 72 w 113"/>
                  <a:gd name="T29" fmla="*/ 111 h 111"/>
                  <a:gd name="T30" fmla="*/ 61 w 113"/>
                  <a:gd name="T31" fmla="*/ 111 h 111"/>
                  <a:gd name="T32" fmla="*/ 46 w 113"/>
                  <a:gd name="T33" fmla="*/ 110 h 111"/>
                  <a:gd name="T34" fmla="*/ 25 w 113"/>
                  <a:gd name="T35" fmla="*/ 102 h 111"/>
                  <a:gd name="T36" fmla="*/ 16 w 113"/>
                  <a:gd name="T37" fmla="*/ 97 h 111"/>
                  <a:gd name="T38" fmla="*/ 9 w 113"/>
                  <a:gd name="T39" fmla="*/ 88 h 111"/>
                  <a:gd name="T40" fmla="*/ 0 w 113"/>
                  <a:gd name="T41" fmla="*/ 68 h 111"/>
                  <a:gd name="T42" fmla="*/ 0 w 113"/>
                  <a:gd name="T43" fmla="*/ 56 h 111"/>
                  <a:gd name="T44" fmla="*/ 0 w 113"/>
                  <a:gd name="T45" fmla="*/ 43 h 111"/>
                  <a:gd name="T46" fmla="*/ 9 w 113"/>
                  <a:gd name="T47" fmla="*/ 23 h 111"/>
                  <a:gd name="T48" fmla="*/ 16 w 113"/>
                  <a:gd name="T49" fmla="*/ 16 h 111"/>
                  <a:gd name="T50" fmla="*/ 23 w 113"/>
                  <a:gd name="T51" fmla="*/ 9 h 111"/>
                  <a:gd name="T52" fmla="*/ 45 w 113"/>
                  <a:gd name="T53" fmla="*/ 2 h 111"/>
                  <a:gd name="T54" fmla="*/ 58 w 113"/>
                  <a:gd name="T55" fmla="*/ 0 h 111"/>
                  <a:gd name="T56" fmla="*/ 71 w 113"/>
                  <a:gd name="T57" fmla="*/ 2 h 111"/>
                  <a:gd name="T58" fmla="*/ 90 w 113"/>
                  <a:gd name="T59" fmla="*/ 9 h 111"/>
                  <a:gd name="T60" fmla="*/ 98 w 113"/>
                  <a:gd name="T61" fmla="*/ 16 h 111"/>
                  <a:gd name="T62" fmla="*/ 106 w 113"/>
                  <a:gd name="T63" fmla="*/ 23 h 111"/>
                  <a:gd name="T64" fmla="*/ 113 w 113"/>
                  <a:gd name="T65" fmla="*/ 43 h 111"/>
                  <a:gd name="T66" fmla="*/ 113 w 113"/>
                  <a:gd name="T67" fmla="*/ 55 h 111"/>
                  <a:gd name="T68" fmla="*/ 78 w 113"/>
                  <a:gd name="T69" fmla="*/ 45 h 111"/>
                  <a:gd name="T70" fmla="*/ 78 w 113"/>
                  <a:gd name="T71" fmla="*/ 35 h 111"/>
                  <a:gd name="T72" fmla="*/ 72 w 113"/>
                  <a:gd name="T73" fmla="*/ 29 h 111"/>
                  <a:gd name="T74" fmla="*/ 67 w 113"/>
                  <a:gd name="T75" fmla="*/ 23 h 111"/>
                  <a:gd name="T76" fmla="*/ 58 w 113"/>
                  <a:gd name="T77" fmla="*/ 23 h 111"/>
                  <a:gd name="T78" fmla="*/ 49 w 113"/>
                  <a:gd name="T79" fmla="*/ 23 h 111"/>
                  <a:gd name="T80" fmla="*/ 42 w 113"/>
                  <a:gd name="T81" fmla="*/ 29 h 111"/>
                  <a:gd name="T82" fmla="*/ 38 w 113"/>
                  <a:gd name="T83" fmla="*/ 35 h 111"/>
                  <a:gd name="T84" fmla="*/ 35 w 113"/>
                  <a:gd name="T85" fmla="*/ 45 h 111"/>
                  <a:gd name="T86" fmla="*/ 78 w 113"/>
                  <a:gd name="T87" fmla="*/ 4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3" h="111">
                    <a:moveTo>
                      <a:pt x="113" y="55"/>
                    </a:moveTo>
                    <a:lnTo>
                      <a:pt x="113" y="65"/>
                    </a:lnTo>
                    <a:lnTo>
                      <a:pt x="35" y="65"/>
                    </a:lnTo>
                    <a:lnTo>
                      <a:pt x="36" y="75"/>
                    </a:lnTo>
                    <a:lnTo>
                      <a:pt x="44" y="82"/>
                    </a:lnTo>
                    <a:lnTo>
                      <a:pt x="51" y="88"/>
                    </a:lnTo>
                    <a:lnTo>
                      <a:pt x="64" y="88"/>
                    </a:lnTo>
                    <a:lnTo>
                      <a:pt x="74" y="88"/>
                    </a:lnTo>
                    <a:lnTo>
                      <a:pt x="85" y="85"/>
                    </a:lnTo>
                    <a:lnTo>
                      <a:pt x="97" y="82"/>
                    </a:lnTo>
                    <a:lnTo>
                      <a:pt x="108" y="76"/>
                    </a:lnTo>
                    <a:lnTo>
                      <a:pt x="108" y="102"/>
                    </a:lnTo>
                    <a:lnTo>
                      <a:pt x="95" y="105"/>
                    </a:lnTo>
                    <a:lnTo>
                      <a:pt x="84" y="108"/>
                    </a:lnTo>
                    <a:lnTo>
                      <a:pt x="72" y="111"/>
                    </a:lnTo>
                    <a:lnTo>
                      <a:pt x="61" y="111"/>
                    </a:lnTo>
                    <a:lnTo>
                      <a:pt x="46" y="110"/>
                    </a:lnTo>
                    <a:lnTo>
                      <a:pt x="25" y="102"/>
                    </a:lnTo>
                    <a:lnTo>
                      <a:pt x="16" y="97"/>
                    </a:lnTo>
                    <a:lnTo>
                      <a:pt x="9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9" y="23"/>
                    </a:lnTo>
                    <a:lnTo>
                      <a:pt x="16" y="16"/>
                    </a:lnTo>
                    <a:lnTo>
                      <a:pt x="23" y="9"/>
                    </a:lnTo>
                    <a:lnTo>
                      <a:pt x="45" y="2"/>
                    </a:lnTo>
                    <a:lnTo>
                      <a:pt x="58" y="0"/>
                    </a:lnTo>
                    <a:lnTo>
                      <a:pt x="71" y="2"/>
                    </a:lnTo>
                    <a:lnTo>
                      <a:pt x="90" y="9"/>
                    </a:lnTo>
                    <a:lnTo>
                      <a:pt x="98" y="16"/>
                    </a:lnTo>
                    <a:lnTo>
                      <a:pt x="106" y="23"/>
                    </a:lnTo>
                    <a:lnTo>
                      <a:pt x="113" y="43"/>
                    </a:lnTo>
                    <a:lnTo>
                      <a:pt x="113" y="55"/>
                    </a:lnTo>
                    <a:close/>
                    <a:moveTo>
                      <a:pt x="78" y="45"/>
                    </a:moveTo>
                    <a:lnTo>
                      <a:pt x="78" y="35"/>
                    </a:lnTo>
                    <a:lnTo>
                      <a:pt x="72" y="29"/>
                    </a:lnTo>
                    <a:lnTo>
                      <a:pt x="67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42" y="29"/>
                    </a:lnTo>
                    <a:lnTo>
                      <a:pt x="38" y="35"/>
                    </a:lnTo>
                    <a:lnTo>
                      <a:pt x="35" y="45"/>
                    </a:lnTo>
                    <a:lnTo>
                      <a:pt x="78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" name="Rectangle 216"/>
              <p:cNvSpPr>
                <a:spLocks noChangeArrowheads="1"/>
              </p:cNvSpPr>
              <p:nvPr/>
            </p:nvSpPr>
            <p:spPr bwMode="auto">
              <a:xfrm>
                <a:off x="2385" y="2425"/>
                <a:ext cx="11" cy="4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Freeform 217"/>
              <p:cNvSpPr>
                <a:spLocks noEditPoints="1"/>
              </p:cNvSpPr>
              <p:nvPr/>
            </p:nvSpPr>
            <p:spPr bwMode="auto">
              <a:xfrm>
                <a:off x="2404" y="2438"/>
                <a:ext cx="39" cy="37"/>
              </a:xfrm>
              <a:custGeom>
                <a:avLst/>
                <a:gdLst>
                  <a:gd name="T0" fmla="*/ 58 w 116"/>
                  <a:gd name="T1" fmla="*/ 25 h 111"/>
                  <a:gd name="T2" fmla="*/ 48 w 116"/>
                  <a:gd name="T3" fmla="*/ 26 h 111"/>
                  <a:gd name="T4" fmla="*/ 41 w 116"/>
                  <a:gd name="T5" fmla="*/ 33 h 111"/>
                  <a:gd name="T6" fmla="*/ 36 w 116"/>
                  <a:gd name="T7" fmla="*/ 42 h 111"/>
                  <a:gd name="T8" fmla="*/ 35 w 116"/>
                  <a:gd name="T9" fmla="*/ 56 h 111"/>
                  <a:gd name="T10" fmla="*/ 36 w 116"/>
                  <a:gd name="T11" fmla="*/ 69 h 111"/>
                  <a:gd name="T12" fmla="*/ 41 w 116"/>
                  <a:gd name="T13" fmla="*/ 79 h 111"/>
                  <a:gd name="T14" fmla="*/ 48 w 116"/>
                  <a:gd name="T15" fmla="*/ 85 h 111"/>
                  <a:gd name="T16" fmla="*/ 58 w 116"/>
                  <a:gd name="T17" fmla="*/ 87 h 111"/>
                  <a:gd name="T18" fmla="*/ 68 w 116"/>
                  <a:gd name="T19" fmla="*/ 85 h 111"/>
                  <a:gd name="T20" fmla="*/ 75 w 116"/>
                  <a:gd name="T21" fmla="*/ 79 h 111"/>
                  <a:gd name="T22" fmla="*/ 80 w 116"/>
                  <a:gd name="T23" fmla="*/ 69 h 111"/>
                  <a:gd name="T24" fmla="*/ 81 w 116"/>
                  <a:gd name="T25" fmla="*/ 56 h 111"/>
                  <a:gd name="T26" fmla="*/ 80 w 116"/>
                  <a:gd name="T27" fmla="*/ 42 h 111"/>
                  <a:gd name="T28" fmla="*/ 75 w 116"/>
                  <a:gd name="T29" fmla="*/ 33 h 111"/>
                  <a:gd name="T30" fmla="*/ 68 w 116"/>
                  <a:gd name="T31" fmla="*/ 26 h 111"/>
                  <a:gd name="T32" fmla="*/ 58 w 116"/>
                  <a:gd name="T33" fmla="*/ 25 h 111"/>
                  <a:gd name="T34" fmla="*/ 58 w 116"/>
                  <a:gd name="T35" fmla="*/ 0 h 111"/>
                  <a:gd name="T36" fmla="*/ 71 w 116"/>
                  <a:gd name="T37" fmla="*/ 2 h 111"/>
                  <a:gd name="T38" fmla="*/ 93 w 116"/>
                  <a:gd name="T39" fmla="*/ 9 h 111"/>
                  <a:gd name="T40" fmla="*/ 101 w 116"/>
                  <a:gd name="T41" fmla="*/ 15 h 111"/>
                  <a:gd name="T42" fmla="*/ 108 w 116"/>
                  <a:gd name="T43" fmla="*/ 23 h 111"/>
                  <a:gd name="T44" fmla="*/ 116 w 116"/>
                  <a:gd name="T45" fmla="*/ 43 h 111"/>
                  <a:gd name="T46" fmla="*/ 116 w 116"/>
                  <a:gd name="T47" fmla="*/ 56 h 111"/>
                  <a:gd name="T48" fmla="*/ 116 w 116"/>
                  <a:gd name="T49" fmla="*/ 68 h 111"/>
                  <a:gd name="T50" fmla="*/ 108 w 116"/>
                  <a:gd name="T51" fmla="*/ 88 h 111"/>
                  <a:gd name="T52" fmla="*/ 101 w 116"/>
                  <a:gd name="T53" fmla="*/ 97 h 111"/>
                  <a:gd name="T54" fmla="*/ 93 w 116"/>
                  <a:gd name="T55" fmla="*/ 102 h 111"/>
                  <a:gd name="T56" fmla="*/ 71 w 116"/>
                  <a:gd name="T57" fmla="*/ 110 h 111"/>
                  <a:gd name="T58" fmla="*/ 58 w 116"/>
                  <a:gd name="T59" fmla="*/ 111 h 111"/>
                  <a:gd name="T60" fmla="*/ 45 w 116"/>
                  <a:gd name="T61" fmla="*/ 110 h 111"/>
                  <a:gd name="T62" fmla="*/ 23 w 116"/>
                  <a:gd name="T63" fmla="*/ 102 h 111"/>
                  <a:gd name="T64" fmla="*/ 16 w 116"/>
                  <a:gd name="T65" fmla="*/ 97 h 111"/>
                  <a:gd name="T66" fmla="*/ 9 w 116"/>
                  <a:gd name="T67" fmla="*/ 88 h 111"/>
                  <a:gd name="T68" fmla="*/ 2 w 116"/>
                  <a:gd name="T69" fmla="*/ 68 h 111"/>
                  <a:gd name="T70" fmla="*/ 0 w 116"/>
                  <a:gd name="T71" fmla="*/ 56 h 111"/>
                  <a:gd name="T72" fmla="*/ 2 w 116"/>
                  <a:gd name="T73" fmla="*/ 43 h 111"/>
                  <a:gd name="T74" fmla="*/ 9 w 116"/>
                  <a:gd name="T75" fmla="*/ 23 h 111"/>
                  <a:gd name="T76" fmla="*/ 16 w 116"/>
                  <a:gd name="T77" fmla="*/ 15 h 111"/>
                  <a:gd name="T78" fmla="*/ 23 w 116"/>
                  <a:gd name="T79" fmla="*/ 9 h 111"/>
                  <a:gd name="T80" fmla="*/ 45 w 116"/>
                  <a:gd name="T81" fmla="*/ 2 h 111"/>
                  <a:gd name="T82" fmla="*/ 58 w 116"/>
                  <a:gd name="T8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6" h="111">
                    <a:moveTo>
                      <a:pt x="58" y="25"/>
                    </a:moveTo>
                    <a:lnTo>
                      <a:pt x="48" y="26"/>
                    </a:lnTo>
                    <a:lnTo>
                      <a:pt x="41" y="33"/>
                    </a:lnTo>
                    <a:lnTo>
                      <a:pt x="36" y="42"/>
                    </a:lnTo>
                    <a:lnTo>
                      <a:pt x="35" y="56"/>
                    </a:lnTo>
                    <a:lnTo>
                      <a:pt x="36" y="69"/>
                    </a:lnTo>
                    <a:lnTo>
                      <a:pt x="41" y="79"/>
                    </a:lnTo>
                    <a:lnTo>
                      <a:pt x="48" y="85"/>
                    </a:lnTo>
                    <a:lnTo>
                      <a:pt x="58" y="87"/>
                    </a:lnTo>
                    <a:lnTo>
                      <a:pt x="68" y="85"/>
                    </a:lnTo>
                    <a:lnTo>
                      <a:pt x="75" y="79"/>
                    </a:lnTo>
                    <a:lnTo>
                      <a:pt x="80" y="69"/>
                    </a:lnTo>
                    <a:lnTo>
                      <a:pt x="81" y="56"/>
                    </a:lnTo>
                    <a:lnTo>
                      <a:pt x="80" y="42"/>
                    </a:lnTo>
                    <a:lnTo>
                      <a:pt x="75" y="33"/>
                    </a:lnTo>
                    <a:lnTo>
                      <a:pt x="68" y="26"/>
                    </a:lnTo>
                    <a:lnTo>
                      <a:pt x="58" y="25"/>
                    </a:lnTo>
                    <a:close/>
                    <a:moveTo>
                      <a:pt x="58" y="0"/>
                    </a:moveTo>
                    <a:lnTo>
                      <a:pt x="71" y="2"/>
                    </a:lnTo>
                    <a:lnTo>
                      <a:pt x="93" y="9"/>
                    </a:lnTo>
                    <a:lnTo>
                      <a:pt x="101" y="15"/>
                    </a:lnTo>
                    <a:lnTo>
                      <a:pt x="108" y="23"/>
                    </a:lnTo>
                    <a:lnTo>
                      <a:pt x="116" y="43"/>
                    </a:lnTo>
                    <a:lnTo>
                      <a:pt x="116" y="56"/>
                    </a:lnTo>
                    <a:lnTo>
                      <a:pt x="116" y="68"/>
                    </a:lnTo>
                    <a:lnTo>
                      <a:pt x="108" y="88"/>
                    </a:lnTo>
                    <a:lnTo>
                      <a:pt x="101" y="97"/>
                    </a:lnTo>
                    <a:lnTo>
                      <a:pt x="93" y="102"/>
                    </a:lnTo>
                    <a:lnTo>
                      <a:pt x="71" y="110"/>
                    </a:lnTo>
                    <a:lnTo>
                      <a:pt x="58" y="111"/>
                    </a:lnTo>
                    <a:lnTo>
                      <a:pt x="45" y="110"/>
                    </a:lnTo>
                    <a:lnTo>
                      <a:pt x="23" y="102"/>
                    </a:lnTo>
                    <a:lnTo>
                      <a:pt x="16" y="97"/>
                    </a:lnTo>
                    <a:lnTo>
                      <a:pt x="9" y="88"/>
                    </a:lnTo>
                    <a:lnTo>
                      <a:pt x="2" y="68"/>
                    </a:lnTo>
                    <a:lnTo>
                      <a:pt x="0" y="56"/>
                    </a:lnTo>
                    <a:lnTo>
                      <a:pt x="2" y="43"/>
                    </a:lnTo>
                    <a:lnTo>
                      <a:pt x="9" y="23"/>
                    </a:lnTo>
                    <a:lnTo>
                      <a:pt x="16" y="15"/>
                    </a:lnTo>
                    <a:lnTo>
                      <a:pt x="23" y="9"/>
                    </a:lnTo>
                    <a:lnTo>
                      <a:pt x="45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" name="Freeform 218"/>
              <p:cNvSpPr>
                <a:spLocks noEditPoints="1"/>
              </p:cNvSpPr>
              <p:nvPr/>
            </p:nvSpPr>
            <p:spPr bwMode="auto">
              <a:xfrm>
                <a:off x="2451" y="2438"/>
                <a:ext cx="38" cy="49"/>
              </a:xfrm>
              <a:custGeom>
                <a:avLst/>
                <a:gdLst>
                  <a:gd name="T0" fmla="*/ 35 w 114"/>
                  <a:gd name="T1" fmla="*/ 92 h 148"/>
                  <a:gd name="T2" fmla="*/ 35 w 114"/>
                  <a:gd name="T3" fmla="*/ 148 h 148"/>
                  <a:gd name="T4" fmla="*/ 0 w 114"/>
                  <a:gd name="T5" fmla="*/ 148 h 148"/>
                  <a:gd name="T6" fmla="*/ 0 w 114"/>
                  <a:gd name="T7" fmla="*/ 3 h 148"/>
                  <a:gd name="T8" fmla="*/ 35 w 114"/>
                  <a:gd name="T9" fmla="*/ 3 h 148"/>
                  <a:gd name="T10" fmla="*/ 35 w 114"/>
                  <a:gd name="T11" fmla="*/ 19 h 148"/>
                  <a:gd name="T12" fmla="*/ 42 w 114"/>
                  <a:gd name="T13" fmla="*/ 10 h 148"/>
                  <a:gd name="T14" fmla="*/ 49 w 114"/>
                  <a:gd name="T15" fmla="*/ 4 h 148"/>
                  <a:gd name="T16" fmla="*/ 58 w 114"/>
                  <a:gd name="T17" fmla="*/ 2 h 148"/>
                  <a:gd name="T18" fmla="*/ 69 w 114"/>
                  <a:gd name="T19" fmla="*/ 0 h 148"/>
                  <a:gd name="T20" fmla="*/ 78 w 114"/>
                  <a:gd name="T21" fmla="*/ 2 h 148"/>
                  <a:gd name="T22" fmla="*/ 94 w 114"/>
                  <a:gd name="T23" fmla="*/ 9 h 148"/>
                  <a:gd name="T24" fmla="*/ 101 w 114"/>
                  <a:gd name="T25" fmla="*/ 16 h 148"/>
                  <a:gd name="T26" fmla="*/ 107 w 114"/>
                  <a:gd name="T27" fmla="*/ 25 h 148"/>
                  <a:gd name="T28" fmla="*/ 113 w 114"/>
                  <a:gd name="T29" fmla="*/ 43 h 148"/>
                  <a:gd name="T30" fmla="*/ 114 w 114"/>
                  <a:gd name="T31" fmla="*/ 56 h 148"/>
                  <a:gd name="T32" fmla="*/ 113 w 114"/>
                  <a:gd name="T33" fmla="*/ 68 h 148"/>
                  <a:gd name="T34" fmla="*/ 107 w 114"/>
                  <a:gd name="T35" fmla="*/ 88 h 148"/>
                  <a:gd name="T36" fmla="*/ 101 w 114"/>
                  <a:gd name="T37" fmla="*/ 95 h 148"/>
                  <a:gd name="T38" fmla="*/ 94 w 114"/>
                  <a:gd name="T39" fmla="*/ 102 h 148"/>
                  <a:gd name="T40" fmla="*/ 78 w 114"/>
                  <a:gd name="T41" fmla="*/ 110 h 148"/>
                  <a:gd name="T42" fmla="*/ 69 w 114"/>
                  <a:gd name="T43" fmla="*/ 111 h 148"/>
                  <a:gd name="T44" fmla="*/ 58 w 114"/>
                  <a:gd name="T45" fmla="*/ 110 h 148"/>
                  <a:gd name="T46" fmla="*/ 49 w 114"/>
                  <a:gd name="T47" fmla="*/ 107 h 148"/>
                  <a:gd name="T48" fmla="*/ 42 w 114"/>
                  <a:gd name="T49" fmla="*/ 101 h 148"/>
                  <a:gd name="T50" fmla="*/ 35 w 114"/>
                  <a:gd name="T51" fmla="*/ 92 h 148"/>
                  <a:gd name="T52" fmla="*/ 56 w 114"/>
                  <a:gd name="T53" fmla="*/ 25 h 148"/>
                  <a:gd name="T54" fmla="*/ 46 w 114"/>
                  <a:gd name="T55" fmla="*/ 26 h 148"/>
                  <a:gd name="T56" fmla="*/ 41 w 114"/>
                  <a:gd name="T57" fmla="*/ 33 h 148"/>
                  <a:gd name="T58" fmla="*/ 35 w 114"/>
                  <a:gd name="T59" fmla="*/ 42 h 148"/>
                  <a:gd name="T60" fmla="*/ 35 w 114"/>
                  <a:gd name="T61" fmla="*/ 56 h 148"/>
                  <a:gd name="T62" fmla="*/ 35 w 114"/>
                  <a:gd name="T63" fmla="*/ 69 h 148"/>
                  <a:gd name="T64" fmla="*/ 41 w 114"/>
                  <a:gd name="T65" fmla="*/ 78 h 148"/>
                  <a:gd name="T66" fmla="*/ 46 w 114"/>
                  <a:gd name="T67" fmla="*/ 85 h 148"/>
                  <a:gd name="T68" fmla="*/ 56 w 114"/>
                  <a:gd name="T69" fmla="*/ 87 h 148"/>
                  <a:gd name="T70" fmla="*/ 66 w 114"/>
                  <a:gd name="T71" fmla="*/ 85 h 148"/>
                  <a:gd name="T72" fmla="*/ 72 w 114"/>
                  <a:gd name="T73" fmla="*/ 78 h 148"/>
                  <a:gd name="T74" fmla="*/ 78 w 114"/>
                  <a:gd name="T75" fmla="*/ 69 h 148"/>
                  <a:gd name="T76" fmla="*/ 78 w 114"/>
                  <a:gd name="T77" fmla="*/ 56 h 148"/>
                  <a:gd name="T78" fmla="*/ 78 w 114"/>
                  <a:gd name="T79" fmla="*/ 42 h 148"/>
                  <a:gd name="T80" fmla="*/ 72 w 114"/>
                  <a:gd name="T81" fmla="*/ 33 h 148"/>
                  <a:gd name="T82" fmla="*/ 66 w 114"/>
                  <a:gd name="T83" fmla="*/ 26 h 148"/>
                  <a:gd name="T84" fmla="*/ 56 w 114"/>
                  <a:gd name="T85" fmla="*/ 25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48">
                    <a:moveTo>
                      <a:pt x="35" y="92"/>
                    </a:moveTo>
                    <a:lnTo>
                      <a:pt x="35" y="148"/>
                    </a:lnTo>
                    <a:lnTo>
                      <a:pt x="0" y="148"/>
                    </a:lnTo>
                    <a:lnTo>
                      <a:pt x="0" y="3"/>
                    </a:lnTo>
                    <a:lnTo>
                      <a:pt x="35" y="3"/>
                    </a:lnTo>
                    <a:lnTo>
                      <a:pt x="35" y="19"/>
                    </a:lnTo>
                    <a:lnTo>
                      <a:pt x="42" y="10"/>
                    </a:lnTo>
                    <a:lnTo>
                      <a:pt x="49" y="4"/>
                    </a:lnTo>
                    <a:lnTo>
                      <a:pt x="58" y="2"/>
                    </a:lnTo>
                    <a:lnTo>
                      <a:pt x="69" y="0"/>
                    </a:lnTo>
                    <a:lnTo>
                      <a:pt x="78" y="2"/>
                    </a:lnTo>
                    <a:lnTo>
                      <a:pt x="94" y="9"/>
                    </a:lnTo>
                    <a:lnTo>
                      <a:pt x="101" y="16"/>
                    </a:lnTo>
                    <a:lnTo>
                      <a:pt x="107" y="25"/>
                    </a:lnTo>
                    <a:lnTo>
                      <a:pt x="113" y="43"/>
                    </a:lnTo>
                    <a:lnTo>
                      <a:pt x="114" y="56"/>
                    </a:lnTo>
                    <a:lnTo>
                      <a:pt x="113" y="68"/>
                    </a:lnTo>
                    <a:lnTo>
                      <a:pt x="107" y="88"/>
                    </a:lnTo>
                    <a:lnTo>
                      <a:pt x="101" y="95"/>
                    </a:lnTo>
                    <a:lnTo>
                      <a:pt x="94" y="102"/>
                    </a:lnTo>
                    <a:lnTo>
                      <a:pt x="78" y="110"/>
                    </a:lnTo>
                    <a:lnTo>
                      <a:pt x="69" y="111"/>
                    </a:lnTo>
                    <a:lnTo>
                      <a:pt x="58" y="110"/>
                    </a:lnTo>
                    <a:lnTo>
                      <a:pt x="49" y="107"/>
                    </a:lnTo>
                    <a:lnTo>
                      <a:pt x="42" y="101"/>
                    </a:lnTo>
                    <a:lnTo>
                      <a:pt x="35" y="92"/>
                    </a:lnTo>
                    <a:close/>
                    <a:moveTo>
                      <a:pt x="56" y="25"/>
                    </a:moveTo>
                    <a:lnTo>
                      <a:pt x="46" y="26"/>
                    </a:lnTo>
                    <a:lnTo>
                      <a:pt x="41" y="33"/>
                    </a:lnTo>
                    <a:lnTo>
                      <a:pt x="35" y="42"/>
                    </a:lnTo>
                    <a:lnTo>
                      <a:pt x="35" y="56"/>
                    </a:lnTo>
                    <a:lnTo>
                      <a:pt x="35" y="69"/>
                    </a:lnTo>
                    <a:lnTo>
                      <a:pt x="41" y="78"/>
                    </a:lnTo>
                    <a:lnTo>
                      <a:pt x="46" y="85"/>
                    </a:lnTo>
                    <a:lnTo>
                      <a:pt x="56" y="87"/>
                    </a:lnTo>
                    <a:lnTo>
                      <a:pt x="66" y="85"/>
                    </a:lnTo>
                    <a:lnTo>
                      <a:pt x="72" y="78"/>
                    </a:lnTo>
                    <a:lnTo>
                      <a:pt x="78" y="69"/>
                    </a:lnTo>
                    <a:lnTo>
                      <a:pt x="78" y="56"/>
                    </a:lnTo>
                    <a:lnTo>
                      <a:pt x="78" y="42"/>
                    </a:lnTo>
                    <a:lnTo>
                      <a:pt x="72" y="33"/>
                    </a:lnTo>
                    <a:lnTo>
                      <a:pt x="66" y="26"/>
                    </a:lnTo>
                    <a:lnTo>
                      <a:pt x="56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9" name="Freeform 219"/>
              <p:cNvSpPr>
                <a:spLocks noEditPoints="1"/>
              </p:cNvSpPr>
              <p:nvPr/>
            </p:nvSpPr>
            <p:spPr bwMode="auto">
              <a:xfrm>
                <a:off x="2494" y="2438"/>
                <a:ext cx="38" cy="37"/>
              </a:xfrm>
              <a:custGeom>
                <a:avLst/>
                <a:gdLst>
                  <a:gd name="T0" fmla="*/ 114 w 114"/>
                  <a:gd name="T1" fmla="*/ 55 h 111"/>
                  <a:gd name="T2" fmla="*/ 114 w 114"/>
                  <a:gd name="T3" fmla="*/ 65 h 111"/>
                  <a:gd name="T4" fmla="*/ 34 w 114"/>
                  <a:gd name="T5" fmla="*/ 65 h 111"/>
                  <a:gd name="T6" fmla="*/ 37 w 114"/>
                  <a:gd name="T7" fmla="*/ 75 h 111"/>
                  <a:gd name="T8" fmla="*/ 43 w 114"/>
                  <a:gd name="T9" fmla="*/ 82 h 111"/>
                  <a:gd name="T10" fmla="*/ 52 w 114"/>
                  <a:gd name="T11" fmla="*/ 88 h 111"/>
                  <a:gd name="T12" fmla="*/ 63 w 114"/>
                  <a:gd name="T13" fmla="*/ 88 h 111"/>
                  <a:gd name="T14" fmla="*/ 75 w 114"/>
                  <a:gd name="T15" fmla="*/ 88 h 111"/>
                  <a:gd name="T16" fmla="*/ 85 w 114"/>
                  <a:gd name="T17" fmla="*/ 85 h 111"/>
                  <a:gd name="T18" fmla="*/ 96 w 114"/>
                  <a:gd name="T19" fmla="*/ 82 h 111"/>
                  <a:gd name="T20" fmla="*/ 108 w 114"/>
                  <a:gd name="T21" fmla="*/ 76 h 111"/>
                  <a:gd name="T22" fmla="*/ 108 w 114"/>
                  <a:gd name="T23" fmla="*/ 102 h 111"/>
                  <a:gd name="T24" fmla="*/ 96 w 114"/>
                  <a:gd name="T25" fmla="*/ 105 h 111"/>
                  <a:gd name="T26" fmla="*/ 85 w 114"/>
                  <a:gd name="T27" fmla="*/ 108 h 111"/>
                  <a:gd name="T28" fmla="*/ 72 w 114"/>
                  <a:gd name="T29" fmla="*/ 111 h 111"/>
                  <a:gd name="T30" fmla="*/ 60 w 114"/>
                  <a:gd name="T31" fmla="*/ 111 h 111"/>
                  <a:gd name="T32" fmla="*/ 47 w 114"/>
                  <a:gd name="T33" fmla="*/ 110 h 111"/>
                  <a:gd name="T34" fmla="*/ 24 w 114"/>
                  <a:gd name="T35" fmla="*/ 102 h 111"/>
                  <a:gd name="T36" fmla="*/ 16 w 114"/>
                  <a:gd name="T37" fmla="*/ 97 h 111"/>
                  <a:gd name="T38" fmla="*/ 9 w 114"/>
                  <a:gd name="T39" fmla="*/ 88 h 111"/>
                  <a:gd name="T40" fmla="*/ 1 w 114"/>
                  <a:gd name="T41" fmla="*/ 68 h 111"/>
                  <a:gd name="T42" fmla="*/ 0 w 114"/>
                  <a:gd name="T43" fmla="*/ 56 h 111"/>
                  <a:gd name="T44" fmla="*/ 1 w 114"/>
                  <a:gd name="T45" fmla="*/ 43 h 111"/>
                  <a:gd name="T46" fmla="*/ 9 w 114"/>
                  <a:gd name="T47" fmla="*/ 23 h 111"/>
                  <a:gd name="T48" fmla="*/ 16 w 114"/>
                  <a:gd name="T49" fmla="*/ 16 h 111"/>
                  <a:gd name="T50" fmla="*/ 24 w 114"/>
                  <a:gd name="T51" fmla="*/ 9 h 111"/>
                  <a:gd name="T52" fmla="*/ 46 w 114"/>
                  <a:gd name="T53" fmla="*/ 2 h 111"/>
                  <a:gd name="T54" fmla="*/ 59 w 114"/>
                  <a:gd name="T55" fmla="*/ 0 h 111"/>
                  <a:gd name="T56" fmla="*/ 71 w 114"/>
                  <a:gd name="T57" fmla="*/ 2 h 111"/>
                  <a:gd name="T58" fmla="*/ 91 w 114"/>
                  <a:gd name="T59" fmla="*/ 9 h 111"/>
                  <a:gd name="T60" fmla="*/ 98 w 114"/>
                  <a:gd name="T61" fmla="*/ 16 h 111"/>
                  <a:gd name="T62" fmla="*/ 105 w 114"/>
                  <a:gd name="T63" fmla="*/ 23 h 111"/>
                  <a:gd name="T64" fmla="*/ 112 w 114"/>
                  <a:gd name="T65" fmla="*/ 43 h 111"/>
                  <a:gd name="T66" fmla="*/ 114 w 114"/>
                  <a:gd name="T67" fmla="*/ 55 h 111"/>
                  <a:gd name="T68" fmla="*/ 79 w 114"/>
                  <a:gd name="T69" fmla="*/ 45 h 111"/>
                  <a:gd name="T70" fmla="*/ 78 w 114"/>
                  <a:gd name="T71" fmla="*/ 35 h 111"/>
                  <a:gd name="T72" fmla="*/ 73 w 114"/>
                  <a:gd name="T73" fmla="*/ 29 h 111"/>
                  <a:gd name="T74" fmla="*/ 68 w 114"/>
                  <a:gd name="T75" fmla="*/ 23 h 111"/>
                  <a:gd name="T76" fmla="*/ 59 w 114"/>
                  <a:gd name="T77" fmla="*/ 23 h 111"/>
                  <a:gd name="T78" fmla="*/ 49 w 114"/>
                  <a:gd name="T79" fmla="*/ 23 h 111"/>
                  <a:gd name="T80" fmla="*/ 43 w 114"/>
                  <a:gd name="T81" fmla="*/ 29 h 111"/>
                  <a:gd name="T82" fmla="*/ 37 w 114"/>
                  <a:gd name="T83" fmla="*/ 35 h 111"/>
                  <a:gd name="T84" fmla="*/ 34 w 114"/>
                  <a:gd name="T85" fmla="*/ 45 h 111"/>
                  <a:gd name="T86" fmla="*/ 79 w 114"/>
                  <a:gd name="T87" fmla="*/ 4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4" h="111">
                    <a:moveTo>
                      <a:pt x="114" y="55"/>
                    </a:moveTo>
                    <a:lnTo>
                      <a:pt x="114" y="65"/>
                    </a:lnTo>
                    <a:lnTo>
                      <a:pt x="34" y="65"/>
                    </a:lnTo>
                    <a:lnTo>
                      <a:pt x="37" y="75"/>
                    </a:lnTo>
                    <a:lnTo>
                      <a:pt x="43" y="82"/>
                    </a:lnTo>
                    <a:lnTo>
                      <a:pt x="52" y="88"/>
                    </a:lnTo>
                    <a:lnTo>
                      <a:pt x="63" y="88"/>
                    </a:lnTo>
                    <a:lnTo>
                      <a:pt x="75" y="88"/>
                    </a:lnTo>
                    <a:lnTo>
                      <a:pt x="85" y="85"/>
                    </a:lnTo>
                    <a:lnTo>
                      <a:pt x="96" y="82"/>
                    </a:lnTo>
                    <a:lnTo>
                      <a:pt x="108" y="76"/>
                    </a:lnTo>
                    <a:lnTo>
                      <a:pt x="108" y="102"/>
                    </a:lnTo>
                    <a:lnTo>
                      <a:pt x="96" y="105"/>
                    </a:lnTo>
                    <a:lnTo>
                      <a:pt x="85" y="108"/>
                    </a:lnTo>
                    <a:lnTo>
                      <a:pt x="72" y="111"/>
                    </a:lnTo>
                    <a:lnTo>
                      <a:pt x="60" y="111"/>
                    </a:lnTo>
                    <a:lnTo>
                      <a:pt x="47" y="110"/>
                    </a:lnTo>
                    <a:lnTo>
                      <a:pt x="24" y="102"/>
                    </a:lnTo>
                    <a:lnTo>
                      <a:pt x="16" y="97"/>
                    </a:lnTo>
                    <a:lnTo>
                      <a:pt x="9" y="88"/>
                    </a:lnTo>
                    <a:lnTo>
                      <a:pt x="1" y="68"/>
                    </a:lnTo>
                    <a:lnTo>
                      <a:pt x="0" y="56"/>
                    </a:lnTo>
                    <a:lnTo>
                      <a:pt x="1" y="43"/>
                    </a:lnTo>
                    <a:lnTo>
                      <a:pt x="9" y="23"/>
                    </a:lnTo>
                    <a:lnTo>
                      <a:pt x="16" y="16"/>
                    </a:lnTo>
                    <a:lnTo>
                      <a:pt x="24" y="9"/>
                    </a:lnTo>
                    <a:lnTo>
                      <a:pt x="46" y="2"/>
                    </a:lnTo>
                    <a:lnTo>
                      <a:pt x="59" y="0"/>
                    </a:lnTo>
                    <a:lnTo>
                      <a:pt x="71" y="2"/>
                    </a:lnTo>
                    <a:lnTo>
                      <a:pt x="91" y="9"/>
                    </a:lnTo>
                    <a:lnTo>
                      <a:pt x="98" y="16"/>
                    </a:lnTo>
                    <a:lnTo>
                      <a:pt x="105" y="23"/>
                    </a:lnTo>
                    <a:lnTo>
                      <a:pt x="112" y="43"/>
                    </a:lnTo>
                    <a:lnTo>
                      <a:pt x="114" y="55"/>
                    </a:lnTo>
                    <a:close/>
                    <a:moveTo>
                      <a:pt x="79" y="45"/>
                    </a:moveTo>
                    <a:lnTo>
                      <a:pt x="78" y="35"/>
                    </a:lnTo>
                    <a:lnTo>
                      <a:pt x="73" y="29"/>
                    </a:lnTo>
                    <a:lnTo>
                      <a:pt x="68" y="23"/>
                    </a:lnTo>
                    <a:lnTo>
                      <a:pt x="59" y="23"/>
                    </a:lnTo>
                    <a:lnTo>
                      <a:pt x="49" y="23"/>
                    </a:lnTo>
                    <a:lnTo>
                      <a:pt x="43" y="29"/>
                    </a:lnTo>
                    <a:lnTo>
                      <a:pt x="37" y="35"/>
                    </a:lnTo>
                    <a:lnTo>
                      <a:pt x="34" y="45"/>
                    </a:lnTo>
                    <a:lnTo>
                      <a:pt x="79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0" name="Freeform 220"/>
              <p:cNvSpPr>
                <a:spLocks/>
              </p:cNvSpPr>
              <p:nvPr/>
            </p:nvSpPr>
            <p:spPr bwMode="auto">
              <a:xfrm>
                <a:off x="2540" y="2438"/>
                <a:ext cx="26" cy="36"/>
              </a:xfrm>
              <a:custGeom>
                <a:avLst/>
                <a:gdLst>
                  <a:gd name="T0" fmla="*/ 78 w 78"/>
                  <a:gd name="T1" fmla="*/ 32 h 108"/>
                  <a:gd name="T2" fmla="*/ 74 w 78"/>
                  <a:gd name="T3" fmla="*/ 30 h 108"/>
                  <a:gd name="T4" fmla="*/ 69 w 78"/>
                  <a:gd name="T5" fmla="*/ 29 h 108"/>
                  <a:gd name="T6" fmla="*/ 65 w 78"/>
                  <a:gd name="T7" fmla="*/ 27 h 108"/>
                  <a:gd name="T8" fmla="*/ 61 w 78"/>
                  <a:gd name="T9" fmla="*/ 27 h 108"/>
                  <a:gd name="T10" fmla="*/ 49 w 78"/>
                  <a:gd name="T11" fmla="*/ 29 h 108"/>
                  <a:gd name="T12" fmla="*/ 41 w 78"/>
                  <a:gd name="T13" fmla="*/ 36 h 108"/>
                  <a:gd name="T14" fmla="*/ 35 w 78"/>
                  <a:gd name="T15" fmla="*/ 45 h 108"/>
                  <a:gd name="T16" fmla="*/ 35 w 78"/>
                  <a:gd name="T17" fmla="*/ 59 h 108"/>
                  <a:gd name="T18" fmla="*/ 35 w 78"/>
                  <a:gd name="T19" fmla="*/ 108 h 108"/>
                  <a:gd name="T20" fmla="*/ 0 w 78"/>
                  <a:gd name="T21" fmla="*/ 108 h 108"/>
                  <a:gd name="T22" fmla="*/ 0 w 78"/>
                  <a:gd name="T23" fmla="*/ 3 h 108"/>
                  <a:gd name="T24" fmla="*/ 35 w 78"/>
                  <a:gd name="T25" fmla="*/ 3 h 108"/>
                  <a:gd name="T26" fmla="*/ 35 w 78"/>
                  <a:gd name="T27" fmla="*/ 20 h 108"/>
                  <a:gd name="T28" fmla="*/ 41 w 78"/>
                  <a:gd name="T29" fmla="*/ 12 h 108"/>
                  <a:gd name="T30" fmla="*/ 49 w 78"/>
                  <a:gd name="T31" fmla="*/ 6 h 108"/>
                  <a:gd name="T32" fmla="*/ 58 w 78"/>
                  <a:gd name="T33" fmla="*/ 2 h 108"/>
                  <a:gd name="T34" fmla="*/ 69 w 78"/>
                  <a:gd name="T35" fmla="*/ 0 h 108"/>
                  <a:gd name="T36" fmla="*/ 71 w 78"/>
                  <a:gd name="T37" fmla="*/ 0 h 108"/>
                  <a:gd name="T38" fmla="*/ 72 w 78"/>
                  <a:gd name="T39" fmla="*/ 0 h 108"/>
                  <a:gd name="T40" fmla="*/ 75 w 78"/>
                  <a:gd name="T41" fmla="*/ 2 h 108"/>
                  <a:gd name="T42" fmla="*/ 78 w 78"/>
                  <a:gd name="T43" fmla="*/ 2 h 108"/>
                  <a:gd name="T44" fmla="*/ 78 w 78"/>
                  <a:gd name="T45" fmla="*/ 32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08">
                    <a:moveTo>
                      <a:pt x="78" y="32"/>
                    </a:moveTo>
                    <a:lnTo>
                      <a:pt x="74" y="30"/>
                    </a:lnTo>
                    <a:lnTo>
                      <a:pt x="69" y="29"/>
                    </a:lnTo>
                    <a:lnTo>
                      <a:pt x="65" y="27"/>
                    </a:lnTo>
                    <a:lnTo>
                      <a:pt x="61" y="27"/>
                    </a:lnTo>
                    <a:lnTo>
                      <a:pt x="49" y="29"/>
                    </a:lnTo>
                    <a:lnTo>
                      <a:pt x="41" y="36"/>
                    </a:lnTo>
                    <a:lnTo>
                      <a:pt x="35" y="45"/>
                    </a:lnTo>
                    <a:lnTo>
                      <a:pt x="35" y="59"/>
                    </a:lnTo>
                    <a:lnTo>
                      <a:pt x="35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35" y="3"/>
                    </a:lnTo>
                    <a:lnTo>
                      <a:pt x="35" y="20"/>
                    </a:lnTo>
                    <a:lnTo>
                      <a:pt x="41" y="12"/>
                    </a:lnTo>
                    <a:lnTo>
                      <a:pt x="49" y="6"/>
                    </a:lnTo>
                    <a:lnTo>
                      <a:pt x="58" y="2"/>
                    </a:lnTo>
                    <a:lnTo>
                      <a:pt x="69" y="0"/>
                    </a:lnTo>
                    <a:lnTo>
                      <a:pt x="71" y="0"/>
                    </a:lnTo>
                    <a:lnTo>
                      <a:pt x="72" y="0"/>
                    </a:lnTo>
                    <a:lnTo>
                      <a:pt x="75" y="2"/>
                    </a:lnTo>
                    <a:lnTo>
                      <a:pt x="78" y="2"/>
                    </a:lnTo>
                    <a:lnTo>
                      <a:pt x="78" y="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" name="Freeform 221"/>
              <p:cNvSpPr>
                <a:spLocks/>
              </p:cNvSpPr>
              <p:nvPr/>
            </p:nvSpPr>
            <p:spPr bwMode="auto">
              <a:xfrm>
                <a:off x="2570" y="2438"/>
                <a:ext cx="32" cy="37"/>
              </a:xfrm>
              <a:custGeom>
                <a:avLst/>
                <a:gdLst>
                  <a:gd name="T0" fmla="*/ 88 w 95"/>
                  <a:gd name="T1" fmla="*/ 6 h 111"/>
                  <a:gd name="T2" fmla="*/ 88 w 95"/>
                  <a:gd name="T3" fmla="*/ 32 h 111"/>
                  <a:gd name="T4" fmla="*/ 77 w 95"/>
                  <a:gd name="T5" fmla="*/ 27 h 111"/>
                  <a:gd name="T6" fmla="*/ 67 w 95"/>
                  <a:gd name="T7" fmla="*/ 25 h 111"/>
                  <a:gd name="T8" fmla="*/ 57 w 95"/>
                  <a:gd name="T9" fmla="*/ 23 h 111"/>
                  <a:gd name="T10" fmla="*/ 47 w 95"/>
                  <a:gd name="T11" fmla="*/ 23 h 111"/>
                  <a:gd name="T12" fmla="*/ 39 w 95"/>
                  <a:gd name="T13" fmla="*/ 23 h 111"/>
                  <a:gd name="T14" fmla="*/ 34 w 95"/>
                  <a:gd name="T15" fmla="*/ 25 h 111"/>
                  <a:gd name="T16" fmla="*/ 30 w 95"/>
                  <a:gd name="T17" fmla="*/ 27 h 111"/>
                  <a:gd name="T18" fmla="*/ 28 w 95"/>
                  <a:gd name="T19" fmla="*/ 33 h 111"/>
                  <a:gd name="T20" fmla="*/ 30 w 95"/>
                  <a:gd name="T21" fmla="*/ 36 h 111"/>
                  <a:gd name="T22" fmla="*/ 33 w 95"/>
                  <a:gd name="T23" fmla="*/ 39 h 111"/>
                  <a:gd name="T24" fmla="*/ 37 w 95"/>
                  <a:gd name="T25" fmla="*/ 40 h 111"/>
                  <a:gd name="T26" fmla="*/ 46 w 95"/>
                  <a:gd name="T27" fmla="*/ 42 h 111"/>
                  <a:gd name="T28" fmla="*/ 52 w 95"/>
                  <a:gd name="T29" fmla="*/ 43 h 111"/>
                  <a:gd name="T30" fmla="*/ 75 w 95"/>
                  <a:gd name="T31" fmla="*/ 46 h 111"/>
                  <a:gd name="T32" fmla="*/ 86 w 95"/>
                  <a:gd name="T33" fmla="*/ 53 h 111"/>
                  <a:gd name="T34" fmla="*/ 93 w 95"/>
                  <a:gd name="T35" fmla="*/ 62 h 111"/>
                  <a:gd name="T36" fmla="*/ 95 w 95"/>
                  <a:gd name="T37" fmla="*/ 76 h 111"/>
                  <a:gd name="T38" fmla="*/ 95 w 95"/>
                  <a:gd name="T39" fmla="*/ 85 h 111"/>
                  <a:gd name="T40" fmla="*/ 88 w 95"/>
                  <a:gd name="T41" fmla="*/ 98 h 111"/>
                  <a:gd name="T42" fmla="*/ 82 w 95"/>
                  <a:gd name="T43" fmla="*/ 102 h 111"/>
                  <a:gd name="T44" fmla="*/ 67 w 95"/>
                  <a:gd name="T45" fmla="*/ 110 h 111"/>
                  <a:gd name="T46" fmla="*/ 46 w 95"/>
                  <a:gd name="T47" fmla="*/ 111 h 111"/>
                  <a:gd name="T48" fmla="*/ 34 w 95"/>
                  <a:gd name="T49" fmla="*/ 111 h 111"/>
                  <a:gd name="T50" fmla="*/ 24 w 95"/>
                  <a:gd name="T51" fmla="*/ 110 h 111"/>
                  <a:gd name="T52" fmla="*/ 13 w 95"/>
                  <a:gd name="T53" fmla="*/ 107 h 111"/>
                  <a:gd name="T54" fmla="*/ 1 w 95"/>
                  <a:gd name="T55" fmla="*/ 104 h 111"/>
                  <a:gd name="T56" fmla="*/ 1 w 95"/>
                  <a:gd name="T57" fmla="*/ 79 h 111"/>
                  <a:gd name="T58" fmla="*/ 11 w 95"/>
                  <a:gd name="T59" fmla="*/ 84 h 111"/>
                  <a:gd name="T60" fmla="*/ 21 w 95"/>
                  <a:gd name="T61" fmla="*/ 87 h 111"/>
                  <a:gd name="T62" fmla="*/ 33 w 95"/>
                  <a:gd name="T63" fmla="*/ 88 h 111"/>
                  <a:gd name="T64" fmla="*/ 43 w 95"/>
                  <a:gd name="T65" fmla="*/ 88 h 111"/>
                  <a:gd name="T66" fmla="*/ 52 w 95"/>
                  <a:gd name="T67" fmla="*/ 88 h 111"/>
                  <a:gd name="T68" fmla="*/ 57 w 95"/>
                  <a:gd name="T69" fmla="*/ 85 h 111"/>
                  <a:gd name="T70" fmla="*/ 62 w 95"/>
                  <a:gd name="T71" fmla="*/ 82 h 111"/>
                  <a:gd name="T72" fmla="*/ 63 w 95"/>
                  <a:gd name="T73" fmla="*/ 78 h 111"/>
                  <a:gd name="T74" fmla="*/ 62 w 95"/>
                  <a:gd name="T75" fmla="*/ 74 h 111"/>
                  <a:gd name="T76" fmla="*/ 59 w 95"/>
                  <a:gd name="T77" fmla="*/ 71 h 111"/>
                  <a:gd name="T78" fmla="*/ 54 w 95"/>
                  <a:gd name="T79" fmla="*/ 69 h 111"/>
                  <a:gd name="T80" fmla="*/ 46 w 95"/>
                  <a:gd name="T81" fmla="*/ 68 h 111"/>
                  <a:gd name="T82" fmla="*/ 40 w 95"/>
                  <a:gd name="T83" fmla="*/ 66 h 111"/>
                  <a:gd name="T84" fmla="*/ 20 w 95"/>
                  <a:gd name="T85" fmla="*/ 63 h 111"/>
                  <a:gd name="T86" fmla="*/ 8 w 95"/>
                  <a:gd name="T87" fmla="*/ 56 h 111"/>
                  <a:gd name="T88" fmla="*/ 1 w 95"/>
                  <a:gd name="T89" fmla="*/ 48 h 111"/>
                  <a:gd name="T90" fmla="*/ 0 w 95"/>
                  <a:gd name="T91" fmla="*/ 33 h 111"/>
                  <a:gd name="T92" fmla="*/ 1 w 95"/>
                  <a:gd name="T93" fmla="*/ 17 h 111"/>
                  <a:gd name="T94" fmla="*/ 11 w 95"/>
                  <a:gd name="T95" fmla="*/ 9 h 111"/>
                  <a:gd name="T96" fmla="*/ 24 w 95"/>
                  <a:gd name="T97" fmla="*/ 2 h 111"/>
                  <a:gd name="T98" fmla="*/ 46 w 95"/>
                  <a:gd name="T99" fmla="*/ 0 h 111"/>
                  <a:gd name="T100" fmla="*/ 56 w 95"/>
                  <a:gd name="T101" fmla="*/ 0 h 111"/>
                  <a:gd name="T102" fmla="*/ 66 w 95"/>
                  <a:gd name="T103" fmla="*/ 2 h 111"/>
                  <a:gd name="T104" fmla="*/ 76 w 95"/>
                  <a:gd name="T105" fmla="*/ 3 h 111"/>
                  <a:gd name="T106" fmla="*/ 88 w 95"/>
                  <a:gd name="T107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111">
                    <a:moveTo>
                      <a:pt x="88" y="6"/>
                    </a:moveTo>
                    <a:lnTo>
                      <a:pt x="88" y="32"/>
                    </a:lnTo>
                    <a:lnTo>
                      <a:pt x="77" y="27"/>
                    </a:lnTo>
                    <a:lnTo>
                      <a:pt x="67" y="25"/>
                    </a:lnTo>
                    <a:lnTo>
                      <a:pt x="57" y="23"/>
                    </a:lnTo>
                    <a:lnTo>
                      <a:pt x="47" y="23"/>
                    </a:lnTo>
                    <a:lnTo>
                      <a:pt x="39" y="23"/>
                    </a:lnTo>
                    <a:lnTo>
                      <a:pt x="34" y="25"/>
                    </a:lnTo>
                    <a:lnTo>
                      <a:pt x="30" y="27"/>
                    </a:lnTo>
                    <a:lnTo>
                      <a:pt x="28" y="33"/>
                    </a:lnTo>
                    <a:lnTo>
                      <a:pt x="30" y="36"/>
                    </a:lnTo>
                    <a:lnTo>
                      <a:pt x="33" y="39"/>
                    </a:lnTo>
                    <a:lnTo>
                      <a:pt x="37" y="40"/>
                    </a:lnTo>
                    <a:lnTo>
                      <a:pt x="46" y="42"/>
                    </a:lnTo>
                    <a:lnTo>
                      <a:pt x="52" y="43"/>
                    </a:lnTo>
                    <a:lnTo>
                      <a:pt x="75" y="46"/>
                    </a:lnTo>
                    <a:lnTo>
                      <a:pt x="86" y="53"/>
                    </a:lnTo>
                    <a:lnTo>
                      <a:pt x="93" y="62"/>
                    </a:lnTo>
                    <a:lnTo>
                      <a:pt x="95" y="76"/>
                    </a:lnTo>
                    <a:lnTo>
                      <a:pt x="95" y="85"/>
                    </a:lnTo>
                    <a:lnTo>
                      <a:pt x="88" y="98"/>
                    </a:lnTo>
                    <a:lnTo>
                      <a:pt x="82" y="102"/>
                    </a:lnTo>
                    <a:lnTo>
                      <a:pt x="67" y="110"/>
                    </a:lnTo>
                    <a:lnTo>
                      <a:pt x="46" y="111"/>
                    </a:lnTo>
                    <a:lnTo>
                      <a:pt x="34" y="111"/>
                    </a:lnTo>
                    <a:lnTo>
                      <a:pt x="24" y="110"/>
                    </a:lnTo>
                    <a:lnTo>
                      <a:pt x="13" y="107"/>
                    </a:lnTo>
                    <a:lnTo>
                      <a:pt x="1" y="104"/>
                    </a:lnTo>
                    <a:lnTo>
                      <a:pt x="1" y="79"/>
                    </a:lnTo>
                    <a:lnTo>
                      <a:pt x="11" y="84"/>
                    </a:lnTo>
                    <a:lnTo>
                      <a:pt x="21" y="87"/>
                    </a:lnTo>
                    <a:lnTo>
                      <a:pt x="33" y="88"/>
                    </a:lnTo>
                    <a:lnTo>
                      <a:pt x="43" y="88"/>
                    </a:lnTo>
                    <a:lnTo>
                      <a:pt x="52" y="88"/>
                    </a:lnTo>
                    <a:lnTo>
                      <a:pt x="57" y="85"/>
                    </a:lnTo>
                    <a:lnTo>
                      <a:pt x="62" y="82"/>
                    </a:lnTo>
                    <a:lnTo>
                      <a:pt x="63" y="78"/>
                    </a:lnTo>
                    <a:lnTo>
                      <a:pt x="62" y="74"/>
                    </a:lnTo>
                    <a:lnTo>
                      <a:pt x="59" y="71"/>
                    </a:lnTo>
                    <a:lnTo>
                      <a:pt x="54" y="69"/>
                    </a:lnTo>
                    <a:lnTo>
                      <a:pt x="46" y="68"/>
                    </a:lnTo>
                    <a:lnTo>
                      <a:pt x="40" y="66"/>
                    </a:lnTo>
                    <a:lnTo>
                      <a:pt x="20" y="63"/>
                    </a:lnTo>
                    <a:lnTo>
                      <a:pt x="8" y="56"/>
                    </a:lnTo>
                    <a:lnTo>
                      <a:pt x="1" y="48"/>
                    </a:lnTo>
                    <a:lnTo>
                      <a:pt x="0" y="33"/>
                    </a:lnTo>
                    <a:lnTo>
                      <a:pt x="1" y="17"/>
                    </a:lnTo>
                    <a:lnTo>
                      <a:pt x="11" y="9"/>
                    </a:lnTo>
                    <a:lnTo>
                      <a:pt x="24" y="2"/>
                    </a:lnTo>
                    <a:lnTo>
                      <a:pt x="46" y="0"/>
                    </a:lnTo>
                    <a:lnTo>
                      <a:pt x="56" y="0"/>
                    </a:lnTo>
                    <a:lnTo>
                      <a:pt x="66" y="2"/>
                    </a:lnTo>
                    <a:lnTo>
                      <a:pt x="76" y="3"/>
                    </a:lnTo>
                    <a:lnTo>
                      <a:pt x="88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2" name="Freeform 222"/>
              <p:cNvSpPr>
                <a:spLocks/>
              </p:cNvSpPr>
              <p:nvPr/>
            </p:nvSpPr>
            <p:spPr bwMode="auto">
              <a:xfrm>
                <a:off x="2653" y="2277"/>
                <a:ext cx="521" cy="126"/>
              </a:xfrm>
              <a:custGeom>
                <a:avLst/>
                <a:gdLst>
                  <a:gd name="T0" fmla="*/ 0 w 1563"/>
                  <a:gd name="T1" fmla="*/ 376 h 376"/>
                  <a:gd name="T2" fmla="*/ 44 w 1563"/>
                  <a:gd name="T3" fmla="*/ 331 h 376"/>
                  <a:gd name="T4" fmla="*/ 135 w 1563"/>
                  <a:gd name="T5" fmla="*/ 251 h 376"/>
                  <a:gd name="T6" fmla="*/ 229 w 1563"/>
                  <a:gd name="T7" fmla="*/ 182 h 376"/>
                  <a:gd name="T8" fmla="*/ 327 w 1563"/>
                  <a:gd name="T9" fmla="*/ 123 h 376"/>
                  <a:gd name="T10" fmla="*/ 426 w 1563"/>
                  <a:gd name="T11" fmla="*/ 76 h 376"/>
                  <a:gd name="T12" fmla="*/ 527 w 1563"/>
                  <a:gd name="T13" fmla="*/ 40 h 376"/>
                  <a:gd name="T14" fmla="*/ 629 w 1563"/>
                  <a:gd name="T15" fmla="*/ 16 h 376"/>
                  <a:gd name="T16" fmla="*/ 732 w 1563"/>
                  <a:gd name="T17" fmla="*/ 3 h 376"/>
                  <a:gd name="T18" fmla="*/ 836 w 1563"/>
                  <a:gd name="T19" fmla="*/ 0 h 376"/>
                  <a:gd name="T20" fmla="*/ 938 w 1563"/>
                  <a:gd name="T21" fmla="*/ 10 h 376"/>
                  <a:gd name="T22" fmla="*/ 1040 w 1563"/>
                  <a:gd name="T23" fmla="*/ 30 h 376"/>
                  <a:gd name="T24" fmla="*/ 1141 w 1563"/>
                  <a:gd name="T25" fmla="*/ 62 h 376"/>
                  <a:gd name="T26" fmla="*/ 1239 w 1563"/>
                  <a:gd name="T27" fmla="*/ 105 h 376"/>
                  <a:gd name="T28" fmla="*/ 1336 w 1563"/>
                  <a:gd name="T29" fmla="*/ 159 h 376"/>
                  <a:gd name="T30" fmla="*/ 1429 w 1563"/>
                  <a:gd name="T31" fmla="*/ 225 h 376"/>
                  <a:gd name="T32" fmla="*/ 1520 w 1563"/>
                  <a:gd name="T33" fmla="*/ 301 h 376"/>
                  <a:gd name="T34" fmla="*/ 1563 w 1563"/>
                  <a:gd name="T35" fmla="*/ 344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63" h="376">
                    <a:moveTo>
                      <a:pt x="0" y="376"/>
                    </a:moveTo>
                    <a:lnTo>
                      <a:pt x="44" y="331"/>
                    </a:lnTo>
                    <a:lnTo>
                      <a:pt x="135" y="251"/>
                    </a:lnTo>
                    <a:lnTo>
                      <a:pt x="229" y="182"/>
                    </a:lnTo>
                    <a:lnTo>
                      <a:pt x="327" y="123"/>
                    </a:lnTo>
                    <a:lnTo>
                      <a:pt x="426" y="76"/>
                    </a:lnTo>
                    <a:lnTo>
                      <a:pt x="527" y="40"/>
                    </a:lnTo>
                    <a:lnTo>
                      <a:pt x="629" y="16"/>
                    </a:lnTo>
                    <a:lnTo>
                      <a:pt x="732" y="3"/>
                    </a:lnTo>
                    <a:lnTo>
                      <a:pt x="836" y="0"/>
                    </a:lnTo>
                    <a:lnTo>
                      <a:pt x="938" y="10"/>
                    </a:lnTo>
                    <a:lnTo>
                      <a:pt x="1040" y="30"/>
                    </a:lnTo>
                    <a:lnTo>
                      <a:pt x="1141" y="62"/>
                    </a:lnTo>
                    <a:lnTo>
                      <a:pt x="1239" y="105"/>
                    </a:lnTo>
                    <a:lnTo>
                      <a:pt x="1336" y="159"/>
                    </a:lnTo>
                    <a:lnTo>
                      <a:pt x="1429" y="225"/>
                    </a:lnTo>
                    <a:lnTo>
                      <a:pt x="1520" y="301"/>
                    </a:lnTo>
                    <a:lnTo>
                      <a:pt x="1563" y="344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3" name="Freeform 223"/>
              <p:cNvSpPr>
                <a:spLocks/>
              </p:cNvSpPr>
              <p:nvPr/>
            </p:nvSpPr>
            <p:spPr bwMode="auto">
              <a:xfrm>
                <a:off x="3061" y="2279"/>
                <a:ext cx="132" cy="133"/>
              </a:xfrm>
              <a:custGeom>
                <a:avLst/>
                <a:gdLst>
                  <a:gd name="T0" fmla="*/ 216 w 395"/>
                  <a:gd name="T1" fmla="*/ 0 h 399"/>
                  <a:gd name="T2" fmla="*/ 395 w 395"/>
                  <a:gd name="T3" fmla="*/ 399 h 399"/>
                  <a:gd name="T4" fmla="*/ 0 w 395"/>
                  <a:gd name="T5" fmla="*/ 212 h 399"/>
                  <a:gd name="T6" fmla="*/ 40 w 395"/>
                  <a:gd name="T7" fmla="*/ 203 h 399"/>
                  <a:gd name="T8" fmla="*/ 113 w 395"/>
                  <a:gd name="T9" fmla="*/ 167 h 399"/>
                  <a:gd name="T10" fmla="*/ 169 w 395"/>
                  <a:gd name="T11" fmla="*/ 113 h 399"/>
                  <a:gd name="T12" fmla="*/ 206 w 395"/>
                  <a:gd name="T13" fmla="*/ 41 h 399"/>
                  <a:gd name="T14" fmla="*/ 216 w 395"/>
                  <a:gd name="T15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5" h="399">
                    <a:moveTo>
                      <a:pt x="216" y="0"/>
                    </a:moveTo>
                    <a:lnTo>
                      <a:pt x="395" y="399"/>
                    </a:lnTo>
                    <a:lnTo>
                      <a:pt x="0" y="212"/>
                    </a:lnTo>
                    <a:lnTo>
                      <a:pt x="40" y="203"/>
                    </a:lnTo>
                    <a:lnTo>
                      <a:pt x="113" y="167"/>
                    </a:lnTo>
                    <a:lnTo>
                      <a:pt x="169" y="113"/>
                    </a:lnTo>
                    <a:lnTo>
                      <a:pt x="206" y="41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4" name="Freeform 224"/>
              <p:cNvSpPr>
                <a:spLocks/>
              </p:cNvSpPr>
              <p:nvPr/>
            </p:nvSpPr>
            <p:spPr bwMode="auto">
              <a:xfrm>
                <a:off x="3032" y="2532"/>
                <a:ext cx="232" cy="421"/>
              </a:xfrm>
              <a:custGeom>
                <a:avLst/>
                <a:gdLst>
                  <a:gd name="T0" fmla="*/ 647 w 695"/>
                  <a:gd name="T1" fmla="*/ 0 h 1261"/>
                  <a:gd name="T2" fmla="*/ 662 w 695"/>
                  <a:gd name="T3" fmla="*/ 62 h 1261"/>
                  <a:gd name="T4" fmla="*/ 682 w 695"/>
                  <a:gd name="T5" fmla="*/ 183 h 1261"/>
                  <a:gd name="T6" fmla="*/ 693 w 695"/>
                  <a:gd name="T7" fmla="*/ 297 h 1261"/>
                  <a:gd name="T8" fmla="*/ 695 w 695"/>
                  <a:gd name="T9" fmla="*/ 406 h 1261"/>
                  <a:gd name="T10" fmla="*/ 688 w 695"/>
                  <a:gd name="T11" fmla="*/ 508 h 1261"/>
                  <a:gd name="T12" fmla="*/ 673 w 695"/>
                  <a:gd name="T13" fmla="*/ 606 h 1261"/>
                  <a:gd name="T14" fmla="*/ 649 w 695"/>
                  <a:gd name="T15" fmla="*/ 697 h 1261"/>
                  <a:gd name="T16" fmla="*/ 616 w 695"/>
                  <a:gd name="T17" fmla="*/ 782 h 1261"/>
                  <a:gd name="T18" fmla="*/ 574 w 695"/>
                  <a:gd name="T19" fmla="*/ 861 h 1261"/>
                  <a:gd name="T20" fmla="*/ 523 w 695"/>
                  <a:gd name="T21" fmla="*/ 934 h 1261"/>
                  <a:gd name="T22" fmla="*/ 464 w 695"/>
                  <a:gd name="T23" fmla="*/ 1002 h 1261"/>
                  <a:gd name="T24" fmla="*/ 398 w 695"/>
                  <a:gd name="T25" fmla="*/ 1064 h 1261"/>
                  <a:gd name="T26" fmla="*/ 323 w 695"/>
                  <a:gd name="T27" fmla="*/ 1119 h 1261"/>
                  <a:gd name="T28" fmla="*/ 241 w 695"/>
                  <a:gd name="T29" fmla="*/ 1168 h 1261"/>
                  <a:gd name="T30" fmla="*/ 152 w 695"/>
                  <a:gd name="T31" fmla="*/ 1210 h 1261"/>
                  <a:gd name="T32" fmla="*/ 52 w 695"/>
                  <a:gd name="T33" fmla="*/ 1246 h 1261"/>
                  <a:gd name="T34" fmla="*/ 0 w 695"/>
                  <a:gd name="T35" fmla="*/ 1261 h 1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5" h="1261">
                    <a:moveTo>
                      <a:pt x="647" y="0"/>
                    </a:moveTo>
                    <a:lnTo>
                      <a:pt x="662" y="62"/>
                    </a:lnTo>
                    <a:lnTo>
                      <a:pt x="682" y="183"/>
                    </a:lnTo>
                    <a:lnTo>
                      <a:pt x="693" y="297"/>
                    </a:lnTo>
                    <a:lnTo>
                      <a:pt x="695" y="406"/>
                    </a:lnTo>
                    <a:lnTo>
                      <a:pt x="688" y="508"/>
                    </a:lnTo>
                    <a:lnTo>
                      <a:pt x="673" y="606"/>
                    </a:lnTo>
                    <a:lnTo>
                      <a:pt x="649" y="697"/>
                    </a:lnTo>
                    <a:lnTo>
                      <a:pt x="616" y="782"/>
                    </a:lnTo>
                    <a:lnTo>
                      <a:pt x="574" y="861"/>
                    </a:lnTo>
                    <a:lnTo>
                      <a:pt x="523" y="934"/>
                    </a:lnTo>
                    <a:lnTo>
                      <a:pt x="464" y="1002"/>
                    </a:lnTo>
                    <a:lnTo>
                      <a:pt x="398" y="1064"/>
                    </a:lnTo>
                    <a:lnTo>
                      <a:pt x="323" y="1119"/>
                    </a:lnTo>
                    <a:lnTo>
                      <a:pt x="241" y="1168"/>
                    </a:lnTo>
                    <a:lnTo>
                      <a:pt x="152" y="1210"/>
                    </a:lnTo>
                    <a:lnTo>
                      <a:pt x="52" y="1246"/>
                    </a:lnTo>
                    <a:lnTo>
                      <a:pt x="0" y="1261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5" name="Freeform 225"/>
              <p:cNvSpPr>
                <a:spLocks/>
              </p:cNvSpPr>
              <p:nvPr/>
            </p:nvSpPr>
            <p:spPr bwMode="auto">
              <a:xfrm>
                <a:off x="3006" y="2875"/>
                <a:ext cx="145" cy="97"/>
              </a:xfrm>
              <a:custGeom>
                <a:avLst/>
                <a:gdLst>
                  <a:gd name="T0" fmla="*/ 435 w 435"/>
                  <a:gd name="T1" fmla="*/ 290 h 290"/>
                  <a:gd name="T2" fmla="*/ 0 w 435"/>
                  <a:gd name="T3" fmla="*/ 256 h 290"/>
                  <a:gd name="T4" fmla="*/ 353 w 435"/>
                  <a:gd name="T5" fmla="*/ 0 h 290"/>
                  <a:gd name="T6" fmla="*/ 342 w 435"/>
                  <a:gd name="T7" fmla="*/ 39 h 290"/>
                  <a:gd name="T8" fmla="*/ 339 w 435"/>
                  <a:gd name="T9" fmla="*/ 120 h 290"/>
                  <a:gd name="T10" fmla="*/ 360 w 435"/>
                  <a:gd name="T11" fmla="*/ 196 h 290"/>
                  <a:gd name="T12" fmla="*/ 405 w 435"/>
                  <a:gd name="T13" fmla="*/ 262 h 290"/>
                  <a:gd name="T14" fmla="*/ 435 w 435"/>
                  <a:gd name="T15" fmla="*/ 29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5" h="290">
                    <a:moveTo>
                      <a:pt x="435" y="290"/>
                    </a:moveTo>
                    <a:lnTo>
                      <a:pt x="0" y="256"/>
                    </a:lnTo>
                    <a:lnTo>
                      <a:pt x="353" y="0"/>
                    </a:lnTo>
                    <a:lnTo>
                      <a:pt x="342" y="39"/>
                    </a:lnTo>
                    <a:lnTo>
                      <a:pt x="339" y="120"/>
                    </a:lnTo>
                    <a:lnTo>
                      <a:pt x="360" y="196"/>
                    </a:lnTo>
                    <a:lnTo>
                      <a:pt x="405" y="262"/>
                    </a:lnTo>
                    <a:lnTo>
                      <a:pt x="435" y="2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6" name="Freeform 226"/>
              <p:cNvSpPr>
                <a:spLocks/>
              </p:cNvSpPr>
              <p:nvPr/>
            </p:nvSpPr>
            <p:spPr bwMode="auto">
              <a:xfrm>
                <a:off x="2559" y="2568"/>
                <a:ext cx="266" cy="384"/>
              </a:xfrm>
              <a:custGeom>
                <a:avLst/>
                <a:gdLst>
                  <a:gd name="T0" fmla="*/ 799 w 799"/>
                  <a:gd name="T1" fmla="*/ 1152 h 1152"/>
                  <a:gd name="T2" fmla="*/ 730 w 799"/>
                  <a:gd name="T3" fmla="*/ 1148 h 1152"/>
                  <a:gd name="T4" fmla="*/ 603 w 799"/>
                  <a:gd name="T5" fmla="*/ 1132 h 1152"/>
                  <a:gd name="T6" fmla="*/ 491 w 799"/>
                  <a:gd name="T7" fmla="*/ 1104 h 1152"/>
                  <a:gd name="T8" fmla="*/ 390 w 799"/>
                  <a:gd name="T9" fmla="*/ 1068 h 1152"/>
                  <a:gd name="T10" fmla="*/ 302 w 799"/>
                  <a:gd name="T11" fmla="*/ 1024 h 1152"/>
                  <a:gd name="T12" fmla="*/ 227 w 799"/>
                  <a:gd name="T13" fmla="*/ 969 h 1152"/>
                  <a:gd name="T14" fmla="*/ 162 w 799"/>
                  <a:gd name="T15" fmla="*/ 907 h 1152"/>
                  <a:gd name="T16" fmla="*/ 110 w 799"/>
                  <a:gd name="T17" fmla="*/ 837 h 1152"/>
                  <a:gd name="T18" fmla="*/ 68 w 799"/>
                  <a:gd name="T19" fmla="*/ 760 h 1152"/>
                  <a:gd name="T20" fmla="*/ 37 w 799"/>
                  <a:gd name="T21" fmla="*/ 677 h 1152"/>
                  <a:gd name="T22" fmla="*/ 16 w 799"/>
                  <a:gd name="T23" fmla="*/ 586 h 1152"/>
                  <a:gd name="T24" fmla="*/ 3 w 799"/>
                  <a:gd name="T25" fmla="*/ 489 h 1152"/>
                  <a:gd name="T26" fmla="*/ 0 w 799"/>
                  <a:gd name="T27" fmla="*/ 389 h 1152"/>
                  <a:gd name="T28" fmla="*/ 8 w 799"/>
                  <a:gd name="T29" fmla="*/ 284 h 1152"/>
                  <a:gd name="T30" fmla="*/ 31 w 799"/>
                  <a:gd name="T31" fmla="*/ 116 h 1152"/>
                  <a:gd name="T32" fmla="*/ 57 w 799"/>
                  <a:gd name="T33" fmla="*/ 0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9" h="1152">
                    <a:moveTo>
                      <a:pt x="799" y="1152"/>
                    </a:moveTo>
                    <a:lnTo>
                      <a:pt x="730" y="1148"/>
                    </a:lnTo>
                    <a:lnTo>
                      <a:pt x="603" y="1132"/>
                    </a:lnTo>
                    <a:lnTo>
                      <a:pt x="491" y="1104"/>
                    </a:lnTo>
                    <a:lnTo>
                      <a:pt x="390" y="1068"/>
                    </a:lnTo>
                    <a:lnTo>
                      <a:pt x="302" y="1024"/>
                    </a:lnTo>
                    <a:lnTo>
                      <a:pt x="227" y="969"/>
                    </a:lnTo>
                    <a:lnTo>
                      <a:pt x="162" y="907"/>
                    </a:lnTo>
                    <a:lnTo>
                      <a:pt x="110" y="837"/>
                    </a:lnTo>
                    <a:lnTo>
                      <a:pt x="68" y="760"/>
                    </a:lnTo>
                    <a:lnTo>
                      <a:pt x="37" y="677"/>
                    </a:lnTo>
                    <a:lnTo>
                      <a:pt x="16" y="586"/>
                    </a:lnTo>
                    <a:lnTo>
                      <a:pt x="3" y="489"/>
                    </a:lnTo>
                    <a:lnTo>
                      <a:pt x="0" y="389"/>
                    </a:lnTo>
                    <a:lnTo>
                      <a:pt x="8" y="284"/>
                    </a:lnTo>
                    <a:lnTo>
                      <a:pt x="31" y="116"/>
                    </a:lnTo>
                    <a:lnTo>
                      <a:pt x="57" y="0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7" name="Freeform 227"/>
              <p:cNvSpPr>
                <a:spLocks/>
              </p:cNvSpPr>
              <p:nvPr/>
            </p:nvSpPr>
            <p:spPr bwMode="auto">
              <a:xfrm>
                <a:off x="2503" y="2541"/>
                <a:ext cx="97" cy="145"/>
              </a:xfrm>
              <a:custGeom>
                <a:avLst/>
                <a:gdLst>
                  <a:gd name="T0" fmla="*/ 0 w 292"/>
                  <a:gd name="T1" fmla="*/ 362 h 435"/>
                  <a:gd name="T2" fmla="*/ 245 w 292"/>
                  <a:gd name="T3" fmla="*/ 0 h 435"/>
                  <a:gd name="T4" fmla="*/ 292 w 292"/>
                  <a:gd name="T5" fmla="*/ 435 h 435"/>
                  <a:gd name="T6" fmla="*/ 264 w 292"/>
                  <a:gd name="T7" fmla="*/ 405 h 435"/>
                  <a:gd name="T8" fmla="*/ 196 w 292"/>
                  <a:gd name="T9" fmla="*/ 362 h 435"/>
                  <a:gd name="T10" fmla="*/ 119 w 292"/>
                  <a:gd name="T11" fmla="*/ 343 h 435"/>
                  <a:gd name="T12" fmla="*/ 39 w 292"/>
                  <a:gd name="T13" fmla="*/ 349 h 435"/>
                  <a:gd name="T14" fmla="*/ 0 w 292"/>
                  <a:gd name="T15" fmla="*/ 362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2" h="435">
                    <a:moveTo>
                      <a:pt x="0" y="362"/>
                    </a:moveTo>
                    <a:lnTo>
                      <a:pt x="245" y="0"/>
                    </a:lnTo>
                    <a:lnTo>
                      <a:pt x="292" y="435"/>
                    </a:lnTo>
                    <a:lnTo>
                      <a:pt x="264" y="405"/>
                    </a:lnTo>
                    <a:lnTo>
                      <a:pt x="196" y="362"/>
                    </a:lnTo>
                    <a:lnTo>
                      <a:pt x="119" y="343"/>
                    </a:lnTo>
                    <a:lnTo>
                      <a:pt x="39" y="349"/>
                    </a:lnTo>
                    <a:lnTo>
                      <a:pt x="0" y="3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8" name="Freeform 228"/>
              <p:cNvSpPr>
                <a:spLocks/>
              </p:cNvSpPr>
              <p:nvPr/>
            </p:nvSpPr>
            <p:spPr bwMode="auto">
              <a:xfrm>
                <a:off x="2692" y="2339"/>
                <a:ext cx="434" cy="104"/>
              </a:xfrm>
              <a:custGeom>
                <a:avLst/>
                <a:gdLst>
                  <a:gd name="T0" fmla="*/ 0 w 1303"/>
                  <a:gd name="T1" fmla="*/ 312 h 312"/>
                  <a:gd name="T2" fmla="*/ 36 w 1303"/>
                  <a:gd name="T3" fmla="*/ 275 h 312"/>
                  <a:gd name="T4" fmla="*/ 112 w 1303"/>
                  <a:gd name="T5" fmla="*/ 209 h 312"/>
                  <a:gd name="T6" fmla="*/ 191 w 1303"/>
                  <a:gd name="T7" fmla="*/ 151 h 312"/>
                  <a:gd name="T8" fmla="*/ 272 w 1303"/>
                  <a:gd name="T9" fmla="*/ 102 h 312"/>
                  <a:gd name="T10" fmla="*/ 354 w 1303"/>
                  <a:gd name="T11" fmla="*/ 63 h 312"/>
                  <a:gd name="T12" fmla="*/ 439 w 1303"/>
                  <a:gd name="T13" fmla="*/ 33 h 312"/>
                  <a:gd name="T14" fmla="*/ 524 w 1303"/>
                  <a:gd name="T15" fmla="*/ 13 h 312"/>
                  <a:gd name="T16" fmla="*/ 609 w 1303"/>
                  <a:gd name="T17" fmla="*/ 1 h 312"/>
                  <a:gd name="T18" fmla="*/ 696 w 1303"/>
                  <a:gd name="T19" fmla="*/ 0 h 312"/>
                  <a:gd name="T20" fmla="*/ 781 w 1303"/>
                  <a:gd name="T21" fmla="*/ 9 h 312"/>
                  <a:gd name="T22" fmla="*/ 866 w 1303"/>
                  <a:gd name="T23" fmla="*/ 24 h 312"/>
                  <a:gd name="T24" fmla="*/ 951 w 1303"/>
                  <a:gd name="T25" fmla="*/ 52 h 312"/>
                  <a:gd name="T26" fmla="*/ 1033 w 1303"/>
                  <a:gd name="T27" fmla="*/ 88 h 312"/>
                  <a:gd name="T28" fmla="*/ 1112 w 1303"/>
                  <a:gd name="T29" fmla="*/ 132 h 312"/>
                  <a:gd name="T30" fmla="*/ 1190 w 1303"/>
                  <a:gd name="T31" fmla="*/ 187 h 312"/>
                  <a:gd name="T32" fmla="*/ 1267 w 1303"/>
                  <a:gd name="T33" fmla="*/ 250 h 312"/>
                  <a:gd name="T34" fmla="*/ 1303 w 1303"/>
                  <a:gd name="T35" fmla="*/ 286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3" h="312">
                    <a:moveTo>
                      <a:pt x="0" y="312"/>
                    </a:moveTo>
                    <a:lnTo>
                      <a:pt x="36" y="275"/>
                    </a:lnTo>
                    <a:lnTo>
                      <a:pt x="112" y="209"/>
                    </a:lnTo>
                    <a:lnTo>
                      <a:pt x="191" y="151"/>
                    </a:lnTo>
                    <a:lnTo>
                      <a:pt x="272" y="102"/>
                    </a:lnTo>
                    <a:lnTo>
                      <a:pt x="354" y="63"/>
                    </a:lnTo>
                    <a:lnTo>
                      <a:pt x="439" y="33"/>
                    </a:lnTo>
                    <a:lnTo>
                      <a:pt x="524" y="13"/>
                    </a:lnTo>
                    <a:lnTo>
                      <a:pt x="609" y="1"/>
                    </a:lnTo>
                    <a:lnTo>
                      <a:pt x="696" y="0"/>
                    </a:lnTo>
                    <a:lnTo>
                      <a:pt x="781" y="9"/>
                    </a:lnTo>
                    <a:lnTo>
                      <a:pt x="866" y="24"/>
                    </a:lnTo>
                    <a:lnTo>
                      <a:pt x="951" y="52"/>
                    </a:lnTo>
                    <a:lnTo>
                      <a:pt x="1033" y="88"/>
                    </a:lnTo>
                    <a:lnTo>
                      <a:pt x="1112" y="132"/>
                    </a:lnTo>
                    <a:lnTo>
                      <a:pt x="1190" y="187"/>
                    </a:lnTo>
                    <a:lnTo>
                      <a:pt x="1267" y="250"/>
                    </a:lnTo>
                    <a:lnTo>
                      <a:pt x="1303" y="286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9" name="Freeform 229"/>
              <p:cNvSpPr>
                <a:spLocks/>
              </p:cNvSpPr>
              <p:nvPr/>
            </p:nvSpPr>
            <p:spPr bwMode="auto">
              <a:xfrm>
                <a:off x="3033" y="2341"/>
                <a:ext cx="109" cy="110"/>
              </a:xfrm>
              <a:custGeom>
                <a:avLst/>
                <a:gdLst>
                  <a:gd name="T0" fmla="*/ 180 w 328"/>
                  <a:gd name="T1" fmla="*/ 0 h 331"/>
                  <a:gd name="T2" fmla="*/ 328 w 328"/>
                  <a:gd name="T3" fmla="*/ 331 h 331"/>
                  <a:gd name="T4" fmla="*/ 0 w 328"/>
                  <a:gd name="T5" fmla="*/ 176 h 331"/>
                  <a:gd name="T6" fmla="*/ 34 w 328"/>
                  <a:gd name="T7" fmla="*/ 169 h 331"/>
                  <a:gd name="T8" fmla="*/ 93 w 328"/>
                  <a:gd name="T9" fmla="*/ 138 h 331"/>
                  <a:gd name="T10" fmla="*/ 141 w 328"/>
                  <a:gd name="T11" fmla="*/ 92 h 331"/>
                  <a:gd name="T12" fmla="*/ 171 w 328"/>
                  <a:gd name="T13" fmla="*/ 33 h 331"/>
                  <a:gd name="T14" fmla="*/ 180 w 328"/>
                  <a:gd name="T15" fmla="*/ 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8" h="331">
                    <a:moveTo>
                      <a:pt x="180" y="0"/>
                    </a:moveTo>
                    <a:lnTo>
                      <a:pt x="328" y="331"/>
                    </a:lnTo>
                    <a:lnTo>
                      <a:pt x="0" y="176"/>
                    </a:lnTo>
                    <a:lnTo>
                      <a:pt x="34" y="169"/>
                    </a:lnTo>
                    <a:lnTo>
                      <a:pt x="93" y="138"/>
                    </a:lnTo>
                    <a:lnTo>
                      <a:pt x="141" y="92"/>
                    </a:lnTo>
                    <a:lnTo>
                      <a:pt x="171" y="33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0" name="Freeform 230"/>
              <p:cNvSpPr>
                <a:spLocks/>
              </p:cNvSpPr>
              <p:nvPr/>
            </p:nvSpPr>
            <p:spPr bwMode="auto">
              <a:xfrm>
                <a:off x="3008" y="2551"/>
                <a:ext cx="193" cy="351"/>
              </a:xfrm>
              <a:custGeom>
                <a:avLst/>
                <a:gdLst>
                  <a:gd name="T0" fmla="*/ 541 w 580"/>
                  <a:gd name="T1" fmla="*/ 0 h 1053"/>
                  <a:gd name="T2" fmla="*/ 562 w 580"/>
                  <a:gd name="T3" fmla="*/ 104 h 1053"/>
                  <a:gd name="T4" fmla="*/ 578 w 580"/>
                  <a:gd name="T5" fmla="*/ 248 h 1053"/>
                  <a:gd name="T6" fmla="*/ 580 w 580"/>
                  <a:gd name="T7" fmla="*/ 339 h 1053"/>
                  <a:gd name="T8" fmla="*/ 574 w 580"/>
                  <a:gd name="T9" fmla="*/ 425 h 1053"/>
                  <a:gd name="T10" fmla="*/ 561 w 580"/>
                  <a:gd name="T11" fmla="*/ 506 h 1053"/>
                  <a:gd name="T12" fmla="*/ 541 w 580"/>
                  <a:gd name="T13" fmla="*/ 582 h 1053"/>
                  <a:gd name="T14" fmla="*/ 512 w 580"/>
                  <a:gd name="T15" fmla="*/ 653 h 1053"/>
                  <a:gd name="T16" fmla="*/ 477 w 580"/>
                  <a:gd name="T17" fmla="*/ 719 h 1053"/>
                  <a:gd name="T18" fmla="*/ 435 w 580"/>
                  <a:gd name="T19" fmla="*/ 781 h 1053"/>
                  <a:gd name="T20" fmla="*/ 388 w 580"/>
                  <a:gd name="T21" fmla="*/ 837 h 1053"/>
                  <a:gd name="T22" fmla="*/ 332 w 580"/>
                  <a:gd name="T23" fmla="*/ 888 h 1053"/>
                  <a:gd name="T24" fmla="*/ 270 w 580"/>
                  <a:gd name="T25" fmla="*/ 934 h 1053"/>
                  <a:gd name="T26" fmla="*/ 200 w 580"/>
                  <a:gd name="T27" fmla="*/ 974 h 1053"/>
                  <a:gd name="T28" fmla="*/ 87 w 580"/>
                  <a:gd name="T29" fmla="*/ 1026 h 1053"/>
                  <a:gd name="T30" fmla="*/ 0 w 580"/>
                  <a:gd name="T31" fmla="*/ 1053 h 10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80" h="1053">
                    <a:moveTo>
                      <a:pt x="541" y="0"/>
                    </a:moveTo>
                    <a:lnTo>
                      <a:pt x="562" y="104"/>
                    </a:lnTo>
                    <a:lnTo>
                      <a:pt x="578" y="248"/>
                    </a:lnTo>
                    <a:lnTo>
                      <a:pt x="580" y="339"/>
                    </a:lnTo>
                    <a:lnTo>
                      <a:pt x="574" y="425"/>
                    </a:lnTo>
                    <a:lnTo>
                      <a:pt x="561" y="506"/>
                    </a:lnTo>
                    <a:lnTo>
                      <a:pt x="541" y="582"/>
                    </a:lnTo>
                    <a:lnTo>
                      <a:pt x="512" y="653"/>
                    </a:lnTo>
                    <a:lnTo>
                      <a:pt x="477" y="719"/>
                    </a:lnTo>
                    <a:lnTo>
                      <a:pt x="435" y="781"/>
                    </a:lnTo>
                    <a:lnTo>
                      <a:pt x="388" y="837"/>
                    </a:lnTo>
                    <a:lnTo>
                      <a:pt x="332" y="888"/>
                    </a:lnTo>
                    <a:lnTo>
                      <a:pt x="270" y="934"/>
                    </a:lnTo>
                    <a:lnTo>
                      <a:pt x="200" y="974"/>
                    </a:lnTo>
                    <a:lnTo>
                      <a:pt x="87" y="1026"/>
                    </a:lnTo>
                    <a:lnTo>
                      <a:pt x="0" y="1053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1" name="Freeform 231"/>
              <p:cNvSpPr>
                <a:spLocks/>
              </p:cNvSpPr>
              <p:nvPr/>
            </p:nvSpPr>
            <p:spPr bwMode="auto">
              <a:xfrm>
                <a:off x="2986" y="2838"/>
                <a:ext cx="121" cy="80"/>
              </a:xfrm>
              <a:custGeom>
                <a:avLst/>
                <a:gdLst>
                  <a:gd name="T0" fmla="*/ 363 w 363"/>
                  <a:gd name="T1" fmla="*/ 240 h 240"/>
                  <a:gd name="T2" fmla="*/ 0 w 363"/>
                  <a:gd name="T3" fmla="*/ 213 h 240"/>
                  <a:gd name="T4" fmla="*/ 294 w 363"/>
                  <a:gd name="T5" fmla="*/ 0 h 240"/>
                  <a:gd name="T6" fmla="*/ 284 w 363"/>
                  <a:gd name="T7" fmla="*/ 31 h 240"/>
                  <a:gd name="T8" fmla="*/ 282 w 363"/>
                  <a:gd name="T9" fmla="*/ 98 h 240"/>
                  <a:gd name="T10" fmla="*/ 300 w 363"/>
                  <a:gd name="T11" fmla="*/ 162 h 240"/>
                  <a:gd name="T12" fmla="*/ 337 w 363"/>
                  <a:gd name="T13" fmla="*/ 217 h 240"/>
                  <a:gd name="T14" fmla="*/ 363 w 363"/>
                  <a:gd name="T15" fmla="*/ 24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3" h="240">
                    <a:moveTo>
                      <a:pt x="363" y="240"/>
                    </a:moveTo>
                    <a:lnTo>
                      <a:pt x="0" y="213"/>
                    </a:lnTo>
                    <a:lnTo>
                      <a:pt x="294" y="0"/>
                    </a:lnTo>
                    <a:lnTo>
                      <a:pt x="284" y="31"/>
                    </a:lnTo>
                    <a:lnTo>
                      <a:pt x="282" y="98"/>
                    </a:lnTo>
                    <a:lnTo>
                      <a:pt x="300" y="162"/>
                    </a:lnTo>
                    <a:lnTo>
                      <a:pt x="337" y="217"/>
                    </a:lnTo>
                    <a:lnTo>
                      <a:pt x="363" y="24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2" name="Freeform 232"/>
              <p:cNvSpPr>
                <a:spLocks/>
              </p:cNvSpPr>
              <p:nvPr/>
            </p:nvSpPr>
            <p:spPr bwMode="auto">
              <a:xfrm>
                <a:off x="2614" y="2582"/>
                <a:ext cx="222" cy="320"/>
              </a:xfrm>
              <a:custGeom>
                <a:avLst/>
                <a:gdLst>
                  <a:gd name="T0" fmla="*/ 665 w 665"/>
                  <a:gd name="T1" fmla="*/ 961 h 961"/>
                  <a:gd name="T2" fmla="*/ 607 w 665"/>
                  <a:gd name="T3" fmla="*/ 956 h 961"/>
                  <a:gd name="T4" fmla="*/ 502 w 665"/>
                  <a:gd name="T5" fmla="*/ 943 h 961"/>
                  <a:gd name="T6" fmla="*/ 407 w 665"/>
                  <a:gd name="T7" fmla="*/ 920 h 961"/>
                  <a:gd name="T8" fmla="*/ 323 w 665"/>
                  <a:gd name="T9" fmla="*/ 890 h 961"/>
                  <a:gd name="T10" fmla="*/ 250 w 665"/>
                  <a:gd name="T11" fmla="*/ 853 h 961"/>
                  <a:gd name="T12" fmla="*/ 188 w 665"/>
                  <a:gd name="T13" fmla="*/ 808 h 961"/>
                  <a:gd name="T14" fmla="*/ 134 w 665"/>
                  <a:gd name="T15" fmla="*/ 756 h 961"/>
                  <a:gd name="T16" fmla="*/ 90 w 665"/>
                  <a:gd name="T17" fmla="*/ 697 h 961"/>
                  <a:gd name="T18" fmla="*/ 55 w 665"/>
                  <a:gd name="T19" fmla="*/ 634 h 961"/>
                  <a:gd name="T20" fmla="*/ 29 w 665"/>
                  <a:gd name="T21" fmla="*/ 563 h 961"/>
                  <a:gd name="T22" fmla="*/ 12 w 665"/>
                  <a:gd name="T23" fmla="*/ 488 h 961"/>
                  <a:gd name="T24" fmla="*/ 2 w 665"/>
                  <a:gd name="T25" fmla="*/ 409 h 961"/>
                  <a:gd name="T26" fmla="*/ 0 w 665"/>
                  <a:gd name="T27" fmla="*/ 281 h 961"/>
                  <a:gd name="T28" fmla="*/ 23 w 665"/>
                  <a:gd name="T29" fmla="*/ 97 h 961"/>
                  <a:gd name="T30" fmla="*/ 46 w 665"/>
                  <a:gd name="T31" fmla="*/ 0 h 9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65" h="961">
                    <a:moveTo>
                      <a:pt x="665" y="961"/>
                    </a:moveTo>
                    <a:lnTo>
                      <a:pt x="607" y="956"/>
                    </a:lnTo>
                    <a:lnTo>
                      <a:pt x="502" y="943"/>
                    </a:lnTo>
                    <a:lnTo>
                      <a:pt x="407" y="920"/>
                    </a:lnTo>
                    <a:lnTo>
                      <a:pt x="323" y="890"/>
                    </a:lnTo>
                    <a:lnTo>
                      <a:pt x="250" y="853"/>
                    </a:lnTo>
                    <a:lnTo>
                      <a:pt x="188" y="808"/>
                    </a:lnTo>
                    <a:lnTo>
                      <a:pt x="134" y="756"/>
                    </a:lnTo>
                    <a:lnTo>
                      <a:pt x="90" y="697"/>
                    </a:lnTo>
                    <a:lnTo>
                      <a:pt x="55" y="634"/>
                    </a:lnTo>
                    <a:lnTo>
                      <a:pt x="29" y="563"/>
                    </a:lnTo>
                    <a:lnTo>
                      <a:pt x="12" y="488"/>
                    </a:lnTo>
                    <a:lnTo>
                      <a:pt x="2" y="409"/>
                    </a:lnTo>
                    <a:lnTo>
                      <a:pt x="0" y="281"/>
                    </a:lnTo>
                    <a:lnTo>
                      <a:pt x="23" y="97"/>
                    </a:lnTo>
                    <a:lnTo>
                      <a:pt x="46" y="0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3" name="Freeform 233"/>
              <p:cNvSpPr>
                <a:spLocks/>
              </p:cNvSpPr>
              <p:nvPr/>
            </p:nvSpPr>
            <p:spPr bwMode="auto">
              <a:xfrm>
                <a:off x="2567" y="2560"/>
                <a:ext cx="81" cy="120"/>
              </a:xfrm>
              <a:custGeom>
                <a:avLst/>
                <a:gdLst>
                  <a:gd name="T0" fmla="*/ 0 w 245"/>
                  <a:gd name="T1" fmla="*/ 301 h 361"/>
                  <a:gd name="T2" fmla="*/ 204 w 245"/>
                  <a:gd name="T3" fmla="*/ 0 h 361"/>
                  <a:gd name="T4" fmla="*/ 245 w 245"/>
                  <a:gd name="T5" fmla="*/ 361 h 361"/>
                  <a:gd name="T6" fmla="*/ 220 w 245"/>
                  <a:gd name="T7" fmla="*/ 335 h 361"/>
                  <a:gd name="T8" fmla="*/ 164 w 245"/>
                  <a:gd name="T9" fmla="*/ 301 h 361"/>
                  <a:gd name="T10" fmla="*/ 100 w 245"/>
                  <a:gd name="T11" fmla="*/ 285 h 361"/>
                  <a:gd name="T12" fmla="*/ 33 w 245"/>
                  <a:gd name="T13" fmla="*/ 289 h 361"/>
                  <a:gd name="T14" fmla="*/ 0 w 245"/>
                  <a:gd name="T15" fmla="*/ 301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5" h="361">
                    <a:moveTo>
                      <a:pt x="0" y="301"/>
                    </a:moveTo>
                    <a:lnTo>
                      <a:pt x="204" y="0"/>
                    </a:lnTo>
                    <a:lnTo>
                      <a:pt x="245" y="361"/>
                    </a:lnTo>
                    <a:lnTo>
                      <a:pt x="220" y="335"/>
                    </a:lnTo>
                    <a:lnTo>
                      <a:pt x="164" y="301"/>
                    </a:lnTo>
                    <a:lnTo>
                      <a:pt x="100" y="285"/>
                    </a:lnTo>
                    <a:lnTo>
                      <a:pt x="33" y="289"/>
                    </a:lnTo>
                    <a:lnTo>
                      <a:pt x="0" y="3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4" name="Freeform 234"/>
              <p:cNvSpPr>
                <a:spLocks/>
              </p:cNvSpPr>
              <p:nvPr/>
            </p:nvSpPr>
            <p:spPr bwMode="auto">
              <a:xfrm>
                <a:off x="2738" y="2410"/>
                <a:ext cx="332" cy="80"/>
              </a:xfrm>
              <a:custGeom>
                <a:avLst/>
                <a:gdLst>
                  <a:gd name="T0" fmla="*/ 0 w 998"/>
                  <a:gd name="T1" fmla="*/ 239 h 239"/>
                  <a:gd name="T2" fmla="*/ 56 w 998"/>
                  <a:gd name="T3" fmla="*/ 183 h 239"/>
                  <a:gd name="T4" fmla="*/ 177 w 998"/>
                  <a:gd name="T5" fmla="*/ 95 h 239"/>
                  <a:gd name="T6" fmla="*/ 304 w 998"/>
                  <a:gd name="T7" fmla="*/ 35 h 239"/>
                  <a:gd name="T8" fmla="*/ 435 w 998"/>
                  <a:gd name="T9" fmla="*/ 3 h 239"/>
                  <a:gd name="T10" fmla="*/ 566 w 998"/>
                  <a:gd name="T11" fmla="*/ 0 h 239"/>
                  <a:gd name="T12" fmla="*/ 697 w 998"/>
                  <a:gd name="T13" fmla="*/ 27 h 239"/>
                  <a:gd name="T14" fmla="*/ 823 w 998"/>
                  <a:gd name="T15" fmla="*/ 82 h 239"/>
                  <a:gd name="T16" fmla="*/ 942 w 998"/>
                  <a:gd name="T17" fmla="*/ 166 h 239"/>
                  <a:gd name="T18" fmla="*/ 998 w 998"/>
                  <a:gd name="T19" fmla="*/ 21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98" h="239">
                    <a:moveTo>
                      <a:pt x="0" y="239"/>
                    </a:moveTo>
                    <a:lnTo>
                      <a:pt x="56" y="183"/>
                    </a:lnTo>
                    <a:lnTo>
                      <a:pt x="177" y="95"/>
                    </a:lnTo>
                    <a:lnTo>
                      <a:pt x="304" y="35"/>
                    </a:lnTo>
                    <a:lnTo>
                      <a:pt x="435" y="3"/>
                    </a:lnTo>
                    <a:lnTo>
                      <a:pt x="566" y="0"/>
                    </a:lnTo>
                    <a:lnTo>
                      <a:pt x="697" y="27"/>
                    </a:lnTo>
                    <a:lnTo>
                      <a:pt x="823" y="82"/>
                    </a:lnTo>
                    <a:lnTo>
                      <a:pt x="942" y="166"/>
                    </a:lnTo>
                    <a:lnTo>
                      <a:pt x="998" y="219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" name="Freeform 235"/>
              <p:cNvSpPr>
                <a:spLocks/>
              </p:cNvSpPr>
              <p:nvPr/>
            </p:nvSpPr>
            <p:spPr bwMode="auto">
              <a:xfrm>
                <a:off x="2999" y="2411"/>
                <a:ext cx="84" cy="85"/>
              </a:xfrm>
              <a:custGeom>
                <a:avLst/>
                <a:gdLst>
                  <a:gd name="T0" fmla="*/ 138 w 252"/>
                  <a:gd name="T1" fmla="*/ 0 h 255"/>
                  <a:gd name="T2" fmla="*/ 252 w 252"/>
                  <a:gd name="T3" fmla="*/ 255 h 255"/>
                  <a:gd name="T4" fmla="*/ 0 w 252"/>
                  <a:gd name="T5" fmla="*/ 136 h 255"/>
                  <a:gd name="T6" fmla="*/ 26 w 252"/>
                  <a:gd name="T7" fmla="*/ 132 h 255"/>
                  <a:gd name="T8" fmla="*/ 72 w 252"/>
                  <a:gd name="T9" fmla="*/ 108 h 255"/>
                  <a:gd name="T10" fmla="*/ 108 w 252"/>
                  <a:gd name="T11" fmla="*/ 72 h 255"/>
                  <a:gd name="T12" fmla="*/ 132 w 252"/>
                  <a:gd name="T13" fmla="*/ 26 h 255"/>
                  <a:gd name="T14" fmla="*/ 138 w 252"/>
                  <a:gd name="T15" fmla="*/ 0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2" h="255">
                    <a:moveTo>
                      <a:pt x="138" y="0"/>
                    </a:moveTo>
                    <a:lnTo>
                      <a:pt x="252" y="255"/>
                    </a:lnTo>
                    <a:lnTo>
                      <a:pt x="0" y="136"/>
                    </a:lnTo>
                    <a:lnTo>
                      <a:pt x="26" y="132"/>
                    </a:lnTo>
                    <a:lnTo>
                      <a:pt x="72" y="108"/>
                    </a:lnTo>
                    <a:lnTo>
                      <a:pt x="108" y="72"/>
                    </a:lnTo>
                    <a:lnTo>
                      <a:pt x="132" y="26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" name="Freeform 236"/>
              <p:cNvSpPr>
                <a:spLocks/>
              </p:cNvSpPr>
              <p:nvPr/>
            </p:nvSpPr>
            <p:spPr bwMode="auto">
              <a:xfrm>
                <a:off x="2980" y="2573"/>
                <a:ext cx="149" cy="269"/>
              </a:xfrm>
              <a:custGeom>
                <a:avLst/>
                <a:gdLst>
                  <a:gd name="T0" fmla="*/ 413 w 445"/>
                  <a:gd name="T1" fmla="*/ 0 h 807"/>
                  <a:gd name="T2" fmla="*/ 430 w 445"/>
                  <a:gd name="T3" fmla="*/ 79 h 807"/>
                  <a:gd name="T4" fmla="*/ 445 w 445"/>
                  <a:gd name="T5" fmla="*/ 225 h 807"/>
                  <a:gd name="T6" fmla="*/ 436 w 445"/>
                  <a:gd name="T7" fmla="*/ 357 h 807"/>
                  <a:gd name="T8" fmla="*/ 405 w 445"/>
                  <a:gd name="T9" fmla="*/ 474 h 807"/>
                  <a:gd name="T10" fmla="*/ 351 w 445"/>
                  <a:gd name="T11" fmla="*/ 575 h 807"/>
                  <a:gd name="T12" fmla="*/ 276 w 445"/>
                  <a:gd name="T13" fmla="*/ 661 h 807"/>
                  <a:gd name="T14" fmla="*/ 181 w 445"/>
                  <a:gd name="T15" fmla="*/ 732 h 807"/>
                  <a:gd name="T16" fmla="*/ 66 w 445"/>
                  <a:gd name="T17" fmla="*/ 787 h 807"/>
                  <a:gd name="T18" fmla="*/ 0 w 445"/>
                  <a:gd name="T19" fmla="*/ 807 h 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5" h="807">
                    <a:moveTo>
                      <a:pt x="413" y="0"/>
                    </a:moveTo>
                    <a:lnTo>
                      <a:pt x="430" y="79"/>
                    </a:lnTo>
                    <a:lnTo>
                      <a:pt x="445" y="225"/>
                    </a:lnTo>
                    <a:lnTo>
                      <a:pt x="436" y="357"/>
                    </a:lnTo>
                    <a:lnTo>
                      <a:pt x="405" y="474"/>
                    </a:lnTo>
                    <a:lnTo>
                      <a:pt x="351" y="575"/>
                    </a:lnTo>
                    <a:lnTo>
                      <a:pt x="276" y="661"/>
                    </a:lnTo>
                    <a:lnTo>
                      <a:pt x="181" y="732"/>
                    </a:lnTo>
                    <a:lnTo>
                      <a:pt x="66" y="787"/>
                    </a:lnTo>
                    <a:lnTo>
                      <a:pt x="0" y="807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" name="Freeform 237"/>
              <p:cNvSpPr>
                <a:spLocks/>
              </p:cNvSpPr>
              <p:nvPr/>
            </p:nvSpPr>
            <p:spPr bwMode="auto">
              <a:xfrm>
                <a:off x="2963" y="2792"/>
                <a:ext cx="93" cy="62"/>
              </a:xfrm>
              <a:custGeom>
                <a:avLst/>
                <a:gdLst>
                  <a:gd name="T0" fmla="*/ 278 w 278"/>
                  <a:gd name="T1" fmla="*/ 186 h 186"/>
                  <a:gd name="T2" fmla="*/ 0 w 278"/>
                  <a:gd name="T3" fmla="*/ 164 h 186"/>
                  <a:gd name="T4" fmla="*/ 225 w 278"/>
                  <a:gd name="T5" fmla="*/ 0 h 186"/>
                  <a:gd name="T6" fmla="*/ 218 w 278"/>
                  <a:gd name="T7" fmla="*/ 26 h 186"/>
                  <a:gd name="T8" fmla="*/ 216 w 278"/>
                  <a:gd name="T9" fmla="*/ 76 h 186"/>
                  <a:gd name="T10" fmla="*/ 229 w 278"/>
                  <a:gd name="T11" fmla="*/ 125 h 186"/>
                  <a:gd name="T12" fmla="*/ 258 w 278"/>
                  <a:gd name="T13" fmla="*/ 168 h 186"/>
                  <a:gd name="T14" fmla="*/ 278 w 278"/>
                  <a:gd name="T15" fmla="*/ 18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8" h="186">
                    <a:moveTo>
                      <a:pt x="278" y="186"/>
                    </a:moveTo>
                    <a:lnTo>
                      <a:pt x="0" y="164"/>
                    </a:lnTo>
                    <a:lnTo>
                      <a:pt x="225" y="0"/>
                    </a:lnTo>
                    <a:lnTo>
                      <a:pt x="218" y="26"/>
                    </a:lnTo>
                    <a:lnTo>
                      <a:pt x="216" y="76"/>
                    </a:lnTo>
                    <a:lnTo>
                      <a:pt x="229" y="125"/>
                    </a:lnTo>
                    <a:lnTo>
                      <a:pt x="258" y="168"/>
                    </a:lnTo>
                    <a:lnTo>
                      <a:pt x="278" y="18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8" name="Freeform 238"/>
              <p:cNvSpPr>
                <a:spLocks/>
              </p:cNvSpPr>
              <p:nvPr/>
            </p:nvSpPr>
            <p:spPr bwMode="auto">
              <a:xfrm>
                <a:off x="2678" y="2596"/>
                <a:ext cx="170" cy="245"/>
              </a:xfrm>
              <a:custGeom>
                <a:avLst/>
                <a:gdLst>
                  <a:gd name="T0" fmla="*/ 510 w 510"/>
                  <a:gd name="T1" fmla="*/ 736 h 736"/>
                  <a:gd name="T2" fmla="*/ 465 w 510"/>
                  <a:gd name="T3" fmla="*/ 733 h 736"/>
                  <a:gd name="T4" fmla="*/ 385 w 510"/>
                  <a:gd name="T5" fmla="*/ 723 h 736"/>
                  <a:gd name="T6" fmla="*/ 311 w 510"/>
                  <a:gd name="T7" fmla="*/ 706 h 736"/>
                  <a:gd name="T8" fmla="*/ 248 w 510"/>
                  <a:gd name="T9" fmla="*/ 683 h 736"/>
                  <a:gd name="T10" fmla="*/ 192 w 510"/>
                  <a:gd name="T11" fmla="*/ 654 h 736"/>
                  <a:gd name="T12" fmla="*/ 143 w 510"/>
                  <a:gd name="T13" fmla="*/ 620 h 736"/>
                  <a:gd name="T14" fmla="*/ 102 w 510"/>
                  <a:gd name="T15" fmla="*/ 579 h 736"/>
                  <a:gd name="T16" fmla="*/ 69 w 510"/>
                  <a:gd name="T17" fmla="*/ 535 h 736"/>
                  <a:gd name="T18" fmla="*/ 42 w 510"/>
                  <a:gd name="T19" fmla="*/ 486 h 736"/>
                  <a:gd name="T20" fmla="*/ 22 w 510"/>
                  <a:gd name="T21" fmla="*/ 432 h 736"/>
                  <a:gd name="T22" fmla="*/ 3 w 510"/>
                  <a:gd name="T23" fmla="*/ 345 h 736"/>
                  <a:gd name="T24" fmla="*/ 0 w 510"/>
                  <a:gd name="T25" fmla="*/ 215 h 736"/>
                  <a:gd name="T26" fmla="*/ 17 w 510"/>
                  <a:gd name="T27" fmla="*/ 75 h 736"/>
                  <a:gd name="T28" fmla="*/ 35 w 510"/>
                  <a:gd name="T2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0" h="736">
                    <a:moveTo>
                      <a:pt x="510" y="736"/>
                    </a:moveTo>
                    <a:lnTo>
                      <a:pt x="465" y="733"/>
                    </a:lnTo>
                    <a:lnTo>
                      <a:pt x="385" y="723"/>
                    </a:lnTo>
                    <a:lnTo>
                      <a:pt x="311" y="706"/>
                    </a:lnTo>
                    <a:lnTo>
                      <a:pt x="248" y="683"/>
                    </a:lnTo>
                    <a:lnTo>
                      <a:pt x="192" y="654"/>
                    </a:lnTo>
                    <a:lnTo>
                      <a:pt x="143" y="620"/>
                    </a:lnTo>
                    <a:lnTo>
                      <a:pt x="102" y="579"/>
                    </a:lnTo>
                    <a:lnTo>
                      <a:pt x="69" y="535"/>
                    </a:lnTo>
                    <a:lnTo>
                      <a:pt x="42" y="486"/>
                    </a:lnTo>
                    <a:lnTo>
                      <a:pt x="22" y="432"/>
                    </a:lnTo>
                    <a:lnTo>
                      <a:pt x="3" y="345"/>
                    </a:lnTo>
                    <a:lnTo>
                      <a:pt x="0" y="215"/>
                    </a:lnTo>
                    <a:lnTo>
                      <a:pt x="17" y="75"/>
                    </a:lnTo>
                    <a:lnTo>
                      <a:pt x="35" y="0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" name="Freeform 239"/>
              <p:cNvSpPr>
                <a:spLocks/>
              </p:cNvSpPr>
              <p:nvPr/>
            </p:nvSpPr>
            <p:spPr bwMode="auto">
              <a:xfrm>
                <a:off x="2641" y="2579"/>
                <a:ext cx="63" cy="92"/>
              </a:xfrm>
              <a:custGeom>
                <a:avLst/>
                <a:gdLst>
                  <a:gd name="T0" fmla="*/ 0 w 188"/>
                  <a:gd name="T1" fmla="*/ 231 h 277"/>
                  <a:gd name="T2" fmla="*/ 157 w 188"/>
                  <a:gd name="T3" fmla="*/ 0 h 277"/>
                  <a:gd name="T4" fmla="*/ 188 w 188"/>
                  <a:gd name="T5" fmla="*/ 277 h 277"/>
                  <a:gd name="T6" fmla="*/ 170 w 188"/>
                  <a:gd name="T7" fmla="*/ 257 h 277"/>
                  <a:gd name="T8" fmla="*/ 126 w 188"/>
                  <a:gd name="T9" fmla="*/ 231 h 277"/>
                  <a:gd name="T10" fmla="*/ 77 w 188"/>
                  <a:gd name="T11" fmla="*/ 218 h 277"/>
                  <a:gd name="T12" fmla="*/ 26 w 188"/>
                  <a:gd name="T13" fmla="*/ 223 h 277"/>
                  <a:gd name="T14" fmla="*/ 0 w 188"/>
                  <a:gd name="T15" fmla="*/ 231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8" h="277">
                    <a:moveTo>
                      <a:pt x="0" y="231"/>
                    </a:moveTo>
                    <a:lnTo>
                      <a:pt x="157" y="0"/>
                    </a:lnTo>
                    <a:lnTo>
                      <a:pt x="188" y="277"/>
                    </a:lnTo>
                    <a:lnTo>
                      <a:pt x="170" y="257"/>
                    </a:lnTo>
                    <a:lnTo>
                      <a:pt x="126" y="231"/>
                    </a:lnTo>
                    <a:lnTo>
                      <a:pt x="77" y="218"/>
                    </a:lnTo>
                    <a:lnTo>
                      <a:pt x="26" y="223"/>
                    </a:lnTo>
                    <a:lnTo>
                      <a:pt x="0" y="2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" name="Freeform 240"/>
              <p:cNvSpPr>
                <a:spLocks noEditPoints="1"/>
              </p:cNvSpPr>
              <p:nvPr/>
            </p:nvSpPr>
            <p:spPr bwMode="auto">
              <a:xfrm>
                <a:off x="3212" y="2438"/>
                <a:ext cx="49" cy="47"/>
              </a:xfrm>
              <a:custGeom>
                <a:avLst/>
                <a:gdLst>
                  <a:gd name="T0" fmla="*/ 103 w 147"/>
                  <a:gd name="T1" fmla="*/ 113 h 139"/>
                  <a:gd name="T2" fmla="*/ 46 w 147"/>
                  <a:gd name="T3" fmla="*/ 113 h 139"/>
                  <a:gd name="T4" fmla="*/ 38 w 147"/>
                  <a:gd name="T5" fmla="*/ 139 h 139"/>
                  <a:gd name="T6" fmla="*/ 0 w 147"/>
                  <a:gd name="T7" fmla="*/ 139 h 139"/>
                  <a:gd name="T8" fmla="*/ 52 w 147"/>
                  <a:gd name="T9" fmla="*/ 0 h 139"/>
                  <a:gd name="T10" fmla="*/ 95 w 147"/>
                  <a:gd name="T11" fmla="*/ 0 h 139"/>
                  <a:gd name="T12" fmla="*/ 147 w 147"/>
                  <a:gd name="T13" fmla="*/ 139 h 139"/>
                  <a:gd name="T14" fmla="*/ 111 w 147"/>
                  <a:gd name="T15" fmla="*/ 139 h 139"/>
                  <a:gd name="T16" fmla="*/ 103 w 147"/>
                  <a:gd name="T17" fmla="*/ 113 h 139"/>
                  <a:gd name="T18" fmla="*/ 55 w 147"/>
                  <a:gd name="T19" fmla="*/ 87 h 139"/>
                  <a:gd name="T20" fmla="*/ 94 w 147"/>
                  <a:gd name="T21" fmla="*/ 87 h 139"/>
                  <a:gd name="T22" fmla="*/ 74 w 147"/>
                  <a:gd name="T23" fmla="*/ 31 h 139"/>
                  <a:gd name="T24" fmla="*/ 55 w 147"/>
                  <a:gd name="T25" fmla="*/ 87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7" h="139">
                    <a:moveTo>
                      <a:pt x="103" y="113"/>
                    </a:moveTo>
                    <a:lnTo>
                      <a:pt x="46" y="113"/>
                    </a:lnTo>
                    <a:lnTo>
                      <a:pt x="38" y="139"/>
                    </a:lnTo>
                    <a:lnTo>
                      <a:pt x="0" y="139"/>
                    </a:lnTo>
                    <a:lnTo>
                      <a:pt x="52" y="0"/>
                    </a:lnTo>
                    <a:lnTo>
                      <a:pt x="95" y="0"/>
                    </a:lnTo>
                    <a:lnTo>
                      <a:pt x="147" y="139"/>
                    </a:lnTo>
                    <a:lnTo>
                      <a:pt x="111" y="139"/>
                    </a:lnTo>
                    <a:lnTo>
                      <a:pt x="103" y="113"/>
                    </a:lnTo>
                    <a:close/>
                    <a:moveTo>
                      <a:pt x="55" y="87"/>
                    </a:moveTo>
                    <a:lnTo>
                      <a:pt x="94" y="87"/>
                    </a:lnTo>
                    <a:lnTo>
                      <a:pt x="74" y="31"/>
                    </a:lnTo>
                    <a:lnTo>
                      <a:pt x="55" y="8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1" name="Freeform 241"/>
              <p:cNvSpPr>
                <a:spLocks noEditPoints="1"/>
              </p:cNvSpPr>
              <p:nvPr/>
            </p:nvSpPr>
            <p:spPr bwMode="auto">
              <a:xfrm>
                <a:off x="3267" y="2449"/>
                <a:ext cx="37" cy="49"/>
              </a:xfrm>
              <a:custGeom>
                <a:avLst/>
                <a:gdLst>
                  <a:gd name="T0" fmla="*/ 33 w 112"/>
                  <a:gd name="T1" fmla="*/ 92 h 147"/>
                  <a:gd name="T2" fmla="*/ 33 w 112"/>
                  <a:gd name="T3" fmla="*/ 147 h 147"/>
                  <a:gd name="T4" fmla="*/ 0 w 112"/>
                  <a:gd name="T5" fmla="*/ 147 h 147"/>
                  <a:gd name="T6" fmla="*/ 0 w 112"/>
                  <a:gd name="T7" fmla="*/ 3 h 147"/>
                  <a:gd name="T8" fmla="*/ 33 w 112"/>
                  <a:gd name="T9" fmla="*/ 3 h 147"/>
                  <a:gd name="T10" fmla="*/ 33 w 112"/>
                  <a:gd name="T11" fmla="*/ 18 h 147"/>
                  <a:gd name="T12" fmla="*/ 40 w 112"/>
                  <a:gd name="T13" fmla="*/ 10 h 147"/>
                  <a:gd name="T14" fmla="*/ 49 w 112"/>
                  <a:gd name="T15" fmla="*/ 5 h 147"/>
                  <a:gd name="T16" fmla="*/ 57 w 112"/>
                  <a:gd name="T17" fmla="*/ 2 h 147"/>
                  <a:gd name="T18" fmla="*/ 69 w 112"/>
                  <a:gd name="T19" fmla="*/ 0 h 147"/>
                  <a:gd name="T20" fmla="*/ 77 w 112"/>
                  <a:gd name="T21" fmla="*/ 0 h 147"/>
                  <a:gd name="T22" fmla="*/ 93 w 112"/>
                  <a:gd name="T23" fmla="*/ 9 h 147"/>
                  <a:gd name="T24" fmla="*/ 100 w 112"/>
                  <a:gd name="T25" fmla="*/ 16 h 147"/>
                  <a:gd name="T26" fmla="*/ 106 w 112"/>
                  <a:gd name="T27" fmla="*/ 23 h 147"/>
                  <a:gd name="T28" fmla="*/ 112 w 112"/>
                  <a:gd name="T29" fmla="*/ 43 h 147"/>
                  <a:gd name="T30" fmla="*/ 112 w 112"/>
                  <a:gd name="T31" fmla="*/ 55 h 147"/>
                  <a:gd name="T32" fmla="*/ 112 w 112"/>
                  <a:gd name="T33" fmla="*/ 66 h 147"/>
                  <a:gd name="T34" fmla="*/ 106 w 112"/>
                  <a:gd name="T35" fmla="*/ 87 h 147"/>
                  <a:gd name="T36" fmla="*/ 100 w 112"/>
                  <a:gd name="T37" fmla="*/ 95 h 147"/>
                  <a:gd name="T38" fmla="*/ 93 w 112"/>
                  <a:gd name="T39" fmla="*/ 102 h 147"/>
                  <a:gd name="T40" fmla="*/ 77 w 112"/>
                  <a:gd name="T41" fmla="*/ 110 h 147"/>
                  <a:gd name="T42" fmla="*/ 69 w 112"/>
                  <a:gd name="T43" fmla="*/ 111 h 147"/>
                  <a:gd name="T44" fmla="*/ 57 w 112"/>
                  <a:gd name="T45" fmla="*/ 110 h 147"/>
                  <a:gd name="T46" fmla="*/ 49 w 112"/>
                  <a:gd name="T47" fmla="*/ 107 h 147"/>
                  <a:gd name="T48" fmla="*/ 40 w 112"/>
                  <a:gd name="T49" fmla="*/ 101 h 147"/>
                  <a:gd name="T50" fmla="*/ 33 w 112"/>
                  <a:gd name="T51" fmla="*/ 92 h 147"/>
                  <a:gd name="T52" fmla="*/ 56 w 112"/>
                  <a:gd name="T53" fmla="*/ 25 h 147"/>
                  <a:gd name="T54" fmla="*/ 46 w 112"/>
                  <a:gd name="T55" fmla="*/ 26 h 147"/>
                  <a:gd name="T56" fmla="*/ 38 w 112"/>
                  <a:gd name="T57" fmla="*/ 32 h 147"/>
                  <a:gd name="T58" fmla="*/ 34 w 112"/>
                  <a:gd name="T59" fmla="*/ 42 h 147"/>
                  <a:gd name="T60" fmla="*/ 33 w 112"/>
                  <a:gd name="T61" fmla="*/ 55 h 147"/>
                  <a:gd name="T62" fmla="*/ 34 w 112"/>
                  <a:gd name="T63" fmla="*/ 69 h 147"/>
                  <a:gd name="T64" fmla="*/ 38 w 112"/>
                  <a:gd name="T65" fmla="*/ 78 h 147"/>
                  <a:gd name="T66" fmla="*/ 46 w 112"/>
                  <a:gd name="T67" fmla="*/ 85 h 147"/>
                  <a:gd name="T68" fmla="*/ 56 w 112"/>
                  <a:gd name="T69" fmla="*/ 87 h 147"/>
                  <a:gd name="T70" fmla="*/ 66 w 112"/>
                  <a:gd name="T71" fmla="*/ 85 h 147"/>
                  <a:gd name="T72" fmla="*/ 72 w 112"/>
                  <a:gd name="T73" fmla="*/ 78 h 147"/>
                  <a:gd name="T74" fmla="*/ 77 w 112"/>
                  <a:gd name="T75" fmla="*/ 69 h 147"/>
                  <a:gd name="T76" fmla="*/ 77 w 112"/>
                  <a:gd name="T77" fmla="*/ 55 h 147"/>
                  <a:gd name="T78" fmla="*/ 77 w 112"/>
                  <a:gd name="T79" fmla="*/ 42 h 147"/>
                  <a:gd name="T80" fmla="*/ 72 w 112"/>
                  <a:gd name="T81" fmla="*/ 32 h 147"/>
                  <a:gd name="T82" fmla="*/ 66 w 112"/>
                  <a:gd name="T83" fmla="*/ 26 h 147"/>
                  <a:gd name="T84" fmla="*/ 56 w 112"/>
                  <a:gd name="T85" fmla="*/ 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2" h="147">
                    <a:moveTo>
                      <a:pt x="33" y="92"/>
                    </a:moveTo>
                    <a:lnTo>
                      <a:pt x="33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8"/>
                    </a:lnTo>
                    <a:lnTo>
                      <a:pt x="40" y="10"/>
                    </a:lnTo>
                    <a:lnTo>
                      <a:pt x="49" y="5"/>
                    </a:lnTo>
                    <a:lnTo>
                      <a:pt x="57" y="2"/>
                    </a:lnTo>
                    <a:lnTo>
                      <a:pt x="69" y="0"/>
                    </a:lnTo>
                    <a:lnTo>
                      <a:pt x="77" y="0"/>
                    </a:lnTo>
                    <a:lnTo>
                      <a:pt x="93" y="9"/>
                    </a:lnTo>
                    <a:lnTo>
                      <a:pt x="100" y="16"/>
                    </a:lnTo>
                    <a:lnTo>
                      <a:pt x="106" y="23"/>
                    </a:lnTo>
                    <a:lnTo>
                      <a:pt x="112" y="43"/>
                    </a:lnTo>
                    <a:lnTo>
                      <a:pt x="112" y="55"/>
                    </a:lnTo>
                    <a:lnTo>
                      <a:pt x="112" y="66"/>
                    </a:lnTo>
                    <a:lnTo>
                      <a:pt x="106" y="87"/>
                    </a:lnTo>
                    <a:lnTo>
                      <a:pt x="100" y="95"/>
                    </a:lnTo>
                    <a:lnTo>
                      <a:pt x="93" y="102"/>
                    </a:lnTo>
                    <a:lnTo>
                      <a:pt x="77" y="110"/>
                    </a:lnTo>
                    <a:lnTo>
                      <a:pt x="69" y="111"/>
                    </a:lnTo>
                    <a:lnTo>
                      <a:pt x="57" y="110"/>
                    </a:lnTo>
                    <a:lnTo>
                      <a:pt x="49" y="107"/>
                    </a:lnTo>
                    <a:lnTo>
                      <a:pt x="40" y="101"/>
                    </a:lnTo>
                    <a:lnTo>
                      <a:pt x="33" y="92"/>
                    </a:lnTo>
                    <a:close/>
                    <a:moveTo>
                      <a:pt x="56" y="25"/>
                    </a:moveTo>
                    <a:lnTo>
                      <a:pt x="46" y="26"/>
                    </a:lnTo>
                    <a:lnTo>
                      <a:pt x="38" y="32"/>
                    </a:lnTo>
                    <a:lnTo>
                      <a:pt x="34" y="42"/>
                    </a:lnTo>
                    <a:lnTo>
                      <a:pt x="33" y="55"/>
                    </a:lnTo>
                    <a:lnTo>
                      <a:pt x="34" y="69"/>
                    </a:lnTo>
                    <a:lnTo>
                      <a:pt x="38" y="78"/>
                    </a:lnTo>
                    <a:lnTo>
                      <a:pt x="46" y="85"/>
                    </a:lnTo>
                    <a:lnTo>
                      <a:pt x="56" y="87"/>
                    </a:lnTo>
                    <a:lnTo>
                      <a:pt x="66" y="85"/>
                    </a:lnTo>
                    <a:lnTo>
                      <a:pt x="72" y="78"/>
                    </a:lnTo>
                    <a:lnTo>
                      <a:pt x="77" y="69"/>
                    </a:lnTo>
                    <a:lnTo>
                      <a:pt x="77" y="55"/>
                    </a:lnTo>
                    <a:lnTo>
                      <a:pt x="77" y="42"/>
                    </a:lnTo>
                    <a:lnTo>
                      <a:pt x="72" y="32"/>
                    </a:lnTo>
                    <a:lnTo>
                      <a:pt x="66" y="26"/>
                    </a:lnTo>
                    <a:lnTo>
                      <a:pt x="56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2" name="Freeform 242"/>
              <p:cNvSpPr>
                <a:spLocks noEditPoints="1"/>
              </p:cNvSpPr>
              <p:nvPr/>
            </p:nvSpPr>
            <p:spPr bwMode="auto">
              <a:xfrm>
                <a:off x="3313" y="2449"/>
                <a:ext cx="37" cy="49"/>
              </a:xfrm>
              <a:custGeom>
                <a:avLst/>
                <a:gdLst>
                  <a:gd name="T0" fmla="*/ 33 w 112"/>
                  <a:gd name="T1" fmla="*/ 92 h 147"/>
                  <a:gd name="T2" fmla="*/ 33 w 112"/>
                  <a:gd name="T3" fmla="*/ 147 h 147"/>
                  <a:gd name="T4" fmla="*/ 0 w 112"/>
                  <a:gd name="T5" fmla="*/ 147 h 147"/>
                  <a:gd name="T6" fmla="*/ 0 w 112"/>
                  <a:gd name="T7" fmla="*/ 3 h 147"/>
                  <a:gd name="T8" fmla="*/ 33 w 112"/>
                  <a:gd name="T9" fmla="*/ 3 h 147"/>
                  <a:gd name="T10" fmla="*/ 33 w 112"/>
                  <a:gd name="T11" fmla="*/ 18 h 147"/>
                  <a:gd name="T12" fmla="*/ 40 w 112"/>
                  <a:gd name="T13" fmla="*/ 10 h 147"/>
                  <a:gd name="T14" fmla="*/ 49 w 112"/>
                  <a:gd name="T15" fmla="*/ 5 h 147"/>
                  <a:gd name="T16" fmla="*/ 58 w 112"/>
                  <a:gd name="T17" fmla="*/ 2 h 147"/>
                  <a:gd name="T18" fmla="*/ 68 w 112"/>
                  <a:gd name="T19" fmla="*/ 0 h 147"/>
                  <a:gd name="T20" fmla="*/ 78 w 112"/>
                  <a:gd name="T21" fmla="*/ 0 h 147"/>
                  <a:gd name="T22" fmla="*/ 94 w 112"/>
                  <a:gd name="T23" fmla="*/ 9 h 147"/>
                  <a:gd name="T24" fmla="*/ 99 w 112"/>
                  <a:gd name="T25" fmla="*/ 16 h 147"/>
                  <a:gd name="T26" fmla="*/ 105 w 112"/>
                  <a:gd name="T27" fmla="*/ 23 h 147"/>
                  <a:gd name="T28" fmla="*/ 112 w 112"/>
                  <a:gd name="T29" fmla="*/ 43 h 147"/>
                  <a:gd name="T30" fmla="*/ 112 w 112"/>
                  <a:gd name="T31" fmla="*/ 55 h 147"/>
                  <a:gd name="T32" fmla="*/ 112 w 112"/>
                  <a:gd name="T33" fmla="*/ 66 h 147"/>
                  <a:gd name="T34" fmla="*/ 105 w 112"/>
                  <a:gd name="T35" fmla="*/ 87 h 147"/>
                  <a:gd name="T36" fmla="*/ 99 w 112"/>
                  <a:gd name="T37" fmla="*/ 95 h 147"/>
                  <a:gd name="T38" fmla="*/ 94 w 112"/>
                  <a:gd name="T39" fmla="*/ 102 h 147"/>
                  <a:gd name="T40" fmla="*/ 78 w 112"/>
                  <a:gd name="T41" fmla="*/ 110 h 147"/>
                  <a:gd name="T42" fmla="*/ 68 w 112"/>
                  <a:gd name="T43" fmla="*/ 111 h 147"/>
                  <a:gd name="T44" fmla="*/ 58 w 112"/>
                  <a:gd name="T45" fmla="*/ 110 h 147"/>
                  <a:gd name="T46" fmla="*/ 49 w 112"/>
                  <a:gd name="T47" fmla="*/ 107 h 147"/>
                  <a:gd name="T48" fmla="*/ 40 w 112"/>
                  <a:gd name="T49" fmla="*/ 101 h 147"/>
                  <a:gd name="T50" fmla="*/ 33 w 112"/>
                  <a:gd name="T51" fmla="*/ 92 h 147"/>
                  <a:gd name="T52" fmla="*/ 56 w 112"/>
                  <a:gd name="T53" fmla="*/ 25 h 147"/>
                  <a:gd name="T54" fmla="*/ 46 w 112"/>
                  <a:gd name="T55" fmla="*/ 26 h 147"/>
                  <a:gd name="T56" fmla="*/ 39 w 112"/>
                  <a:gd name="T57" fmla="*/ 32 h 147"/>
                  <a:gd name="T58" fmla="*/ 35 w 112"/>
                  <a:gd name="T59" fmla="*/ 42 h 147"/>
                  <a:gd name="T60" fmla="*/ 33 w 112"/>
                  <a:gd name="T61" fmla="*/ 55 h 147"/>
                  <a:gd name="T62" fmla="*/ 35 w 112"/>
                  <a:gd name="T63" fmla="*/ 69 h 147"/>
                  <a:gd name="T64" fmla="*/ 39 w 112"/>
                  <a:gd name="T65" fmla="*/ 78 h 147"/>
                  <a:gd name="T66" fmla="*/ 46 w 112"/>
                  <a:gd name="T67" fmla="*/ 85 h 147"/>
                  <a:gd name="T68" fmla="*/ 56 w 112"/>
                  <a:gd name="T69" fmla="*/ 87 h 147"/>
                  <a:gd name="T70" fmla="*/ 65 w 112"/>
                  <a:gd name="T71" fmla="*/ 85 h 147"/>
                  <a:gd name="T72" fmla="*/ 72 w 112"/>
                  <a:gd name="T73" fmla="*/ 78 h 147"/>
                  <a:gd name="T74" fmla="*/ 76 w 112"/>
                  <a:gd name="T75" fmla="*/ 69 h 147"/>
                  <a:gd name="T76" fmla="*/ 78 w 112"/>
                  <a:gd name="T77" fmla="*/ 55 h 147"/>
                  <a:gd name="T78" fmla="*/ 76 w 112"/>
                  <a:gd name="T79" fmla="*/ 42 h 147"/>
                  <a:gd name="T80" fmla="*/ 72 w 112"/>
                  <a:gd name="T81" fmla="*/ 32 h 147"/>
                  <a:gd name="T82" fmla="*/ 65 w 112"/>
                  <a:gd name="T83" fmla="*/ 26 h 147"/>
                  <a:gd name="T84" fmla="*/ 56 w 112"/>
                  <a:gd name="T85" fmla="*/ 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2" h="147">
                    <a:moveTo>
                      <a:pt x="33" y="92"/>
                    </a:moveTo>
                    <a:lnTo>
                      <a:pt x="33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8"/>
                    </a:lnTo>
                    <a:lnTo>
                      <a:pt x="40" y="10"/>
                    </a:lnTo>
                    <a:lnTo>
                      <a:pt x="49" y="5"/>
                    </a:lnTo>
                    <a:lnTo>
                      <a:pt x="58" y="2"/>
                    </a:lnTo>
                    <a:lnTo>
                      <a:pt x="68" y="0"/>
                    </a:lnTo>
                    <a:lnTo>
                      <a:pt x="78" y="0"/>
                    </a:lnTo>
                    <a:lnTo>
                      <a:pt x="94" y="9"/>
                    </a:lnTo>
                    <a:lnTo>
                      <a:pt x="99" y="16"/>
                    </a:lnTo>
                    <a:lnTo>
                      <a:pt x="105" y="23"/>
                    </a:lnTo>
                    <a:lnTo>
                      <a:pt x="112" y="43"/>
                    </a:lnTo>
                    <a:lnTo>
                      <a:pt x="112" y="55"/>
                    </a:lnTo>
                    <a:lnTo>
                      <a:pt x="112" y="66"/>
                    </a:lnTo>
                    <a:lnTo>
                      <a:pt x="105" y="87"/>
                    </a:lnTo>
                    <a:lnTo>
                      <a:pt x="99" y="95"/>
                    </a:lnTo>
                    <a:lnTo>
                      <a:pt x="94" y="102"/>
                    </a:lnTo>
                    <a:lnTo>
                      <a:pt x="78" y="110"/>
                    </a:lnTo>
                    <a:lnTo>
                      <a:pt x="68" y="111"/>
                    </a:lnTo>
                    <a:lnTo>
                      <a:pt x="58" y="110"/>
                    </a:lnTo>
                    <a:lnTo>
                      <a:pt x="49" y="107"/>
                    </a:lnTo>
                    <a:lnTo>
                      <a:pt x="40" y="101"/>
                    </a:lnTo>
                    <a:lnTo>
                      <a:pt x="33" y="92"/>
                    </a:lnTo>
                    <a:close/>
                    <a:moveTo>
                      <a:pt x="56" y="25"/>
                    </a:moveTo>
                    <a:lnTo>
                      <a:pt x="46" y="26"/>
                    </a:lnTo>
                    <a:lnTo>
                      <a:pt x="39" y="32"/>
                    </a:lnTo>
                    <a:lnTo>
                      <a:pt x="35" y="42"/>
                    </a:lnTo>
                    <a:lnTo>
                      <a:pt x="33" y="55"/>
                    </a:lnTo>
                    <a:lnTo>
                      <a:pt x="35" y="69"/>
                    </a:lnTo>
                    <a:lnTo>
                      <a:pt x="39" y="78"/>
                    </a:lnTo>
                    <a:lnTo>
                      <a:pt x="46" y="85"/>
                    </a:lnTo>
                    <a:lnTo>
                      <a:pt x="56" y="87"/>
                    </a:lnTo>
                    <a:lnTo>
                      <a:pt x="65" y="85"/>
                    </a:lnTo>
                    <a:lnTo>
                      <a:pt x="72" y="78"/>
                    </a:lnTo>
                    <a:lnTo>
                      <a:pt x="76" y="69"/>
                    </a:lnTo>
                    <a:lnTo>
                      <a:pt x="78" y="55"/>
                    </a:lnTo>
                    <a:lnTo>
                      <a:pt x="76" y="42"/>
                    </a:lnTo>
                    <a:lnTo>
                      <a:pt x="72" y="32"/>
                    </a:lnTo>
                    <a:lnTo>
                      <a:pt x="65" y="26"/>
                    </a:lnTo>
                    <a:lnTo>
                      <a:pt x="56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3" name="Rectangle 243"/>
              <p:cNvSpPr>
                <a:spLocks noChangeArrowheads="1"/>
              </p:cNvSpPr>
              <p:nvPr/>
            </p:nvSpPr>
            <p:spPr bwMode="auto">
              <a:xfrm>
                <a:off x="3358" y="2436"/>
                <a:ext cx="12" cy="4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4" name="Freeform 244"/>
              <p:cNvSpPr>
                <a:spLocks noEditPoints="1"/>
              </p:cNvSpPr>
              <p:nvPr/>
            </p:nvSpPr>
            <p:spPr bwMode="auto">
              <a:xfrm>
                <a:off x="3380" y="2436"/>
                <a:ext cx="11" cy="49"/>
              </a:xfrm>
              <a:custGeom>
                <a:avLst/>
                <a:gdLst>
                  <a:gd name="T0" fmla="*/ 0 w 33"/>
                  <a:gd name="T1" fmla="*/ 42 h 147"/>
                  <a:gd name="T2" fmla="*/ 33 w 33"/>
                  <a:gd name="T3" fmla="*/ 42 h 147"/>
                  <a:gd name="T4" fmla="*/ 33 w 33"/>
                  <a:gd name="T5" fmla="*/ 147 h 147"/>
                  <a:gd name="T6" fmla="*/ 0 w 33"/>
                  <a:gd name="T7" fmla="*/ 147 h 147"/>
                  <a:gd name="T8" fmla="*/ 0 w 33"/>
                  <a:gd name="T9" fmla="*/ 42 h 147"/>
                  <a:gd name="T10" fmla="*/ 0 w 33"/>
                  <a:gd name="T11" fmla="*/ 0 h 147"/>
                  <a:gd name="T12" fmla="*/ 33 w 33"/>
                  <a:gd name="T13" fmla="*/ 0 h 147"/>
                  <a:gd name="T14" fmla="*/ 33 w 33"/>
                  <a:gd name="T15" fmla="*/ 28 h 147"/>
                  <a:gd name="T16" fmla="*/ 0 w 33"/>
                  <a:gd name="T17" fmla="*/ 28 h 147"/>
                  <a:gd name="T18" fmla="*/ 0 w 33"/>
                  <a:gd name="T19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147">
                    <a:moveTo>
                      <a:pt x="0" y="42"/>
                    </a:moveTo>
                    <a:lnTo>
                      <a:pt x="33" y="42"/>
                    </a:lnTo>
                    <a:lnTo>
                      <a:pt x="33" y="147"/>
                    </a:lnTo>
                    <a:lnTo>
                      <a:pt x="0" y="147"/>
                    </a:lnTo>
                    <a:lnTo>
                      <a:pt x="0" y="42"/>
                    </a:lnTo>
                    <a:close/>
                    <a:moveTo>
                      <a:pt x="0" y="0"/>
                    </a:moveTo>
                    <a:lnTo>
                      <a:pt x="33" y="0"/>
                    </a:lnTo>
                    <a:lnTo>
                      <a:pt x="33" y="28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5" name="Freeform 245"/>
              <p:cNvSpPr>
                <a:spLocks/>
              </p:cNvSpPr>
              <p:nvPr/>
            </p:nvSpPr>
            <p:spPr bwMode="auto">
              <a:xfrm>
                <a:off x="3400" y="2449"/>
                <a:ext cx="31" cy="37"/>
              </a:xfrm>
              <a:custGeom>
                <a:avLst/>
                <a:gdLst>
                  <a:gd name="T0" fmla="*/ 92 w 92"/>
                  <a:gd name="T1" fmla="*/ 6 h 111"/>
                  <a:gd name="T2" fmla="*/ 92 w 92"/>
                  <a:gd name="T3" fmla="*/ 33 h 111"/>
                  <a:gd name="T4" fmla="*/ 85 w 92"/>
                  <a:gd name="T5" fmla="*/ 29 h 111"/>
                  <a:gd name="T6" fmla="*/ 78 w 92"/>
                  <a:gd name="T7" fmla="*/ 26 h 111"/>
                  <a:gd name="T8" fmla="*/ 72 w 92"/>
                  <a:gd name="T9" fmla="*/ 25 h 111"/>
                  <a:gd name="T10" fmla="*/ 64 w 92"/>
                  <a:gd name="T11" fmla="*/ 25 h 111"/>
                  <a:gd name="T12" fmla="*/ 51 w 92"/>
                  <a:gd name="T13" fmla="*/ 26 h 111"/>
                  <a:gd name="T14" fmla="*/ 42 w 92"/>
                  <a:gd name="T15" fmla="*/ 32 h 111"/>
                  <a:gd name="T16" fmla="*/ 36 w 92"/>
                  <a:gd name="T17" fmla="*/ 42 h 111"/>
                  <a:gd name="T18" fmla="*/ 35 w 92"/>
                  <a:gd name="T19" fmla="*/ 55 h 111"/>
                  <a:gd name="T20" fmla="*/ 36 w 92"/>
                  <a:gd name="T21" fmla="*/ 69 h 111"/>
                  <a:gd name="T22" fmla="*/ 42 w 92"/>
                  <a:gd name="T23" fmla="*/ 78 h 111"/>
                  <a:gd name="T24" fmla="*/ 51 w 92"/>
                  <a:gd name="T25" fmla="*/ 85 h 111"/>
                  <a:gd name="T26" fmla="*/ 64 w 92"/>
                  <a:gd name="T27" fmla="*/ 87 h 111"/>
                  <a:gd name="T28" fmla="*/ 72 w 92"/>
                  <a:gd name="T29" fmla="*/ 87 h 111"/>
                  <a:gd name="T30" fmla="*/ 80 w 92"/>
                  <a:gd name="T31" fmla="*/ 84 h 111"/>
                  <a:gd name="T32" fmla="*/ 87 w 92"/>
                  <a:gd name="T33" fmla="*/ 81 h 111"/>
                  <a:gd name="T34" fmla="*/ 92 w 92"/>
                  <a:gd name="T35" fmla="*/ 77 h 111"/>
                  <a:gd name="T36" fmla="*/ 92 w 92"/>
                  <a:gd name="T37" fmla="*/ 105 h 111"/>
                  <a:gd name="T38" fmla="*/ 84 w 92"/>
                  <a:gd name="T39" fmla="*/ 107 h 111"/>
                  <a:gd name="T40" fmla="*/ 77 w 92"/>
                  <a:gd name="T41" fmla="*/ 110 h 111"/>
                  <a:gd name="T42" fmla="*/ 68 w 92"/>
                  <a:gd name="T43" fmla="*/ 110 h 111"/>
                  <a:gd name="T44" fmla="*/ 61 w 92"/>
                  <a:gd name="T45" fmla="*/ 111 h 111"/>
                  <a:gd name="T46" fmla="*/ 46 w 92"/>
                  <a:gd name="T47" fmla="*/ 110 h 111"/>
                  <a:gd name="T48" fmla="*/ 25 w 92"/>
                  <a:gd name="T49" fmla="*/ 102 h 111"/>
                  <a:gd name="T50" fmla="*/ 16 w 92"/>
                  <a:gd name="T51" fmla="*/ 97 h 111"/>
                  <a:gd name="T52" fmla="*/ 9 w 92"/>
                  <a:gd name="T53" fmla="*/ 88 h 111"/>
                  <a:gd name="T54" fmla="*/ 0 w 92"/>
                  <a:gd name="T55" fmla="*/ 68 h 111"/>
                  <a:gd name="T56" fmla="*/ 0 w 92"/>
                  <a:gd name="T57" fmla="*/ 55 h 111"/>
                  <a:gd name="T58" fmla="*/ 0 w 92"/>
                  <a:gd name="T59" fmla="*/ 43 h 111"/>
                  <a:gd name="T60" fmla="*/ 9 w 92"/>
                  <a:gd name="T61" fmla="*/ 23 h 111"/>
                  <a:gd name="T62" fmla="*/ 16 w 92"/>
                  <a:gd name="T63" fmla="*/ 15 h 111"/>
                  <a:gd name="T64" fmla="*/ 25 w 92"/>
                  <a:gd name="T65" fmla="*/ 9 h 111"/>
                  <a:gd name="T66" fmla="*/ 46 w 92"/>
                  <a:gd name="T67" fmla="*/ 0 h 111"/>
                  <a:gd name="T68" fmla="*/ 61 w 92"/>
                  <a:gd name="T69" fmla="*/ 0 h 111"/>
                  <a:gd name="T70" fmla="*/ 68 w 92"/>
                  <a:gd name="T71" fmla="*/ 0 h 111"/>
                  <a:gd name="T72" fmla="*/ 77 w 92"/>
                  <a:gd name="T73" fmla="*/ 2 h 111"/>
                  <a:gd name="T74" fmla="*/ 84 w 92"/>
                  <a:gd name="T75" fmla="*/ 3 h 111"/>
                  <a:gd name="T76" fmla="*/ 92 w 92"/>
                  <a:gd name="T77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2" h="111">
                    <a:moveTo>
                      <a:pt x="92" y="6"/>
                    </a:moveTo>
                    <a:lnTo>
                      <a:pt x="92" y="33"/>
                    </a:lnTo>
                    <a:lnTo>
                      <a:pt x="85" y="29"/>
                    </a:lnTo>
                    <a:lnTo>
                      <a:pt x="78" y="26"/>
                    </a:lnTo>
                    <a:lnTo>
                      <a:pt x="72" y="25"/>
                    </a:lnTo>
                    <a:lnTo>
                      <a:pt x="64" y="25"/>
                    </a:lnTo>
                    <a:lnTo>
                      <a:pt x="51" y="26"/>
                    </a:lnTo>
                    <a:lnTo>
                      <a:pt x="42" y="32"/>
                    </a:lnTo>
                    <a:lnTo>
                      <a:pt x="36" y="42"/>
                    </a:lnTo>
                    <a:lnTo>
                      <a:pt x="35" y="55"/>
                    </a:lnTo>
                    <a:lnTo>
                      <a:pt x="36" y="69"/>
                    </a:lnTo>
                    <a:lnTo>
                      <a:pt x="42" y="78"/>
                    </a:lnTo>
                    <a:lnTo>
                      <a:pt x="51" y="85"/>
                    </a:lnTo>
                    <a:lnTo>
                      <a:pt x="64" y="87"/>
                    </a:lnTo>
                    <a:lnTo>
                      <a:pt x="72" y="87"/>
                    </a:lnTo>
                    <a:lnTo>
                      <a:pt x="80" y="84"/>
                    </a:lnTo>
                    <a:lnTo>
                      <a:pt x="87" y="81"/>
                    </a:lnTo>
                    <a:lnTo>
                      <a:pt x="92" y="77"/>
                    </a:lnTo>
                    <a:lnTo>
                      <a:pt x="92" y="105"/>
                    </a:lnTo>
                    <a:lnTo>
                      <a:pt x="84" y="107"/>
                    </a:lnTo>
                    <a:lnTo>
                      <a:pt x="77" y="110"/>
                    </a:lnTo>
                    <a:lnTo>
                      <a:pt x="68" y="110"/>
                    </a:lnTo>
                    <a:lnTo>
                      <a:pt x="61" y="111"/>
                    </a:lnTo>
                    <a:lnTo>
                      <a:pt x="46" y="110"/>
                    </a:lnTo>
                    <a:lnTo>
                      <a:pt x="25" y="102"/>
                    </a:lnTo>
                    <a:lnTo>
                      <a:pt x="16" y="97"/>
                    </a:lnTo>
                    <a:lnTo>
                      <a:pt x="9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3"/>
                    </a:lnTo>
                    <a:lnTo>
                      <a:pt x="9" y="23"/>
                    </a:lnTo>
                    <a:lnTo>
                      <a:pt x="16" y="15"/>
                    </a:lnTo>
                    <a:lnTo>
                      <a:pt x="25" y="9"/>
                    </a:lnTo>
                    <a:lnTo>
                      <a:pt x="46" y="0"/>
                    </a:lnTo>
                    <a:lnTo>
                      <a:pt x="61" y="0"/>
                    </a:lnTo>
                    <a:lnTo>
                      <a:pt x="68" y="0"/>
                    </a:lnTo>
                    <a:lnTo>
                      <a:pt x="77" y="2"/>
                    </a:lnTo>
                    <a:lnTo>
                      <a:pt x="84" y="3"/>
                    </a:lnTo>
                    <a:lnTo>
                      <a:pt x="92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6" name="Freeform 246"/>
              <p:cNvSpPr>
                <a:spLocks noEditPoints="1"/>
              </p:cNvSpPr>
              <p:nvPr/>
            </p:nvSpPr>
            <p:spPr bwMode="auto">
              <a:xfrm>
                <a:off x="3438" y="2449"/>
                <a:ext cx="35" cy="37"/>
              </a:xfrm>
              <a:custGeom>
                <a:avLst/>
                <a:gdLst>
                  <a:gd name="T0" fmla="*/ 55 w 105"/>
                  <a:gd name="T1" fmla="*/ 61 h 111"/>
                  <a:gd name="T2" fmla="*/ 45 w 105"/>
                  <a:gd name="T3" fmla="*/ 61 h 111"/>
                  <a:gd name="T4" fmla="*/ 39 w 105"/>
                  <a:gd name="T5" fmla="*/ 64 h 111"/>
                  <a:gd name="T6" fmla="*/ 35 w 105"/>
                  <a:gd name="T7" fmla="*/ 68 h 111"/>
                  <a:gd name="T8" fmla="*/ 33 w 105"/>
                  <a:gd name="T9" fmla="*/ 75 h 111"/>
                  <a:gd name="T10" fmla="*/ 35 w 105"/>
                  <a:gd name="T11" fmla="*/ 81 h 111"/>
                  <a:gd name="T12" fmla="*/ 38 w 105"/>
                  <a:gd name="T13" fmla="*/ 85 h 111"/>
                  <a:gd name="T14" fmla="*/ 42 w 105"/>
                  <a:gd name="T15" fmla="*/ 88 h 111"/>
                  <a:gd name="T16" fmla="*/ 49 w 105"/>
                  <a:gd name="T17" fmla="*/ 88 h 111"/>
                  <a:gd name="T18" fmla="*/ 59 w 105"/>
                  <a:gd name="T19" fmla="*/ 87 h 111"/>
                  <a:gd name="T20" fmla="*/ 65 w 105"/>
                  <a:gd name="T21" fmla="*/ 81 h 111"/>
                  <a:gd name="T22" fmla="*/ 71 w 105"/>
                  <a:gd name="T23" fmla="*/ 74 h 111"/>
                  <a:gd name="T24" fmla="*/ 72 w 105"/>
                  <a:gd name="T25" fmla="*/ 65 h 111"/>
                  <a:gd name="T26" fmla="*/ 72 w 105"/>
                  <a:gd name="T27" fmla="*/ 61 h 111"/>
                  <a:gd name="T28" fmla="*/ 55 w 105"/>
                  <a:gd name="T29" fmla="*/ 61 h 111"/>
                  <a:gd name="T30" fmla="*/ 105 w 105"/>
                  <a:gd name="T31" fmla="*/ 48 h 111"/>
                  <a:gd name="T32" fmla="*/ 105 w 105"/>
                  <a:gd name="T33" fmla="*/ 108 h 111"/>
                  <a:gd name="T34" fmla="*/ 72 w 105"/>
                  <a:gd name="T35" fmla="*/ 108 h 111"/>
                  <a:gd name="T36" fmla="*/ 72 w 105"/>
                  <a:gd name="T37" fmla="*/ 92 h 111"/>
                  <a:gd name="T38" fmla="*/ 65 w 105"/>
                  <a:gd name="T39" fmla="*/ 101 h 111"/>
                  <a:gd name="T40" fmla="*/ 56 w 105"/>
                  <a:gd name="T41" fmla="*/ 107 h 111"/>
                  <a:gd name="T42" fmla="*/ 48 w 105"/>
                  <a:gd name="T43" fmla="*/ 110 h 111"/>
                  <a:gd name="T44" fmla="*/ 36 w 105"/>
                  <a:gd name="T45" fmla="*/ 111 h 111"/>
                  <a:gd name="T46" fmla="*/ 22 w 105"/>
                  <a:gd name="T47" fmla="*/ 110 h 111"/>
                  <a:gd name="T48" fmla="*/ 10 w 105"/>
                  <a:gd name="T49" fmla="*/ 101 h 111"/>
                  <a:gd name="T50" fmla="*/ 2 w 105"/>
                  <a:gd name="T51" fmla="*/ 91 h 111"/>
                  <a:gd name="T52" fmla="*/ 0 w 105"/>
                  <a:gd name="T53" fmla="*/ 77 h 111"/>
                  <a:gd name="T54" fmla="*/ 0 w 105"/>
                  <a:gd name="T55" fmla="*/ 68 h 111"/>
                  <a:gd name="T56" fmla="*/ 6 w 105"/>
                  <a:gd name="T57" fmla="*/ 54 h 111"/>
                  <a:gd name="T58" fmla="*/ 12 w 105"/>
                  <a:gd name="T59" fmla="*/ 49 h 111"/>
                  <a:gd name="T60" fmla="*/ 27 w 105"/>
                  <a:gd name="T61" fmla="*/ 42 h 111"/>
                  <a:gd name="T62" fmla="*/ 52 w 105"/>
                  <a:gd name="T63" fmla="*/ 41 h 111"/>
                  <a:gd name="T64" fmla="*/ 72 w 105"/>
                  <a:gd name="T65" fmla="*/ 41 h 111"/>
                  <a:gd name="T66" fmla="*/ 72 w 105"/>
                  <a:gd name="T67" fmla="*/ 38 h 111"/>
                  <a:gd name="T68" fmla="*/ 71 w 105"/>
                  <a:gd name="T69" fmla="*/ 30 h 111"/>
                  <a:gd name="T70" fmla="*/ 66 w 105"/>
                  <a:gd name="T71" fmla="*/ 26 h 111"/>
                  <a:gd name="T72" fmla="*/ 58 w 105"/>
                  <a:gd name="T73" fmla="*/ 23 h 111"/>
                  <a:gd name="T74" fmla="*/ 46 w 105"/>
                  <a:gd name="T75" fmla="*/ 23 h 111"/>
                  <a:gd name="T76" fmla="*/ 36 w 105"/>
                  <a:gd name="T77" fmla="*/ 23 h 111"/>
                  <a:gd name="T78" fmla="*/ 26 w 105"/>
                  <a:gd name="T79" fmla="*/ 25 h 111"/>
                  <a:gd name="T80" fmla="*/ 17 w 105"/>
                  <a:gd name="T81" fmla="*/ 28 h 111"/>
                  <a:gd name="T82" fmla="*/ 9 w 105"/>
                  <a:gd name="T83" fmla="*/ 32 h 111"/>
                  <a:gd name="T84" fmla="*/ 9 w 105"/>
                  <a:gd name="T85" fmla="*/ 6 h 111"/>
                  <a:gd name="T86" fmla="*/ 20 w 105"/>
                  <a:gd name="T87" fmla="*/ 3 h 111"/>
                  <a:gd name="T88" fmla="*/ 30 w 105"/>
                  <a:gd name="T89" fmla="*/ 2 h 111"/>
                  <a:gd name="T90" fmla="*/ 42 w 105"/>
                  <a:gd name="T91" fmla="*/ 0 h 111"/>
                  <a:gd name="T92" fmla="*/ 52 w 105"/>
                  <a:gd name="T93" fmla="*/ 0 h 111"/>
                  <a:gd name="T94" fmla="*/ 66 w 105"/>
                  <a:gd name="T95" fmla="*/ 0 h 111"/>
                  <a:gd name="T96" fmla="*/ 87 w 105"/>
                  <a:gd name="T97" fmla="*/ 6 h 111"/>
                  <a:gd name="T98" fmla="*/ 94 w 105"/>
                  <a:gd name="T99" fmla="*/ 12 h 111"/>
                  <a:gd name="T100" fmla="*/ 100 w 105"/>
                  <a:gd name="T101" fmla="*/ 18 h 111"/>
                  <a:gd name="T102" fmla="*/ 105 w 105"/>
                  <a:gd name="T103" fmla="*/ 36 h 111"/>
                  <a:gd name="T104" fmla="*/ 105 w 105"/>
                  <a:gd name="T105" fmla="*/ 4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5" h="111">
                    <a:moveTo>
                      <a:pt x="55" y="61"/>
                    </a:moveTo>
                    <a:lnTo>
                      <a:pt x="45" y="61"/>
                    </a:lnTo>
                    <a:lnTo>
                      <a:pt x="39" y="64"/>
                    </a:lnTo>
                    <a:lnTo>
                      <a:pt x="35" y="68"/>
                    </a:lnTo>
                    <a:lnTo>
                      <a:pt x="33" y="75"/>
                    </a:lnTo>
                    <a:lnTo>
                      <a:pt x="35" y="81"/>
                    </a:lnTo>
                    <a:lnTo>
                      <a:pt x="38" y="85"/>
                    </a:lnTo>
                    <a:lnTo>
                      <a:pt x="42" y="88"/>
                    </a:lnTo>
                    <a:lnTo>
                      <a:pt x="49" y="88"/>
                    </a:lnTo>
                    <a:lnTo>
                      <a:pt x="59" y="87"/>
                    </a:lnTo>
                    <a:lnTo>
                      <a:pt x="65" y="81"/>
                    </a:lnTo>
                    <a:lnTo>
                      <a:pt x="71" y="74"/>
                    </a:lnTo>
                    <a:lnTo>
                      <a:pt x="72" y="65"/>
                    </a:lnTo>
                    <a:lnTo>
                      <a:pt x="72" y="61"/>
                    </a:lnTo>
                    <a:lnTo>
                      <a:pt x="55" y="61"/>
                    </a:lnTo>
                    <a:close/>
                    <a:moveTo>
                      <a:pt x="105" y="48"/>
                    </a:moveTo>
                    <a:lnTo>
                      <a:pt x="105" y="108"/>
                    </a:lnTo>
                    <a:lnTo>
                      <a:pt x="72" y="108"/>
                    </a:lnTo>
                    <a:lnTo>
                      <a:pt x="72" y="92"/>
                    </a:lnTo>
                    <a:lnTo>
                      <a:pt x="65" y="101"/>
                    </a:lnTo>
                    <a:lnTo>
                      <a:pt x="56" y="107"/>
                    </a:lnTo>
                    <a:lnTo>
                      <a:pt x="48" y="110"/>
                    </a:lnTo>
                    <a:lnTo>
                      <a:pt x="36" y="111"/>
                    </a:lnTo>
                    <a:lnTo>
                      <a:pt x="22" y="110"/>
                    </a:lnTo>
                    <a:lnTo>
                      <a:pt x="10" y="101"/>
                    </a:lnTo>
                    <a:lnTo>
                      <a:pt x="2" y="91"/>
                    </a:lnTo>
                    <a:lnTo>
                      <a:pt x="0" y="77"/>
                    </a:lnTo>
                    <a:lnTo>
                      <a:pt x="0" y="68"/>
                    </a:lnTo>
                    <a:lnTo>
                      <a:pt x="6" y="54"/>
                    </a:lnTo>
                    <a:lnTo>
                      <a:pt x="12" y="49"/>
                    </a:lnTo>
                    <a:lnTo>
                      <a:pt x="27" y="42"/>
                    </a:lnTo>
                    <a:lnTo>
                      <a:pt x="52" y="41"/>
                    </a:lnTo>
                    <a:lnTo>
                      <a:pt x="72" y="41"/>
                    </a:lnTo>
                    <a:lnTo>
                      <a:pt x="72" y="38"/>
                    </a:lnTo>
                    <a:lnTo>
                      <a:pt x="71" y="30"/>
                    </a:lnTo>
                    <a:lnTo>
                      <a:pt x="66" y="26"/>
                    </a:lnTo>
                    <a:lnTo>
                      <a:pt x="58" y="23"/>
                    </a:lnTo>
                    <a:lnTo>
                      <a:pt x="46" y="23"/>
                    </a:lnTo>
                    <a:lnTo>
                      <a:pt x="36" y="23"/>
                    </a:lnTo>
                    <a:lnTo>
                      <a:pt x="26" y="25"/>
                    </a:lnTo>
                    <a:lnTo>
                      <a:pt x="17" y="28"/>
                    </a:lnTo>
                    <a:lnTo>
                      <a:pt x="9" y="32"/>
                    </a:lnTo>
                    <a:lnTo>
                      <a:pt x="9" y="6"/>
                    </a:lnTo>
                    <a:lnTo>
                      <a:pt x="20" y="3"/>
                    </a:lnTo>
                    <a:lnTo>
                      <a:pt x="30" y="2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6" y="0"/>
                    </a:lnTo>
                    <a:lnTo>
                      <a:pt x="87" y="6"/>
                    </a:lnTo>
                    <a:lnTo>
                      <a:pt x="94" y="12"/>
                    </a:lnTo>
                    <a:lnTo>
                      <a:pt x="100" y="18"/>
                    </a:lnTo>
                    <a:lnTo>
                      <a:pt x="105" y="36"/>
                    </a:lnTo>
                    <a:lnTo>
                      <a:pt x="105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" name="Freeform 247"/>
              <p:cNvSpPr>
                <a:spLocks/>
              </p:cNvSpPr>
              <p:nvPr/>
            </p:nvSpPr>
            <p:spPr bwMode="auto">
              <a:xfrm>
                <a:off x="3479" y="2440"/>
                <a:ext cx="29" cy="45"/>
              </a:xfrm>
              <a:custGeom>
                <a:avLst/>
                <a:gdLst>
                  <a:gd name="T0" fmla="*/ 51 w 85"/>
                  <a:gd name="T1" fmla="*/ 0 h 135"/>
                  <a:gd name="T2" fmla="*/ 51 w 85"/>
                  <a:gd name="T3" fmla="*/ 30 h 135"/>
                  <a:gd name="T4" fmla="*/ 85 w 85"/>
                  <a:gd name="T5" fmla="*/ 30 h 135"/>
                  <a:gd name="T6" fmla="*/ 85 w 85"/>
                  <a:gd name="T7" fmla="*/ 53 h 135"/>
                  <a:gd name="T8" fmla="*/ 51 w 85"/>
                  <a:gd name="T9" fmla="*/ 53 h 135"/>
                  <a:gd name="T10" fmla="*/ 51 w 85"/>
                  <a:gd name="T11" fmla="*/ 98 h 135"/>
                  <a:gd name="T12" fmla="*/ 51 w 85"/>
                  <a:gd name="T13" fmla="*/ 105 h 135"/>
                  <a:gd name="T14" fmla="*/ 53 w 85"/>
                  <a:gd name="T15" fmla="*/ 108 h 135"/>
                  <a:gd name="T16" fmla="*/ 56 w 85"/>
                  <a:gd name="T17" fmla="*/ 111 h 135"/>
                  <a:gd name="T18" fmla="*/ 65 w 85"/>
                  <a:gd name="T19" fmla="*/ 111 h 135"/>
                  <a:gd name="T20" fmla="*/ 82 w 85"/>
                  <a:gd name="T21" fmla="*/ 111 h 135"/>
                  <a:gd name="T22" fmla="*/ 82 w 85"/>
                  <a:gd name="T23" fmla="*/ 135 h 135"/>
                  <a:gd name="T24" fmla="*/ 53 w 85"/>
                  <a:gd name="T25" fmla="*/ 135 h 135"/>
                  <a:gd name="T26" fmla="*/ 35 w 85"/>
                  <a:gd name="T27" fmla="*/ 134 h 135"/>
                  <a:gd name="T28" fmla="*/ 25 w 85"/>
                  <a:gd name="T29" fmla="*/ 127 h 135"/>
                  <a:gd name="T30" fmla="*/ 17 w 85"/>
                  <a:gd name="T31" fmla="*/ 117 h 135"/>
                  <a:gd name="T32" fmla="*/ 16 w 85"/>
                  <a:gd name="T33" fmla="*/ 98 h 135"/>
                  <a:gd name="T34" fmla="*/ 16 w 85"/>
                  <a:gd name="T35" fmla="*/ 53 h 135"/>
                  <a:gd name="T36" fmla="*/ 0 w 85"/>
                  <a:gd name="T37" fmla="*/ 53 h 135"/>
                  <a:gd name="T38" fmla="*/ 0 w 85"/>
                  <a:gd name="T39" fmla="*/ 30 h 135"/>
                  <a:gd name="T40" fmla="*/ 16 w 85"/>
                  <a:gd name="T41" fmla="*/ 30 h 135"/>
                  <a:gd name="T42" fmla="*/ 16 w 85"/>
                  <a:gd name="T43" fmla="*/ 0 h 135"/>
                  <a:gd name="T44" fmla="*/ 51 w 85"/>
                  <a:gd name="T4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135">
                    <a:moveTo>
                      <a:pt x="51" y="0"/>
                    </a:moveTo>
                    <a:lnTo>
                      <a:pt x="51" y="30"/>
                    </a:lnTo>
                    <a:lnTo>
                      <a:pt x="85" y="30"/>
                    </a:lnTo>
                    <a:lnTo>
                      <a:pt x="85" y="53"/>
                    </a:lnTo>
                    <a:lnTo>
                      <a:pt x="51" y="53"/>
                    </a:lnTo>
                    <a:lnTo>
                      <a:pt x="51" y="98"/>
                    </a:lnTo>
                    <a:lnTo>
                      <a:pt x="51" y="105"/>
                    </a:lnTo>
                    <a:lnTo>
                      <a:pt x="53" y="108"/>
                    </a:lnTo>
                    <a:lnTo>
                      <a:pt x="56" y="111"/>
                    </a:lnTo>
                    <a:lnTo>
                      <a:pt x="65" y="111"/>
                    </a:lnTo>
                    <a:lnTo>
                      <a:pt x="82" y="111"/>
                    </a:lnTo>
                    <a:lnTo>
                      <a:pt x="82" y="135"/>
                    </a:lnTo>
                    <a:lnTo>
                      <a:pt x="53" y="135"/>
                    </a:lnTo>
                    <a:lnTo>
                      <a:pt x="35" y="134"/>
                    </a:lnTo>
                    <a:lnTo>
                      <a:pt x="25" y="127"/>
                    </a:lnTo>
                    <a:lnTo>
                      <a:pt x="17" y="117"/>
                    </a:lnTo>
                    <a:lnTo>
                      <a:pt x="16" y="98"/>
                    </a:lnTo>
                    <a:lnTo>
                      <a:pt x="16" y="53"/>
                    </a:lnTo>
                    <a:lnTo>
                      <a:pt x="0" y="53"/>
                    </a:lnTo>
                    <a:lnTo>
                      <a:pt x="0" y="30"/>
                    </a:lnTo>
                    <a:lnTo>
                      <a:pt x="16" y="30"/>
                    </a:lnTo>
                    <a:lnTo>
                      <a:pt x="16" y="0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" name="Freeform 248"/>
              <p:cNvSpPr>
                <a:spLocks noEditPoints="1"/>
              </p:cNvSpPr>
              <p:nvPr/>
            </p:nvSpPr>
            <p:spPr bwMode="auto">
              <a:xfrm>
                <a:off x="3514" y="2436"/>
                <a:ext cx="11" cy="49"/>
              </a:xfrm>
              <a:custGeom>
                <a:avLst/>
                <a:gdLst>
                  <a:gd name="T0" fmla="*/ 0 w 33"/>
                  <a:gd name="T1" fmla="*/ 42 h 147"/>
                  <a:gd name="T2" fmla="*/ 33 w 33"/>
                  <a:gd name="T3" fmla="*/ 42 h 147"/>
                  <a:gd name="T4" fmla="*/ 33 w 33"/>
                  <a:gd name="T5" fmla="*/ 147 h 147"/>
                  <a:gd name="T6" fmla="*/ 0 w 33"/>
                  <a:gd name="T7" fmla="*/ 147 h 147"/>
                  <a:gd name="T8" fmla="*/ 0 w 33"/>
                  <a:gd name="T9" fmla="*/ 42 h 147"/>
                  <a:gd name="T10" fmla="*/ 0 w 33"/>
                  <a:gd name="T11" fmla="*/ 0 h 147"/>
                  <a:gd name="T12" fmla="*/ 33 w 33"/>
                  <a:gd name="T13" fmla="*/ 0 h 147"/>
                  <a:gd name="T14" fmla="*/ 33 w 33"/>
                  <a:gd name="T15" fmla="*/ 28 h 147"/>
                  <a:gd name="T16" fmla="*/ 0 w 33"/>
                  <a:gd name="T17" fmla="*/ 28 h 147"/>
                  <a:gd name="T18" fmla="*/ 0 w 33"/>
                  <a:gd name="T19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147">
                    <a:moveTo>
                      <a:pt x="0" y="42"/>
                    </a:moveTo>
                    <a:lnTo>
                      <a:pt x="33" y="42"/>
                    </a:lnTo>
                    <a:lnTo>
                      <a:pt x="33" y="147"/>
                    </a:lnTo>
                    <a:lnTo>
                      <a:pt x="0" y="147"/>
                    </a:lnTo>
                    <a:lnTo>
                      <a:pt x="0" y="42"/>
                    </a:lnTo>
                    <a:close/>
                    <a:moveTo>
                      <a:pt x="0" y="0"/>
                    </a:moveTo>
                    <a:lnTo>
                      <a:pt x="33" y="0"/>
                    </a:lnTo>
                    <a:lnTo>
                      <a:pt x="33" y="28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" name="Freeform 249"/>
              <p:cNvSpPr>
                <a:spLocks noEditPoints="1"/>
              </p:cNvSpPr>
              <p:nvPr/>
            </p:nvSpPr>
            <p:spPr bwMode="auto">
              <a:xfrm>
                <a:off x="3534" y="2449"/>
                <a:ext cx="39" cy="37"/>
              </a:xfrm>
              <a:custGeom>
                <a:avLst/>
                <a:gdLst>
                  <a:gd name="T0" fmla="*/ 59 w 117"/>
                  <a:gd name="T1" fmla="*/ 25 h 111"/>
                  <a:gd name="T2" fmla="*/ 47 w 117"/>
                  <a:gd name="T3" fmla="*/ 26 h 111"/>
                  <a:gd name="T4" fmla="*/ 42 w 117"/>
                  <a:gd name="T5" fmla="*/ 32 h 111"/>
                  <a:gd name="T6" fmla="*/ 36 w 117"/>
                  <a:gd name="T7" fmla="*/ 42 h 111"/>
                  <a:gd name="T8" fmla="*/ 36 w 117"/>
                  <a:gd name="T9" fmla="*/ 55 h 111"/>
                  <a:gd name="T10" fmla="*/ 36 w 117"/>
                  <a:gd name="T11" fmla="*/ 69 h 111"/>
                  <a:gd name="T12" fmla="*/ 42 w 117"/>
                  <a:gd name="T13" fmla="*/ 78 h 111"/>
                  <a:gd name="T14" fmla="*/ 47 w 117"/>
                  <a:gd name="T15" fmla="*/ 85 h 111"/>
                  <a:gd name="T16" fmla="*/ 59 w 117"/>
                  <a:gd name="T17" fmla="*/ 87 h 111"/>
                  <a:gd name="T18" fmla="*/ 69 w 117"/>
                  <a:gd name="T19" fmla="*/ 85 h 111"/>
                  <a:gd name="T20" fmla="*/ 75 w 117"/>
                  <a:gd name="T21" fmla="*/ 78 h 111"/>
                  <a:gd name="T22" fmla="*/ 81 w 117"/>
                  <a:gd name="T23" fmla="*/ 69 h 111"/>
                  <a:gd name="T24" fmla="*/ 81 w 117"/>
                  <a:gd name="T25" fmla="*/ 55 h 111"/>
                  <a:gd name="T26" fmla="*/ 81 w 117"/>
                  <a:gd name="T27" fmla="*/ 42 h 111"/>
                  <a:gd name="T28" fmla="*/ 75 w 117"/>
                  <a:gd name="T29" fmla="*/ 32 h 111"/>
                  <a:gd name="T30" fmla="*/ 69 w 117"/>
                  <a:gd name="T31" fmla="*/ 26 h 111"/>
                  <a:gd name="T32" fmla="*/ 59 w 117"/>
                  <a:gd name="T33" fmla="*/ 25 h 111"/>
                  <a:gd name="T34" fmla="*/ 59 w 117"/>
                  <a:gd name="T35" fmla="*/ 0 h 111"/>
                  <a:gd name="T36" fmla="*/ 72 w 117"/>
                  <a:gd name="T37" fmla="*/ 0 h 111"/>
                  <a:gd name="T38" fmla="*/ 92 w 117"/>
                  <a:gd name="T39" fmla="*/ 9 h 111"/>
                  <a:gd name="T40" fmla="*/ 101 w 117"/>
                  <a:gd name="T41" fmla="*/ 15 h 111"/>
                  <a:gd name="T42" fmla="*/ 108 w 117"/>
                  <a:gd name="T43" fmla="*/ 23 h 111"/>
                  <a:gd name="T44" fmla="*/ 115 w 117"/>
                  <a:gd name="T45" fmla="*/ 43 h 111"/>
                  <a:gd name="T46" fmla="*/ 117 w 117"/>
                  <a:gd name="T47" fmla="*/ 55 h 111"/>
                  <a:gd name="T48" fmla="*/ 115 w 117"/>
                  <a:gd name="T49" fmla="*/ 68 h 111"/>
                  <a:gd name="T50" fmla="*/ 108 w 117"/>
                  <a:gd name="T51" fmla="*/ 88 h 111"/>
                  <a:gd name="T52" fmla="*/ 101 w 117"/>
                  <a:gd name="T53" fmla="*/ 95 h 111"/>
                  <a:gd name="T54" fmla="*/ 92 w 117"/>
                  <a:gd name="T55" fmla="*/ 102 h 111"/>
                  <a:gd name="T56" fmla="*/ 72 w 117"/>
                  <a:gd name="T57" fmla="*/ 110 h 111"/>
                  <a:gd name="T58" fmla="*/ 59 w 117"/>
                  <a:gd name="T59" fmla="*/ 111 h 111"/>
                  <a:gd name="T60" fmla="*/ 45 w 117"/>
                  <a:gd name="T61" fmla="*/ 110 h 111"/>
                  <a:gd name="T62" fmla="*/ 24 w 117"/>
                  <a:gd name="T63" fmla="*/ 102 h 111"/>
                  <a:gd name="T64" fmla="*/ 16 w 117"/>
                  <a:gd name="T65" fmla="*/ 95 h 111"/>
                  <a:gd name="T66" fmla="*/ 9 w 117"/>
                  <a:gd name="T67" fmla="*/ 88 h 111"/>
                  <a:gd name="T68" fmla="*/ 1 w 117"/>
                  <a:gd name="T69" fmla="*/ 68 h 111"/>
                  <a:gd name="T70" fmla="*/ 0 w 117"/>
                  <a:gd name="T71" fmla="*/ 55 h 111"/>
                  <a:gd name="T72" fmla="*/ 1 w 117"/>
                  <a:gd name="T73" fmla="*/ 43 h 111"/>
                  <a:gd name="T74" fmla="*/ 9 w 117"/>
                  <a:gd name="T75" fmla="*/ 23 h 111"/>
                  <a:gd name="T76" fmla="*/ 16 w 117"/>
                  <a:gd name="T77" fmla="*/ 15 h 111"/>
                  <a:gd name="T78" fmla="*/ 24 w 117"/>
                  <a:gd name="T79" fmla="*/ 9 h 111"/>
                  <a:gd name="T80" fmla="*/ 45 w 117"/>
                  <a:gd name="T81" fmla="*/ 0 h 111"/>
                  <a:gd name="T82" fmla="*/ 59 w 117"/>
                  <a:gd name="T8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7" h="111">
                    <a:moveTo>
                      <a:pt x="59" y="25"/>
                    </a:moveTo>
                    <a:lnTo>
                      <a:pt x="47" y="26"/>
                    </a:lnTo>
                    <a:lnTo>
                      <a:pt x="42" y="32"/>
                    </a:lnTo>
                    <a:lnTo>
                      <a:pt x="36" y="42"/>
                    </a:lnTo>
                    <a:lnTo>
                      <a:pt x="36" y="55"/>
                    </a:lnTo>
                    <a:lnTo>
                      <a:pt x="36" y="69"/>
                    </a:lnTo>
                    <a:lnTo>
                      <a:pt x="42" y="78"/>
                    </a:lnTo>
                    <a:lnTo>
                      <a:pt x="47" y="85"/>
                    </a:lnTo>
                    <a:lnTo>
                      <a:pt x="59" y="87"/>
                    </a:lnTo>
                    <a:lnTo>
                      <a:pt x="69" y="85"/>
                    </a:lnTo>
                    <a:lnTo>
                      <a:pt x="75" y="78"/>
                    </a:lnTo>
                    <a:lnTo>
                      <a:pt x="81" y="69"/>
                    </a:lnTo>
                    <a:lnTo>
                      <a:pt x="81" y="55"/>
                    </a:lnTo>
                    <a:lnTo>
                      <a:pt x="81" y="42"/>
                    </a:lnTo>
                    <a:lnTo>
                      <a:pt x="75" y="32"/>
                    </a:lnTo>
                    <a:lnTo>
                      <a:pt x="69" y="26"/>
                    </a:lnTo>
                    <a:lnTo>
                      <a:pt x="59" y="25"/>
                    </a:lnTo>
                    <a:close/>
                    <a:moveTo>
                      <a:pt x="59" y="0"/>
                    </a:moveTo>
                    <a:lnTo>
                      <a:pt x="72" y="0"/>
                    </a:lnTo>
                    <a:lnTo>
                      <a:pt x="92" y="9"/>
                    </a:lnTo>
                    <a:lnTo>
                      <a:pt x="101" y="15"/>
                    </a:lnTo>
                    <a:lnTo>
                      <a:pt x="108" y="23"/>
                    </a:lnTo>
                    <a:lnTo>
                      <a:pt x="115" y="43"/>
                    </a:lnTo>
                    <a:lnTo>
                      <a:pt x="117" y="55"/>
                    </a:lnTo>
                    <a:lnTo>
                      <a:pt x="115" y="68"/>
                    </a:lnTo>
                    <a:lnTo>
                      <a:pt x="108" y="88"/>
                    </a:lnTo>
                    <a:lnTo>
                      <a:pt x="101" y="95"/>
                    </a:lnTo>
                    <a:lnTo>
                      <a:pt x="92" y="102"/>
                    </a:lnTo>
                    <a:lnTo>
                      <a:pt x="72" y="110"/>
                    </a:lnTo>
                    <a:lnTo>
                      <a:pt x="59" y="111"/>
                    </a:lnTo>
                    <a:lnTo>
                      <a:pt x="45" y="110"/>
                    </a:lnTo>
                    <a:lnTo>
                      <a:pt x="24" y="102"/>
                    </a:lnTo>
                    <a:lnTo>
                      <a:pt x="16" y="95"/>
                    </a:lnTo>
                    <a:lnTo>
                      <a:pt x="9" y="88"/>
                    </a:lnTo>
                    <a:lnTo>
                      <a:pt x="1" y="68"/>
                    </a:lnTo>
                    <a:lnTo>
                      <a:pt x="0" y="55"/>
                    </a:lnTo>
                    <a:lnTo>
                      <a:pt x="1" y="43"/>
                    </a:lnTo>
                    <a:lnTo>
                      <a:pt x="9" y="23"/>
                    </a:lnTo>
                    <a:lnTo>
                      <a:pt x="16" y="15"/>
                    </a:lnTo>
                    <a:lnTo>
                      <a:pt x="24" y="9"/>
                    </a:lnTo>
                    <a:lnTo>
                      <a:pt x="45" y="0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" name="Freeform 250"/>
              <p:cNvSpPr>
                <a:spLocks/>
              </p:cNvSpPr>
              <p:nvPr/>
            </p:nvSpPr>
            <p:spPr bwMode="auto">
              <a:xfrm>
                <a:off x="3581" y="2449"/>
                <a:ext cx="35" cy="36"/>
              </a:xfrm>
              <a:custGeom>
                <a:avLst/>
                <a:gdLst>
                  <a:gd name="T0" fmla="*/ 105 w 105"/>
                  <a:gd name="T1" fmla="*/ 43 h 108"/>
                  <a:gd name="T2" fmla="*/ 105 w 105"/>
                  <a:gd name="T3" fmla="*/ 108 h 108"/>
                  <a:gd name="T4" fmla="*/ 71 w 105"/>
                  <a:gd name="T5" fmla="*/ 108 h 108"/>
                  <a:gd name="T6" fmla="*/ 71 w 105"/>
                  <a:gd name="T7" fmla="*/ 97 h 108"/>
                  <a:gd name="T8" fmla="*/ 71 w 105"/>
                  <a:gd name="T9" fmla="*/ 59 h 108"/>
                  <a:gd name="T10" fmla="*/ 71 w 105"/>
                  <a:gd name="T11" fmla="*/ 46 h 108"/>
                  <a:gd name="T12" fmla="*/ 71 w 105"/>
                  <a:gd name="T13" fmla="*/ 41 h 108"/>
                  <a:gd name="T14" fmla="*/ 69 w 105"/>
                  <a:gd name="T15" fmla="*/ 35 h 108"/>
                  <a:gd name="T16" fmla="*/ 69 w 105"/>
                  <a:gd name="T17" fmla="*/ 32 h 108"/>
                  <a:gd name="T18" fmla="*/ 66 w 105"/>
                  <a:gd name="T19" fmla="*/ 29 h 108"/>
                  <a:gd name="T20" fmla="*/ 64 w 105"/>
                  <a:gd name="T21" fmla="*/ 28 h 108"/>
                  <a:gd name="T22" fmla="*/ 59 w 105"/>
                  <a:gd name="T23" fmla="*/ 26 h 108"/>
                  <a:gd name="T24" fmla="*/ 55 w 105"/>
                  <a:gd name="T25" fmla="*/ 26 h 108"/>
                  <a:gd name="T26" fmla="*/ 46 w 105"/>
                  <a:gd name="T27" fmla="*/ 28 h 108"/>
                  <a:gd name="T28" fmla="*/ 39 w 105"/>
                  <a:gd name="T29" fmla="*/ 33 h 108"/>
                  <a:gd name="T30" fmla="*/ 35 w 105"/>
                  <a:gd name="T31" fmla="*/ 43 h 108"/>
                  <a:gd name="T32" fmla="*/ 33 w 105"/>
                  <a:gd name="T33" fmla="*/ 56 h 108"/>
                  <a:gd name="T34" fmla="*/ 33 w 105"/>
                  <a:gd name="T35" fmla="*/ 108 h 108"/>
                  <a:gd name="T36" fmla="*/ 0 w 105"/>
                  <a:gd name="T37" fmla="*/ 108 h 108"/>
                  <a:gd name="T38" fmla="*/ 0 w 105"/>
                  <a:gd name="T39" fmla="*/ 3 h 108"/>
                  <a:gd name="T40" fmla="*/ 33 w 105"/>
                  <a:gd name="T41" fmla="*/ 3 h 108"/>
                  <a:gd name="T42" fmla="*/ 33 w 105"/>
                  <a:gd name="T43" fmla="*/ 18 h 108"/>
                  <a:gd name="T44" fmla="*/ 41 w 105"/>
                  <a:gd name="T45" fmla="*/ 10 h 108"/>
                  <a:gd name="T46" fmla="*/ 49 w 105"/>
                  <a:gd name="T47" fmla="*/ 5 h 108"/>
                  <a:gd name="T48" fmla="*/ 58 w 105"/>
                  <a:gd name="T49" fmla="*/ 2 h 108"/>
                  <a:gd name="T50" fmla="*/ 68 w 105"/>
                  <a:gd name="T51" fmla="*/ 0 h 108"/>
                  <a:gd name="T52" fmla="*/ 85 w 105"/>
                  <a:gd name="T53" fmla="*/ 2 h 108"/>
                  <a:gd name="T54" fmla="*/ 95 w 105"/>
                  <a:gd name="T55" fmla="*/ 12 h 108"/>
                  <a:gd name="T56" fmla="*/ 104 w 105"/>
                  <a:gd name="T57" fmla="*/ 25 h 108"/>
                  <a:gd name="T58" fmla="*/ 105 w 105"/>
                  <a:gd name="T59" fmla="*/ 43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5" h="108">
                    <a:moveTo>
                      <a:pt x="105" y="43"/>
                    </a:moveTo>
                    <a:lnTo>
                      <a:pt x="105" y="108"/>
                    </a:lnTo>
                    <a:lnTo>
                      <a:pt x="71" y="108"/>
                    </a:lnTo>
                    <a:lnTo>
                      <a:pt x="71" y="97"/>
                    </a:lnTo>
                    <a:lnTo>
                      <a:pt x="71" y="59"/>
                    </a:lnTo>
                    <a:lnTo>
                      <a:pt x="71" y="46"/>
                    </a:lnTo>
                    <a:lnTo>
                      <a:pt x="71" y="41"/>
                    </a:lnTo>
                    <a:lnTo>
                      <a:pt x="69" y="35"/>
                    </a:lnTo>
                    <a:lnTo>
                      <a:pt x="69" y="32"/>
                    </a:lnTo>
                    <a:lnTo>
                      <a:pt x="66" y="29"/>
                    </a:lnTo>
                    <a:lnTo>
                      <a:pt x="64" y="28"/>
                    </a:lnTo>
                    <a:lnTo>
                      <a:pt x="59" y="26"/>
                    </a:lnTo>
                    <a:lnTo>
                      <a:pt x="55" y="26"/>
                    </a:lnTo>
                    <a:lnTo>
                      <a:pt x="46" y="28"/>
                    </a:lnTo>
                    <a:lnTo>
                      <a:pt x="39" y="33"/>
                    </a:lnTo>
                    <a:lnTo>
                      <a:pt x="35" y="43"/>
                    </a:lnTo>
                    <a:lnTo>
                      <a:pt x="33" y="56"/>
                    </a:lnTo>
                    <a:lnTo>
                      <a:pt x="33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8"/>
                    </a:lnTo>
                    <a:lnTo>
                      <a:pt x="41" y="10"/>
                    </a:lnTo>
                    <a:lnTo>
                      <a:pt x="49" y="5"/>
                    </a:lnTo>
                    <a:lnTo>
                      <a:pt x="58" y="2"/>
                    </a:lnTo>
                    <a:lnTo>
                      <a:pt x="68" y="0"/>
                    </a:lnTo>
                    <a:lnTo>
                      <a:pt x="85" y="2"/>
                    </a:lnTo>
                    <a:lnTo>
                      <a:pt x="95" y="12"/>
                    </a:lnTo>
                    <a:lnTo>
                      <a:pt x="104" y="25"/>
                    </a:lnTo>
                    <a:lnTo>
                      <a:pt x="105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1" name="Freeform 251"/>
              <p:cNvSpPr>
                <a:spLocks/>
              </p:cNvSpPr>
              <p:nvPr/>
            </p:nvSpPr>
            <p:spPr bwMode="auto">
              <a:xfrm>
                <a:off x="3212" y="2206"/>
                <a:ext cx="32" cy="56"/>
              </a:xfrm>
              <a:custGeom>
                <a:avLst/>
                <a:gdLst>
                  <a:gd name="T0" fmla="*/ 0 w 96"/>
                  <a:gd name="T1" fmla="*/ 0 h 168"/>
                  <a:gd name="T2" fmla="*/ 96 w 96"/>
                  <a:gd name="T3" fmla="*/ 0 h 168"/>
                  <a:gd name="T4" fmla="*/ 96 w 96"/>
                  <a:gd name="T5" fmla="*/ 19 h 168"/>
                  <a:gd name="T6" fmla="*/ 23 w 96"/>
                  <a:gd name="T7" fmla="*/ 19 h 168"/>
                  <a:gd name="T8" fmla="*/ 23 w 96"/>
                  <a:gd name="T9" fmla="*/ 69 h 168"/>
                  <a:gd name="T10" fmla="*/ 89 w 96"/>
                  <a:gd name="T11" fmla="*/ 69 h 168"/>
                  <a:gd name="T12" fmla="*/ 89 w 96"/>
                  <a:gd name="T13" fmla="*/ 88 h 168"/>
                  <a:gd name="T14" fmla="*/ 23 w 96"/>
                  <a:gd name="T15" fmla="*/ 88 h 168"/>
                  <a:gd name="T16" fmla="*/ 23 w 96"/>
                  <a:gd name="T17" fmla="*/ 168 h 168"/>
                  <a:gd name="T18" fmla="*/ 0 w 96"/>
                  <a:gd name="T19" fmla="*/ 168 h 168"/>
                  <a:gd name="T20" fmla="*/ 0 w 96"/>
                  <a:gd name="T21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6" h="168">
                    <a:moveTo>
                      <a:pt x="0" y="0"/>
                    </a:moveTo>
                    <a:lnTo>
                      <a:pt x="96" y="0"/>
                    </a:lnTo>
                    <a:lnTo>
                      <a:pt x="96" y="19"/>
                    </a:lnTo>
                    <a:lnTo>
                      <a:pt x="23" y="19"/>
                    </a:lnTo>
                    <a:lnTo>
                      <a:pt x="23" y="69"/>
                    </a:lnTo>
                    <a:lnTo>
                      <a:pt x="89" y="69"/>
                    </a:lnTo>
                    <a:lnTo>
                      <a:pt x="89" y="88"/>
                    </a:lnTo>
                    <a:lnTo>
                      <a:pt x="23" y="88"/>
                    </a:lnTo>
                    <a:lnTo>
                      <a:pt x="23" y="168"/>
                    </a:lnTo>
                    <a:lnTo>
                      <a:pt x="0" y="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2" name="Freeform 252"/>
              <p:cNvSpPr>
                <a:spLocks noEditPoints="1"/>
              </p:cNvSpPr>
              <p:nvPr/>
            </p:nvSpPr>
            <p:spPr bwMode="auto">
              <a:xfrm>
                <a:off x="3251" y="2204"/>
                <a:ext cx="7" cy="58"/>
              </a:xfrm>
              <a:custGeom>
                <a:avLst/>
                <a:gdLst>
                  <a:gd name="T0" fmla="*/ 0 w 22"/>
                  <a:gd name="T1" fmla="*/ 49 h 175"/>
                  <a:gd name="T2" fmla="*/ 22 w 22"/>
                  <a:gd name="T3" fmla="*/ 49 h 175"/>
                  <a:gd name="T4" fmla="*/ 22 w 22"/>
                  <a:gd name="T5" fmla="*/ 175 h 175"/>
                  <a:gd name="T6" fmla="*/ 0 w 22"/>
                  <a:gd name="T7" fmla="*/ 175 h 175"/>
                  <a:gd name="T8" fmla="*/ 0 w 22"/>
                  <a:gd name="T9" fmla="*/ 49 h 175"/>
                  <a:gd name="T10" fmla="*/ 0 w 22"/>
                  <a:gd name="T11" fmla="*/ 0 h 175"/>
                  <a:gd name="T12" fmla="*/ 22 w 22"/>
                  <a:gd name="T13" fmla="*/ 0 h 175"/>
                  <a:gd name="T14" fmla="*/ 22 w 22"/>
                  <a:gd name="T15" fmla="*/ 26 h 175"/>
                  <a:gd name="T16" fmla="*/ 0 w 22"/>
                  <a:gd name="T17" fmla="*/ 26 h 175"/>
                  <a:gd name="T18" fmla="*/ 0 w 22"/>
                  <a:gd name="T1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175">
                    <a:moveTo>
                      <a:pt x="0" y="49"/>
                    </a:moveTo>
                    <a:lnTo>
                      <a:pt x="22" y="49"/>
                    </a:lnTo>
                    <a:lnTo>
                      <a:pt x="22" y="175"/>
                    </a:lnTo>
                    <a:lnTo>
                      <a:pt x="0" y="175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22" y="0"/>
                    </a:lnTo>
                    <a:lnTo>
                      <a:pt x="22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3" name="Freeform 253"/>
              <p:cNvSpPr>
                <a:spLocks/>
              </p:cNvSpPr>
              <p:nvPr/>
            </p:nvSpPr>
            <p:spPr bwMode="auto">
              <a:xfrm>
                <a:off x="3272" y="2219"/>
                <a:ext cx="35" cy="43"/>
              </a:xfrm>
              <a:custGeom>
                <a:avLst/>
                <a:gdLst>
                  <a:gd name="T0" fmla="*/ 106 w 106"/>
                  <a:gd name="T1" fmla="*/ 53 h 129"/>
                  <a:gd name="T2" fmla="*/ 106 w 106"/>
                  <a:gd name="T3" fmla="*/ 129 h 129"/>
                  <a:gd name="T4" fmla="*/ 85 w 106"/>
                  <a:gd name="T5" fmla="*/ 129 h 129"/>
                  <a:gd name="T6" fmla="*/ 85 w 106"/>
                  <a:gd name="T7" fmla="*/ 55 h 129"/>
                  <a:gd name="T8" fmla="*/ 84 w 106"/>
                  <a:gd name="T9" fmla="*/ 37 h 129"/>
                  <a:gd name="T10" fmla="*/ 78 w 106"/>
                  <a:gd name="T11" fmla="*/ 27 h 129"/>
                  <a:gd name="T12" fmla="*/ 70 w 106"/>
                  <a:gd name="T13" fmla="*/ 20 h 129"/>
                  <a:gd name="T14" fmla="*/ 57 w 106"/>
                  <a:gd name="T15" fmla="*/ 19 h 129"/>
                  <a:gd name="T16" fmla="*/ 42 w 106"/>
                  <a:gd name="T17" fmla="*/ 20 h 129"/>
                  <a:gd name="T18" fmla="*/ 31 w 106"/>
                  <a:gd name="T19" fmla="*/ 29 h 129"/>
                  <a:gd name="T20" fmla="*/ 23 w 106"/>
                  <a:gd name="T21" fmla="*/ 40 h 129"/>
                  <a:gd name="T22" fmla="*/ 21 w 106"/>
                  <a:gd name="T23" fmla="*/ 57 h 129"/>
                  <a:gd name="T24" fmla="*/ 21 w 106"/>
                  <a:gd name="T25" fmla="*/ 129 h 129"/>
                  <a:gd name="T26" fmla="*/ 0 w 106"/>
                  <a:gd name="T27" fmla="*/ 129 h 129"/>
                  <a:gd name="T28" fmla="*/ 0 w 106"/>
                  <a:gd name="T29" fmla="*/ 3 h 129"/>
                  <a:gd name="T30" fmla="*/ 21 w 106"/>
                  <a:gd name="T31" fmla="*/ 3 h 129"/>
                  <a:gd name="T32" fmla="*/ 21 w 106"/>
                  <a:gd name="T33" fmla="*/ 23 h 129"/>
                  <a:gd name="T34" fmla="*/ 29 w 106"/>
                  <a:gd name="T35" fmla="*/ 13 h 129"/>
                  <a:gd name="T36" fmla="*/ 39 w 106"/>
                  <a:gd name="T37" fmla="*/ 6 h 129"/>
                  <a:gd name="T38" fmla="*/ 49 w 106"/>
                  <a:gd name="T39" fmla="*/ 1 h 129"/>
                  <a:gd name="T40" fmla="*/ 62 w 106"/>
                  <a:gd name="T41" fmla="*/ 0 h 129"/>
                  <a:gd name="T42" fmla="*/ 72 w 106"/>
                  <a:gd name="T43" fmla="*/ 1 h 129"/>
                  <a:gd name="T44" fmla="*/ 88 w 106"/>
                  <a:gd name="T45" fmla="*/ 7 h 129"/>
                  <a:gd name="T46" fmla="*/ 96 w 106"/>
                  <a:gd name="T47" fmla="*/ 14 h 129"/>
                  <a:gd name="T48" fmla="*/ 104 w 106"/>
                  <a:gd name="T49" fmla="*/ 29 h 129"/>
                  <a:gd name="T50" fmla="*/ 106 w 106"/>
                  <a:gd name="T51" fmla="*/ 53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6" h="129">
                    <a:moveTo>
                      <a:pt x="106" y="53"/>
                    </a:moveTo>
                    <a:lnTo>
                      <a:pt x="106" y="129"/>
                    </a:lnTo>
                    <a:lnTo>
                      <a:pt x="85" y="129"/>
                    </a:lnTo>
                    <a:lnTo>
                      <a:pt x="85" y="55"/>
                    </a:lnTo>
                    <a:lnTo>
                      <a:pt x="84" y="37"/>
                    </a:lnTo>
                    <a:lnTo>
                      <a:pt x="78" y="27"/>
                    </a:lnTo>
                    <a:lnTo>
                      <a:pt x="70" y="20"/>
                    </a:lnTo>
                    <a:lnTo>
                      <a:pt x="57" y="19"/>
                    </a:lnTo>
                    <a:lnTo>
                      <a:pt x="42" y="20"/>
                    </a:lnTo>
                    <a:lnTo>
                      <a:pt x="31" y="29"/>
                    </a:lnTo>
                    <a:lnTo>
                      <a:pt x="23" y="40"/>
                    </a:lnTo>
                    <a:lnTo>
                      <a:pt x="21" y="57"/>
                    </a:lnTo>
                    <a:lnTo>
                      <a:pt x="21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lnTo>
                      <a:pt x="29" y="13"/>
                    </a:lnTo>
                    <a:lnTo>
                      <a:pt x="39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2" y="1"/>
                    </a:lnTo>
                    <a:lnTo>
                      <a:pt x="88" y="7"/>
                    </a:lnTo>
                    <a:lnTo>
                      <a:pt x="96" y="14"/>
                    </a:lnTo>
                    <a:lnTo>
                      <a:pt x="104" y="29"/>
                    </a:lnTo>
                    <a:lnTo>
                      <a:pt x="106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4" name="Freeform 254"/>
              <p:cNvSpPr>
                <a:spLocks noEditPoints="1"/>
              </p:cNvSpPr>
              <p:nvPr/>
            </p:nvSpPr>
            <p:spPr bwMode="auto">
              <a:xfrm>
                <a:off x="3318" y="2219"/>
                <a:ext cx="36" cy="44"/>
              </a:xfrm>
              <a:custGeom>
                <a:avLst/>
                <a:gdLst>
                  <a:gd name="T0" fmla="*/ 65 w 107"/>
                  <a:gd name="T1" fmla="*/ 66 h 132"/>
                  <a:gd name="T2" fmla="*/ 42 w 107"/>
                  <a:gd name="T3" fmla="*/ 68 h 132"/>
                  <a:gd name="T4" fmla="*/ 30 w 107"/>
                  <a:gd name="T5" fmla="*/ 72 h 132"/>
                  <a:gd name="T6" fmla="*/ 22 w 107"/>
                  <a:gd name="T7" fmla="*/ 79 h 132"/>
                  <a:gd name="T8" fmla="*/ 20 w 107"/>
                  <a:gd name="T9" fmla="*/ 91 h 132"/>
                  <a:gd name="T10" fmla="*/ 22 w 107"/>
                  <a:gd name="T11" fmla="*/ 102 h 132"/>
                  <a:gd name="T12" fmla="*/ 28 w 107"/>
                  <a:gd name="T13" fmla="*/ 109 h 132"/>
                  <a:gd name="T14" fmla="*/ 36 w 107"/>
                  <a:gd name="T15" fmla="*/ 114 h 132"/>
                  <a:gd name="T16" fmla="*/ 48 w 107"/>
                  <a:gd name="T17" fmla="*/ 115 h 132"/>
                  <a:gd name="T18" fmla="*/ 64 w 107"/>
                  <a:gd name="T19" fmla="*/ 114 h 132"/>
                  <a:gd name="T20" fmla="*/ 75 w 107"/>
                  <a:gd name="T21" fmla="*/ 104 h 132"/>
                  <a:gd name="T22" fmla="*/ 84 w 107"/>
                  <a:gd name="T23" fmla="*/ 89 h 132"/>
                  <a:gd name="T24" fmla="*/ 85 w 107"/>
                  <a:gd name="T25" fmla="*/ 70 h 132"/>
                  <a:gd name="T26" fmla="*/ 85 w 107"/>
                  <a:gd name="T27" fmla="*/ 66 h 132"/>
                  <a:gd name="T28" fmla="*/ 65 w 107"/>
                  <a:gd name="T29" fmla="*/ 66 h 132"/>
                  <a:gd name="T30" fmla="*/ 107 w 107"/>
                  <a:gd name="T31" fmla="*/ 57 h 132"/>
                  <a:gd name="T32" fmla="*/ 107 w 107"/>
                  <a:gd name="T33" fmla="*/ 129 h 132"/>
                  <a:gd name="T34" fmla="*/ 85 w 107"/>
                  <a:gd name="T35" fmla="*/ 129 h 132"/>
                  <a:gd name="T36" fmla="*/ 85 w 107"/>
                  <a:gd name="T37" fmla="*/ 111 h 132"/>
                  <a:gd name="T38" fmla="*/ 78 w 107"/>
                  <a:gd name="T39" fmla="*/ 121 h 132"/>
                  <a:gd name="T40" fmla="*/ 68 w 107"/>
                  <a:gd name="T41" fmla="*/ 127 h 132"/>
                  <a:gd name="T42" fmla="*/ 56 w 107"/>
                  <a:gd name="T43" fmla="*/ 131 h 132"/>
                  <a:gd name="T44" fmla="*/ 42 w 107"/>
                  <a:gd name="T45" fmla="*/ 132 h 132"/>
                  <a:gd name="T46" fmla="*/ 23 w 107"/>
                  <a:gd name="T47" fmla="*/ 131 h 132"/>
                  <a:gd name="T48" fmla="*/ 10 w 107"/>
                  <a:gd name="T49" fmla="*/ 122 h 132"/>
                  <a:gd name="T50" fmla="*/ 2 w 107"/>
                  <a:gd name="T51" fmla="*/ 109 h 132"/>
                  <a:gd name="T52" fmla="*/ 0 w 107"/>
                  <a:gd name="T53" fmla="*/ 92 h 132"/>
                  <a:gd name="T54" fmla="*/ 0 w 107"/>
                  <a:gd name="T55" fmla="*/ 82 h 132"/>
                  <a:gd name="T56" fmla="*/ 7 w 107"/>
                  <a:gd name="T57" fmla="*/ 66 h 132"/>
                  <a:gd name="T58" fmla="*/ 13 w 107"/>
                  <a:gd name="T59" fmla="*/ 60 h 132"/>
                  <a:gd name="T60" fmla="*/ 30 w 107"/>
                  <a:gd name="T61" fmla="*/ 52 h 132"/>
                  <a:gd name="T62" fmla="*/ 56 w 107"/>
                  <a:gd name="T63" fmla="*/ 50 h 132"/>
                  <a:gd name="T64" fmla="*/ 85 w 107"/>
                  <a:gd name="T65" fmla="*/ 50 h 132"/>
                  <a:gd name="T66" fmla="*/ 85 w 107"/>
                  <a:gd name="T67" fmla="*/ 47 h 132"/>
                  <a:gd name="T68" fmla="*/ 84 w 107"/>
                  <a:gd name="T69" fmla="*/ 34 h 132"/>
                  <a:gd name="T70" fmla="*/ 77 w 107"/>
                  <a:gd name="T71" fmla="*/ 26 h 132"/>
                  <a:gd name="T72" fmla="*/ 65 w 107"/>
                  <a:gd name="T73" fmla="*/ 19 h 132"/>
                  <a:gd name="T74" fmla="*/ 49 w 107"/>
                  <a:gd name="T75" fmla="*/ 17 h 132"/>
                  <a:gd name="T76" fmla="*/ 39 w 107"/>
                  <a:gd name="T77" fmla="*/ 19 h 132"/>
                  <a:gd name="T78" fmla="*/ 29 w 107"/>
                  <a:gd name="T79" fmla="*/ 20 h 132"/>
                  <a:gd name="T80" fmla="*/ 19 w 107"/>
                  <a:gd name="T81" fmla="*/ 23 h 132"/>
                  <a:gd name="T82" fmla="*/ 9 w 107"/>
                  <a:gd name="T83" fmla="*/ 29 h 132"/>
                  <a:gd name="T84" fmla="*/ 9 w 107"/>
                  <a:gd name="T85" fmla="*/ 8 h 132"/>
                  <a:gd name="T86" fmla="*/ 20 w 107"/>
                  <a:gd name="T87" fmla="*/ 6 h 132"/>
                  <a:gd name="T88" fmla="*/ 30 w 107"/>
                  <a:gd name="T89" fmla="*/ 3 h 132"/>
                  <a:gd name="T90" fmla="*/ 42 w 107"/>
                  <a:gd name="T91" fmla="*/ 1 h 132"/>
                  <a:gd name="T92" fmla="*/ 52 w 107"/>
                  <a:gd name="T93" fmla="*/ 0 h 132"/>
                  <a:gd name="T94" fmla="*/ 65 w 107"/>
                  <a:gd name="T95" fmla="*/ 1 h 132"/>
                  <a:gd name="T96" fmla="*/ 85 w 107"/>
                  <a:gd name="T97" fmla="*/ 8 h 132"/>
                  <a:gd name="T98" fmla="*/ 92 w 107"/>
                  <a:gd name="T99" fmla="*/ 14 h 132"/>
                  <a:gd name="T100" fmla="*/ 98 w 107"/>
                  <a:gd name="T101" fmla="*/ 21 h 132"/>
                  <a:gd name="T102" fmla="*/ 105 w 107"/>
                  <a:gd name="T103" fmla="*/ 43 h 132"/>
                  <a:gd name="T104" fmla="*/ 107 w 107"/>
                  <a:gd name="T105" fmla="*/ 5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132">
                    <a:moveTo>
                      <a:pt x="65" y="66"/>
                    </a:moveTo>
                    <a:lnTo>
                      <a:pt x="42" y="68"/>
                    </a:lnTo>
                    <a:lnTo>
                      <a:pt x="30" y="72"/>
                    </a:lnTo>
                    <a:lnTo>
                      <a:pt x="22" y="79"/>
                    </a:lnTo>
                    <a:lnTo>
                      <a:pt x="20" y="91"/>
                    </a:lnTo>
                    <a:lnTo>
                      <a:pt x="22" y="102"/>
                    </a:lnTo>
                    <a:lnTo>
                      <a:pt x="28" y="109"/>
                    </a:lnTo>
                    <a:lnTo>
                      <a:pt x="36" y="114"/>
                    </a:lnTo>
                    <a:lnTo>
                      <a:pt x="48" y="115"/>
                    </a:lnTo>
                    <a:lnTo>
                      <a:pt x="64" y="114"/>
                    </a:lnTo>
                    <a:lnTo>
                      <a:pt x="75" y="104"/>
                    </a:lnTo>
                    <a:lnTo>
                      <a:pt x="84" y="89"/>
                    </a:lnTo>
                    <a:lnTo>
                      <a:pt x="85" y="70"/>
                    </a:lnTo>
                    <a:lnTo>
                      <a:pt x="85" y="66"/>
                    </a:lnTo>
                    <a:lnTo>
                      <a:pt x="65" y="66"/>
                    </a:lnTo>
                    <a:close/>
                    <a:moveTo>
                      <a:pt x="107" y="57"/>
                    </a:moveTo>
                    <a:lnTo>
                      <a:pt x="107" y="129"/>
                    </a:lnTo>
                    <a:lnTo>
                      <a:pt x="85" y="129"/>
                    </a:lnTo>
                    <a:lnTo>
                      <a:pt x="85" y="111"/>
                    </a:lnTo>
                    <a:lnTo>
                      <a:pt x="78" y="121"/>
                    </a:lnTo>
                    <a:lnTo>
                      <a:pt x="68" y="127"/>
                    </a:lnTo>
                    <a:lnTo>
                      <a:pt x="56" y="131"/>
                    </a:lnTo>
                    <a:lnTo>
                      <a:pt x="42" y="132"/>
                    </a:lnTo>
                    <a:lnTo>
                      <a:pt x="23" y="131"/>
                    </a:lnTo>
                    <a:lnTo>
                      <a:pt x="10" y="122"/>
                    </a:lnTo>
                    <a:lnTo>
                      <a:pt x="2" y="109"/>
                    </a:lnTo>
                    <a:lnTo>
                      <a:pt x="0" y="92"/>
                    </a:lnTo>
                    <a:lnTo>
                      <a:pt x="0" y="82"/>
                    </a:lnTo>
                    <a:lnTo>
                      <a:pt x="7" y="66"/>
                    </a:lnTo>
                    <a:lnTo>
                      <a:pt x="13" y="60"/>
                    </a:lnTo>
                    <a:lnTo>
                      <a:pt x="30" y="52"/>
                    </a:lnTo>
                    <a:lnTo>
                      <a:pt x="56" y="50"/>
                    </a:lnTo>
                    <a:lnTo>
                      <a:pt x="85" y="50"/>
                    </a:lnTo>
                    <a:lnTo>
                      <a:pt x="85" y="47"/>
                    </a:lnTo>
                    <a:lnTo>
                      <a:pt x="84" y="34"/>
                    </a:lnTo>
                    <a:lnTo>
                      <a:pt x="77" y="26"/>
                    </a:lnTo>
                    <a:lnTo>
                      <a:pt x="65" y="19"/>
                    </a:lnTo>
                    <a:lnTo>
                      <a:pt x="49" y="17"/>
                    </a:lnTo>
                    <a:lnTo>
                      <a:pt x="39" y="19"/>
                    </a:lnTo>
                    <a:lnTo>
                      <a:pt x="29" y="20"/>
                    </a:lnTo>
                    <a:lnTo>
                      <a:pt x="19" y="23"/>
                    </a:lnTo>
                    <a:lnTo>
                      <a:pt x="9" y="29"/>
                    </a:lnTo>
                    <a:lnTo>
                      <a:pt x="9" y="8"/>
                    </a:lnTo>
                    <a:lnTo>
                      <a:pt x="20" y="6"/>
                    </a:lnTo>
                    <a:lnTo>
                      <a:pt x="30" y="3"/>
                    </a:lnTo>
                    <a:lnTo>
                      <a:pt x="42" y="1"/>
                    </a:lnTo>
                    <a:lnTo>
                      <a:pt x="52" y="0"/>
                    </a:lnTo>
                    <a:lnTo>
                      <a:pt x="65" y="1"/>
                    </a:lnTo>
                    <a:lnTo>
                      <a:pt x="85" y="8"/>
                    </a:lnTo>
                    <a:lnTo>
                      <a:pt x="92" y="14"/>
                    </a:lnTo>
                    <a:lnTo>
                      <a:pt x="98" y="21"/>
                    </a:lnTo>
                    <a:lnTo>
                      <a:pt x="105" y="43"/>
                    </a:lnTo>
                    <a:lnTo>
                      <a:pt x="107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5" name="Rectangle 255"/>
              <p:cNvSpPr>
                <a:spLocks noChangeArrowheads="1"/>
              </p:cNvSpPr>
              <p:nvPr/>
            </p:nvSpPr>
            <p:spPr bwMode="auto">
              <a:xfrm>
                <a:off x="3368" y="2204"/>
                <a:ext cx="7" cy="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6" name="Freeform 256"/>
              <p:cNvSpPr>
                <a:spLocks/>
              </p:cNvSpPr>
              <p:nvPr/>
            </p:nvSpPr>
            <p:spPr bwMode="auto">
              <a:xfrm>
                <a:off x="3158" y="2315"/>
                <a:ext cx="33" cy="44"/>
              </a:xfrm>
              <a:custGeom>
                <a:avLst/>
                <a:gdLst>
                  <a:gd name="T0" fmla="*/ 90 w 97"/>
                  <a:gd name="T1" fmla="*/ 7 h 132"/>
                  <a:gd name="T2" fmla="*/ 90 w 97"/>
                  <a:gd name="T3" fmla="*/ 27 h 132"/>
                  <a:gd name="T4" fmla="*/ 81 w 97"/>
                  <a:gd name="T5" fmla="*/ 23 h 132"/>
                  <a:gd name="T6" fmla="*/ 72 w 97"/>
                  <a:gd name="T7" fmla="*/ 20 h 132"/>
                  <a:gd name="T8" fmla="*/ 62 w 97"/>
                  <a:gd name="T9" fmla="*/ 19 h 132"/>
                  <a:gd name="T10" fmla="*/ 52 w 97"/>
                  <a:gd name="T11" fmla="*/ 17 h 132"/>
                  <a:gd name="T12" fmla="*/ 38 w 97"/>
                  <a:gd name="T13" fmla="*/ 19 h 132"/>
                  <a:gd name="T14" fmla="*/ 29 w 97"/>
                  <a:gd name="T15" fmla="*/ 23 h 132"/>
                  <a:gd name="T16" fmla="*/ 23 w 97"/>
                  <a:gd name="T17" fmla="*/ 27 h 132"/>
                  <a:gd name="T18" fmla="*/ 22 w 97"/>
                  <a:gd name="T19" fmla="*/ 36 h 132"/>
                  <a:gd name="T20" fmla="*/ 22 w 97"/>
                  <a:gd name="T21" fmla="*/ 43 h 132"/>
                  <a:gd name="T22" fmla="*/ 28 w 97"/>
                  <a:gd name="T23" fmla="*/ 47 h 132"/>
                  <a:gd name="T24" fmla="*/ 35 w 97"/>
                  <a:gd name="T25" fmla="*/ 52 h 132"/>
                  <a:gd name="T26" fmla="*/ 49 w 97"/>
                  <a:gd name="T27" fmla="*/ 56 h 132"/>
                  <a:gd name="T28" fmla="*/ 56 w 97"/>
                  <a:gd name="T29" fmla="*/ 57 h 132"/>
                  <a:gd name="T30" fmla="*/ 77 w 97"/>
                  <a:gd name="T31" fmla="*/ 63 h 132"/>
                  <a:gd name="T32" fmla="*/ 88 w 97"/>
                  <a:gd name="T33" fmla="*/ 70 h 132"/>
                  <a:gd name="T34" fmla="*/ 95 w 97"/>
                  <a:gd name="T35" fmla="*/ 81 h 132"/>
                  <a:gd name="T36" fmla="*/ 97 w 97"/>
                  <a:gd name="T37" fmla="*/ 95 h 132"/>
                  <a:gd name="T38" fmla="*/ 97 w 97"/>
                  <a:gd name="T39" fmla="*/ 104 h 132"/>
                  <a:gd name="T40" fmla="*/ 90 w 97"/>
                  <a:gd name="T41" fmla="*/ 117 h 132"/>
                  <a:gd name="T42" fmla="*/ 82 w 97"/>
                  <a:gd name="T43" fmla="*/ 122 h 132"/>
                  <a:gd name="T44" fmla="*/ 68 w 97"/>
                  <a:gd name="T45" fmla="*/ 131 h 132"/>
                  <a:gd name="T46" fmla="*/ 45 w 97"/>
                  <a:gd name="T47" fmla="*/ 132 h 132"/>
                  <a:gd name="T48" fmla="*/ 35 w 97"/>
                  <a:gd name="T49" fmla="*/ 132 h 132"/>
                  <a:gd name="T50" fmla="*/ 23 w 97"/>
                  <a:gd name="T51" fmla="*/ 131 h 132"/>
                  <a:gd name="T52" fmla="*/ 13 w 97"/>
                  <a:gd name="T53" fmla="*/ 128 h 132"/>
                  <a:gd name="T54" fmla="*/ 0 w 97"/>
                  <a:gd name="T55" fmla="*/ 125 h 132"/>
                  <a:gd name="T56" fmla="*/ 0 w 97"/>
                  <a:gd name="T57" fmla="*/ 104 h 132"/>
                  <a:gd name="T58" fmla="*/ 12 w 97"/>
                  <a:gd name="T59" fmla="*/ 109 h 132"/>
                  <a:gd name="T60" fmla="*/ 23 w 97"/>
                  <a:gd name="T61" fmla="*/ 112 h 132"/>
                  <a:gd name="T62" fmla="*/ 35 w 97"/>
                  <a:gd name="T63" fmla="*/ 115 h 132"/>
                  <a:gd name="T64" fmla="*/ 45 w 97"/>
                  <a:gd name="T65" fmla="*/ 115 h 132"/>
                  <a:gd name="T66" fmla="*/ 59 w 97"/>
                  <a:gd name="T67" fmla="*/ 115 h 132"/>
                  <a:gd name="T68" fmla="*/ 68 w 97"/>
                  <a:gd name="T69" fmla="*/ 111 h 132"/>
                  <a:gd name="T70" fmla="*/ 74 w 97"/>
                  <a:gd name="T71" fmla="*/ 105 h 132"/>
                  <a:gd name="T72" fmla="*/ 75 w 97"/>
                  <a:gd name="T73" fmla="*/ 96 h 132"/>
                  <a:gd name="T74" fmla="*/ 75 w 97"/>
                  <a:gd name="T75" fmla="*/ 88 h 132"/>
                  <a:gd name="T76" fmla="*/ 69 w 97"/>
                  <a:gd name="T77" fmla="*/ 83 h 132"/>
                  <a:gd name="T78" fmla="*/ 62 w 97"/>
                  <a:gd name="T79" fmla="*/ 79 h 132"/>
                  <a:gd name="T80" fmla="*/ 45 w 97"/>
                  <a:gd name="T81" fmla="*/ 75 h 132"/>
                  <a:gd name="T82" fmla="*/ 38 w 97"/>
                  <a:gd name="T83" fmla="*/ 73 h 132"/>
                  <a:gd name="T84" fmla="*/ 20 w 97"/>
                  <a:gd name="T85" fmla="*/ 68 h 132"/>
                  <a:gd name="T86" fmla="*/ 10 w 97"/>
                  <a:gd name="T87" fmla="*/ 60 h 132"/>
                  <a:gd name="T88" fmla="*/ 3 w 97"/>
                  <a:gd name="T89" fmla="*/ 50 h 132"/>
                  <a:gd name="T90" fmla="*/ 2 w 97"/>
                  <a:gd name="T91" fmla="*/ 37 h 132"/>
                  <a:gd name="T92" fmla="*/ 2 w 97"/>
                  <a:gd name="T93" fmla="*/ 29 h 132"/>
                  <a:gd name="T94" fmla="*/ 9 w 97"/>
                  <a:gd name="T95" fmla="*/ 16 h 132"/>
                  <a:gd name="T96" fmla="*/ 15 w 97"/>
                  <a:gd name="T97" fmla="*/ 10 h 132"/>
                  <a:gd name="T98" fmla="*/ 29 w 97"/>
                  <a:gd name="T99" fmla="*/ 1 h 132"/>
                  <a:gd name="T100" fmla="*/ 49 w 97"/>
                  <a:gd name="T101" fmla="*/ 0 h 132"/>
                  <a:gd name="T102" fmla="*/ 61 w 97"/>
                  <a:gd name="T103" fmla="*/ 0 h 132"/>
                  <a:gd name="T104" fmla="*/ 71 w 97"/>
                  <a:gd name="T105" fmla="*/ 1 h 132"/>
                  <a:gd name="T106" fmla="*/ 81 w 97"/>
                  <a:gd name="T107" fmla="*/ 4 h 132"/>
                  <a:gd name="T108" fmla="*/ 90 w 97"/>
                  <a:gd name="T109" fmla="*/ 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7" h="132">
                    <a:moveTo>
                      <a:pt x="90" y="7"/>
                    </a:moveTo>
                    <a:lnTo>
                      <a:pt x="90" y="27"/>
                    </a:lnTo>
                    <a:lnTo>
                      <a:pt x="81" y="23"/>
                    </a:lnTo>
                    <a:lnTo>
                      <a:pt x="72" y="20"/>
                    </a:lnTo>
                    <a:lnTo>
                      <a:pt x="62" y="19"/>
                    </a:lnTo>
                    <a:lnTo>
                      <a:pt x="52" y="17"/>
                    </a:lnTo>
                    <a:lnTo>
                      <a:pt x="38" y="19"/>
                    </a:lnTo>
                    <a:lnTo>
                      <a:pt x="29" y="23"/>
                    </a:lnTo>
                    <a:lnTo>
                      <a:pt x="23" y="27"/>
                    </a:lnTo>
                    <a:lnTo>
                      <a:pt x="22" y="36"/>
                    </a:lnTo>
                    <a:lnTo>
                      <a:pt x="22" y="43"/>
                    </a:lnTo>
                    <a:lnTo>
                      <a:pt x="28" y="47"/>
                    </a:lnTo>
                    <a:lnTo>
                      <a:pt x="35" y="52"/>
                    </a:lnTo>
                    <a:lnTo>
                      <a:pt x="49" y="56"/>
                    </a:lnTo>
                    <a:lnTo>
                      <a:pt x="56" y="57"/>
                    </a:lnTo>
                    <a:lnTo>
                      <a:pt x="77" y="63"/>
                    </a:lnTo>
                    <a:lnTo>
                      <a:pt x="88" y="70"/>
                    </a:lnTo>
                    <a:lnTo>
                      <a:pt x="95" y="81"/>
                    </a:lnTo>
                    <a:lnTo>
                      <a:pt x="97" y="95"/>
                    </a:lnTo>
                    <a:lnTo>
                      <a:pt x="97" y="104"/>
                    </a:lnTo>
                    <a:lnTo>
                      <a:pt x="90" y="117"/>
                    </a:lnTo>
                    <a:lnTo>
                      <a:pt x="82" y="122"/>
                    </a:lnTo>
                    <a:lnTo>
                      <a:pt x="68" y="131"/>
                    </a:lnTo>
                    <a:lnTo>
                      <a:pt x="45" y="132"/>
                    </a:lnTo>
                    <a:lnTo>
                      <a:pt x="35" y="132"/>
                    </a:lnTo>
                    <a:lnTo>
                      <a:pt x="23" y="131"/>
                    </a:lnTo>
                    <a:lnTo>
                      <a:pt x="13" y="128"/>
                    </a:lnTo>
                    <a:lnTo>
                      <a:pt x="0" y="125"/>
                    </a:lnTo>
                    <a:lnTo>
                      <a:pt x="0" y="104"/>
                    </a:lnTo>
                    <a:lnTo>
                      <a:pt x="12" y="109"/>
                    </a:lnTo>
                    <a:lnTo>
                      <a:pt x="23" y="112"/>
                    </a:lnTo>
                    <a:lnTo>
                      <a:pt x="35" y="115"/>
                    </a:lnTo>
                    <a:lnTo>
                      <a:pt x="45" y="115"/>
                    </a:lnTo>
                    <a:lnTo>
                      <a:pt x="59" y="115"/>
                    </a:lnTo>
                    <a:lnTo>
                      <a:pt x="68" y="111"/>
                    </a:lnTo>
                    <a:lnTo>
                      <a:pt x="74" y="105"/>
                    </a:lnTo>
                    <a:lnTo>
                      <a:pt x="75" y="96"/>
                    </a:lnTo>
                    <a:lnTo>
                      <a:pt x="75" y="88"/>
                    </a:lnTo>
                    <a:lnTo>
                      <a:pt x="69" y="83"/>
                    </a:lnTo>
                    <a:lnTo>
                      <a:pt x="62" y="79"/>
                    </a:lnTo>
                    <a:lnTo>
                      <a:pt x="45" y="75"/>
                    </a:lnTo>
                    <a:lnTo>
                      <a:pt x="38" y="73"/>
                    </a:lnTo>
                    <a:lnTo>
                      <a:pt x="20" y="68"/>
                    </a:lnTo>
                    <a:lnTo>
                      <a:pt x="10" y="60"/>
                    </a:lnTo>
                    <a:lnTo>
                      <a:pt x="3" y="50"/>
                    </a:lnTo>
                    <a:lnTo>
                      <a:pt x="2" y="37"/>
                    </a:lnTo>
                    <a:lnTo>
                      <a:pt x="2" y="29"/>
                    </a:lnTo>
                    <a:lnTo>
                      <a:pt x="9" y="16"/>
                    </a:lnTo>
                    <a:lnTo>
                      <a:pt x="15" y="10"/>
                    </a:lnTo>
                    <a:lnTo>
                      <a:pt x="29" y="1"/>
                    </a:lnTo>
                    <a:lnTo>
                      <a:pt x="49" y="0"/>
                    </a:lnTo>
                    <a:lnTo>
                      <a:pt x="61" y="0"/>
                    </a:lnTo>
                    <a:lnTo>
                      <a:pt x="71" y="1"/>
                    </a:lnTo>
                    <a:lnTo>
                      <a:pt x="81" y="4"/>
                    </a:lnTo>
                    <a:lnTo>
                      <a:pt x="9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7" name="Freeform 257"/>
              <p:cNvSpPr>
                <a:spLocks/>
              </p:cNvSpPr>
              <p:nvPr/>
            </p:nvSpPr>
            <p:spPr bwMode="auto">
              <a:xfrm>
                <a:off x="3197" y="2316"/>
                <a:ext cx="41" cy="58"/>
              </a:xfrm>
              <a:custGeom>
                <a:avLst/>
                <a:gdLst>
                  <a:gd name="T0" fmla="*/ 67 w 122"/>
                  <a:gd name="T1" fmla="*/ 138 h 174"/>
                  <a:gd name="T2" fmla="*/ 57 w 122"/>
                  <a:gd name="T3" fmla="*/ 158 h 174"/>
                  <a:gd name="T4" fmla="*/ 50 w 122"/>
                  <a:gd name="T5" fmla="*/ 167 h 174"/>
                  <a:gd name="T6" fmla="*/ 40 w 122"/>
                  <a:gd name="T7" fmla="*/ 173 h 174"/>
                  <a:gd name="T8" fmla="*/ 27 w 122"/>
                  <a:gd name="T9" fmla="*/ 174 h 174"/>
                  <a:gd name="T10" fmla="*/ 11 w 122"/>
                  <a:gd name="T11" fmla="*/ 174 h 174"/>
                  <a:gd name="T12" fmla="*/ 11 w 122"/>
                  <a:gd name="T13" fmla="*/ 157 h 174"/>
                  <a:gd name="T14" fmla="*/ 23 w 122"/>
                  <a:gd name="T15" fmla="*/ 157 h 174"/>
                  <a:gd name="T16" fmla="*/ 31 w 122"/>
                  <a:gd name="T17" fmla="*/ 157 h 174"/>
                  <a:gd name="T18" fmla="*/ 36 w 122"/>
                  <a:gd name="T19" fmla="*/ 152 h 174"/>
                  <a:gd name="T20" fmla="*/ 41 w 122"/>
                  <a:gd name="T21" fmla="*/ 147 h 174"/>
                  <a:gd name="T22" fmla="*/ 47 w 122"/>
                  <a:gd name="T23" fmla="*/ 134 h 174"/>
                  <a:gd name="T24" fmla="*/ 50 w 122"/>
                  <a:gd name="T25" fmla="*/ 124 h 174"/>
                  <a:gd name="T26" fmla="*/ 0 w 122"/>
                  <a:gd name="T27" fmla="*/ 0 h 174"/>
                  <a:gd name="T28" fmla="*/ 21 w 122"/>
                  <a:gd name="T29" fmla="*/ 0 h 174"/>
                  <a:gd name="T30" fmla="*/ 60 w 122"/>
                  <a:gd name="T31" fmla="*/ 99 h 174"/>
                  <a:gd name="T32" fmla="*/ 100 w 122"/>
                  <a:gd name="T33" fmla="*/ 0 h 174"/>
                  <a:gd name="T34" fmla="*/ 122 w 122"/>
                  <a:gd name="T35" fmla="*/ 0 h 174"/>
                  <a:gd name="T36" fmla="*/ 67 w 122"/>
                  <a:gd name="T37" fmla="*/ 13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2" h="174">
                    <a:moveTo>
                      <a:pt x="67" y="138"/>
                    </a:moveTo>
                    <a:lnTo>
                      <a:pt x="57" y="158"/>
                    </a:lnTo>
                    <a:lnTo>
                      <a:pt x="50" y="167"/>
                    </a:lnTo>
                    <a:lnTo>
                      <a:pt x="40" y="173"/>
                    </a:lnTo>
                    <a:lnTo>
                      <a:pt x="27" y="174"/>
                    </a:lnTo>
                    <a:lnTo>
                      <a:pt x="11" y="174"/>
                    </a:lnTo>
                    <a:lnTo>
                      <a:pt x="11" y="157"/>
                    </a:lnTo>
                    <a:lnTo>
                      <a:pt x="23" y="157"/>
                    </a:lnTo>
                    <a:lnTo>
                      <a:pt x="31" y="157"/>
                    </a:lnTo>
                    <a:lnTo>
                      <a:pt x="36" y="152"/>
                    </a:lnTo>
                    <a:lnTo>
                      <a:pt x="41" y="147"/>
                    </a:lnTo>
                    <a:lnTo>
                      <a:pt x="47" y="134"/>
                    </a:lnTo>
                    <a:lnTo>
                      <a:pt x="50" y="124"/>
                    </a:lnTo>
                    <a:lnTo>
                      <a:pt x="0" y="0"/>
                    </a:lnTo>
                    <a:lnTo>
                      <a:pt x="21" y="0"/>
                    </a:lnTo>
                    <a:lnTo>
                      <a:pt x="60" y="99"/>
                    </a:lnTo>
                    <a:lnTo>
                      <a:pt x="100" y="0"/>
                    </a:lnTo>
                    <a:lnTo>
                      <a:pt x="122" y="0"/>
                    </a:lnTo>
                    <a:lnTo>
                      <a:pt x="67" y="13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8" name="Freeform 258"/>
              <p:cNvSpPr>
                <a:spLocks/>
              </p:cNvSpPr>
              <p:nvPr/>
            </p:nvSpPr>
            <p:spPr bwMode="auto">
              <a:xfrm>
                <a:off x="3244" y="2315"/>
                <a:ext cx="32" cy="44"/>
              </a:xfrm>
              <a:custGeom>
                <a:avLst/>
                <a:gdLst>
                  <a:gd name="T0" fmla="*/ 91 w 96"/>
                  <a:gd name="T1" fmla="*/ 7 h 132"/>
                  <a:gd name="T2" fmla="*/ 91 w 96"/>
                  <a:gd name="T3" fmla="*/ 27 h 132"/>
                  <a:gd name="T4" fmla="*/ 81 w 96"/>
                  <a:gd name="T5" fmla="*/ 23 h 132"/>
                  <a:gd name="T6" fmla="*/ 72 w 96"/>
                  <a:gd name="T7" fmla="*/ 20 h 132"/>
                  <a:gd name="T8" fmla="*/ 62 w 96"/>
                  <a:gd name="T9" fmla="*/ 19 h 132"/>
                  <a:gd name="T10" fmla="*/ 52 w 96"/>
                  <a:gd name="T11" fmla="*/ 17 h 132"/>
                  <a:gd name="T12" fmla="*/ 37 w 96"/>
                  <a:gd name="T13" fmla="*/ 19 h 132"/>
                  <a:gd name="T14" fmla="*/ 29 w 96"/>
                  <a:gd name="T15" fmla="*/ 23 h 132"/>
                  <a:gd name="T16" fmla="*/ 23 w 96"/>
                  <a:gd name="T17" fmla="*/ 27 h 132"/>
                  <a:gd name="T18" fmla="*/ 21 w 96"/>
                  <a:gd name="T19" fmla="*/ 36 h 132"/>
                  <a:gd name="T20" fmla="*/ 23 w 96"/>
                  <a:gd name="T21" fmla="*/ 43 h 132"/>
                  <a:gd name="T22" fmla="*/ 27 w 96"/>
                  <a:gd name="T23" fmla="*/ 47 h 132"/>
                  <a:gd name="T24" fmla="*/ 34 w 96"/>
                  <a:gd name="T25" fmla="*/ 52 h 132"/>
                  <a:gd name="T26" fmla="*/ 49 w 96"/>
                  <a:gd name="T27" fmla="*/ 56 h 132"/>
                  <a:gd name="T28" fmla="*/ 56 w 96"/>
                  <a:gd name="T29" fmla="*/ 57 h 132"/>
                  <a:gd name="T30" fmla="*/ 76 w 96"/>
                  <a:gd name="T31" fmla="*/ 63 h 132"/>
                  <a:gd name="T32" fmla="*/ 88 w 96"/>
                  <a:gd name="T33" fmla="*/ 70 h 132"/>
                  <a:gd name="T34" fmla="*/ 95 w 96"/>
                  <a:gd name="T35" fmla="*/ 81 h 132"/>
                  <a:gd name="T36" fmla="*/ 96 w 96"/>
                  <a:gd name="T37" fmla="*/ 95 h 132"/>
                  <a:gd name="T38" fmla="*/ 96 w 96"/>
                  <a:gd name="T39" fmla="*/ 104 h 132"/>
                  <a:gd name="T40" fmla="*/ 89 w 96"/>
                  <a:gd name="T41" fmla="*/ 117 h 132"/>
                  <a:gd name="T42" fmla="*/ 83 w 96"/>
                  <a:gd name="T43" fmla="*/ 122 h 132"/>
                  <a:gd name="T44" fmla="*/ 68 w 96"/>
                  <a:gd name="T45" fmla="*/ 131 h 132"/>
                  <a:gd name="T46" fmla="*/ 44 w 96"/>
                  <a:gd name="T47" fmla="*/ 132 h 132"/>
                  <a:gd name="T48" fmla="*/ 34 w 96"/>
                  <a:gd name="T49" fmla="*/ 132 h 132"/>
                  <a:gd name="T50" fmla="*/ 23 w 96"/>
                  <a:gd name="T51" fmla="*/ 131 h 132"/>
                  <a:gd name="T52" fmla="*/ 13 w 96"/>
                  <a:gd name="T53" fmla="*/ 128 h 132"/>
                  <a:gd name="T54" fmla="*/ 0 w 96"/>
                  <a:gd name="T55" fmla="*/ 125 h 132"/>
                  <a:gd name="T56" fmla="*/ 0 w 96"/>
                  <a:gd name="T57" fmla="*/ 104 h 132"/>
                  <a:gd name="T58" fmla="*/ 11 w 96"/>
                  <a:gd name="T59" fmla="*/ 109 h 132"/>
                  <a:gd name="T60" fmla="*/ 23 w 96"/>
                  <a:gd name="T61" fmla="*/ 112 h 132"/>
                  <a:gd name="T62" fmla="*/ 34 w 96"/>
                  <a:gd name="T63" fmla="*/ 115 h 132"/>
                  <a:gd name="T64" fmla="*/ 44 w 96"/>
                  <a:gd name="T65" fmla="*/ 115 h 132"/>
                  <a:gd name="T66" fmla="*/ 59 w 96"/>
                  <a:gd name="T67" fmla="*/ 115 h 132"/>
                  <a:gd name="T68" fmla="*/ 68 w 96"/>
                  <a:gd name="T69" fmla="*/ 111 h 132"/>
                  <a:gd name="T70" fmla="*/ 75 w 96"/>
                  <a:gd name="T71" fmla="*/ 105 h 132"/>
                  <a:gd name="T72" fmla="*/ 75 w 96"/>
                  <a:gd name="T73" fmla="*/ 96 h 132"/>
                  <a:gd name="T74" fmla="*/ 75 w 96"/>
                  <a:gd name="T75" fmla="*/ 88 h 132"/>
                  <a:gd name="T76" fmla="*/ 70 w 96"/>
                  <a:gd name="T77" fmla="*/ 83 h 132"/>
                  <a:gd name="T78" fmla="*/ 62 w 96"/>
                  <a:gd name="T79" fmla="*/ 79 h 132"/>
                  <a:gd name="T80" fmla="*/ 44 w 96"/>
                  <a:gd name="T81" fmla="*/ 75 h 132"/>
                  <a:gd name="T82" fmla="*/ 37 w 96"/>
                  <a:gd name="T83" fmla="*/ 73 h 132"/>
                  <a:gd name="T84" fmla="*/ 20 w 96"/>
                  <a:gd name="T85" fmla="*/ 68 h 132"/>
                  <a:gd name="T86" fmla="*/ 10 w 96"/>
                  <a:gd name="T87" fmla="*/ 60 h 132"/>
                  <a:gd name="T88" fmla="*/ 3 w 96"/>
                  <a:gd name="T89" fmla="*/ 50 h 132"/>
                  <a:gd name="T90" fmla="*/ 1 w 96"/>
                  <a:gd name="T91" fmla="*/ 37 h 132"/>
                  <a:gd name="T92" fmla="*/ 1 w 96"/>
                  <a:gd name="T93" fmla="*/ 29 h 132"/>
                  <a:gd name="T94" fmla="*/ 8 w 96"/>
                  <a:gd name="T95" fmla="*/ 16 h 132"/>
                  <a:gd name="T96" fmla="*/ 14 w 96"/>
                  <a:gd name="T97" fmla="*/ 10 h 132"/>
                  <a:gd name="T98" fmla="*/ 29 w 96"/>
                  <a:gd name="T99" fmla="*/ 1 h 132"/>
                  <a:gd name="T100" fmla="*/ 50 w 96"/>
                  <a:gd name="T101" fmla="*/ 0 h 132"/>
                  <a:gd name="T102" fmla="*/ 60 w 96"/>
                  <a:gd name="T103" fmla="*/ 0 h 132"/>
                  <a:gd name="T104" fmla="*/ 72 w 96"/>
                  <a:gd name="T105" fmla="*/ 1 h 132"/>
                  <a:gd name="T106" fmla="*/ 81 w 96"/>
                  <a:gd name="T107" fmla="*/ 4 h 132"/>
                  <a:gd name="T108" fmla="*/ 91 w 96"/>
                  <a:gd name="T109" fmla="*/ 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6" h="132">
                    <a:moveTo>
                      <a:pt x="91" y="7"/>
                    </a:moveTo>
                    <a:lnTo>
                      <a:pt x="91" y="27"/>
                    </a:lnTo>
                    <a:lnTo>
                      <a:pt x="81" y="23"/>
                    </a:lnTo>
                    <a:lnTo>
                      <a:pt x="72" y="20"/>
                    </a:lnTo>
                    <a:lnTo>
                      <a:pt x="62" y="19"/>
                    </a:lnTo>
                    <a:lnTo>
                      <a:pt x="52" y="17"/>
                    </a:lnTo>
                    <a:lnTo>
                      <a:pt x="37" y="19"/>
                    </a:lnTo>
                    <a:lnTo>
                      <a:pt x="29" y="23"/>
                    </a:lnTo>
                    <a:lnTo>
                      <a:pt x="23" y="27"/>
                    </a:lnTo>
                    <a:lnTo>
                      <a:pt x="21" y="36"/>
                    </a:lnTo>
                    <a:lnTo>
                      <a:pt x="23" y="43"/>
                    </a:lnTo>
                    <a:lnTo>
                      <a:pt x="27" y="47"/>
                    </a:lnTo>
                    <a:lnTo>
                      <a:pt x="34" y="52"/>
                    </a:lnTo>
                    <a:lnTo>
                      <a:pt x="49" y="56"/>
                    </a:lnTo>
                    <a:lnTo>
                      <a:pt x="56" y="57"/>
                    </a:lnTo>
                    <a:lnTo>
                      <a:pt x="76" y="63"/>
                    </a:lnTo>
                    <a:lnTo>
                      <a:pt x="88" y="70"/>
                    </a:lnTo>
                    <a:lnTo>
                      <a:pt x="95" y="81"/>
                    </a:lnTo>
                    <a:lnTo>
                      <a:pt x="96" y="95"/>
                    </a:lnTo>
                    <a:lnTo>
                      <a:pt x="96" y="104"/>
                    </a:lnTo>
                    <a:lnTo>
                      <a:pt x="89" y="117"/>
                    </a:lnTo>
                    <a:lnTo>
                      <a:pt x="83" y="122"/>
                    </a:lnTo>
                    <a:lnTo>
                      <a:pt x="68" y="131"/>
                    </a:lnTo>
                    <a:lnTo>
                      <a:pt x="44" y="132"/>
                    </a:lnTo>
                    <a:lnTo>
                      <a:pt x="34" y="132"/>
                    </a:lnTo>
                    <a:lnTo>
                      <a:pt x="23" y="131"/>
                    </a:lnTo>
                    <a:lnTo>
                      <a:pt x="13" y="128"/>
                    </a:lnTo>
                    <a:lnTo>
                      <a:pt x="0" y="125"/>
                    </a:lnTo>
                    <a:lnTo>
                      <a:pt x="0" y="104"/>
                    </a:lnTo>
                    <a:lnTo>
                      <a:pt x="11" y="109"/>
                    </a:lnTo>
                    <a:lnTo>
                      <a:pt x="23" y="112"/>
                    </a:lnTo>
                    <a:lnTo>
                      <a:pt x="34" y="115"/>
                    </a:lnTo>
                    <a:lnTo>
                      <a:pt x="44" y="115"/>
                    </a:lnTo>
                    <a:lnTo>
                      <a:pt x="59" y="115"/>
                    </a:lnTo>
                    <a:lnTo>
                      <a:pt x="68" y="111"/>
                    </a:lnTo>
                    <a:lnTo>
                      <a:pt x="75" y="105"/>
                    </a:lnTo>
                    <a:lnTo>
                      <a:pt x="75" y="96"/>
                    </a:lnTo>
                    <a:lnTo>
                      <a:pt x="75" y="88"/>
                    </a:lnTo>
                    <a:lnTo>
                      <a:pt x="70" y="83"/>
                    </a:lnTo>
                    <a:lnTo>
                      <a:pt x="62" y="79"/>
                    </a:lnTo>
                    <a:lnTo>
                      <a:pt x="44" y="75"/>
                    </a:lnTo>
                    <a:lnTo>
                      <a:pt x="37" y="73"/>
                    </a:lnTo>
                    <a:lnTo>
                      <a:pt x="20" y="68"/>
                    </a:lnTo>
                    <a:lnTo>
                      <a:pt x="10" y="60"/>
                    </a:lnTo>
                    <a:lnTo>
                      <a:pt x="3" y="50"/>
                    </a:lnTo>
                    <a:lnTo>
                      <a:pt x="1" y="37"/>
                    </a:lnTo>
                    <a:lnTo>
                      <a:pt x="1" y="29"/>
                    </a:lnTo>
                    <a:lnTo>
                      <a:pt x="8" y="16"/>
                    </a:lnTo>
                    <a:lnTo>
                      <a:pt x="14" y="10"/>
                    </a:lnTo>
                    <a:lnTo>
                      <a:pt x="29" y="1"/>
                    </a:lnTo>
                    <a:lnTo>
                      <a:pt x="50" y="0"/>
                    </a:lnTo>
                    <a:lnTo>
                      <a:pt x="60" y="0"/>
                    </a:lnTo>
                    <a:lnTo>
                      <a:pt x="72" y="1"/>
                    </a:lnTo>
                    <a:lnTo>
                      <a:pt x="81" y="4"/>
                    </a:lnTo>
                    <a:lnTo>
                      <a:pt x="91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9" name="Freeform 259"/>
              <p:cNvSpPr>
                <a:spLocks/>
              </p:cNvSpPr>
              <p:nvPr/>
            </p:nvSpPr>
            <p:spPr bwMode="auto">
              <a:xfrm>
                <a:off x="3282" y="2305"/>
                <a:ext cx="26" cy="53"/>
              </a:xfrm>
              <a:custGeom>
                <a:avLst/>
                <a:gdLst>
                  <a:gd name="T0" fmla="*/ 36 w 79"/>
                  <a:gd name="T1" fmla="*/ 0 h 161"/>
                  <a:gd name="T2" fmla="*/ 36 w 79"/>
                  <a:gd name="T3" fmla="*/ 35 h 161"/>
                  <a:gd name="T4" fmla="*/ 79 w 79"/>
                  <a:gd name="T5" fmla="*/ 35 h 161"/>
                  <a:gd name="T6" fmla="*/ 79 w 79"/>
                  <a:gd name="T7" fmla="*/ 52 h 161"/>
                  <a:gd name="T8" fmla="*/ 36 w 79"/>
                  <a:gd name="T9" fmla="*/ 52 h 161"/>
                  <a:gd name="T10" fmla="*/ 36 w 79"/>
                  <a:gd name="T11" fmla="*/ 120 h 161"/>
                  <a:gd name="T12" fmla="*/ 37 w 79"/>
                  <a:gd name="T13" fmla="*/ 133 h 161"/>
                  <a:gd name="T14" fmla="*/ 40 w 79"/>
                  <a:gd name="T15" fmla="*/ 140 h 161"/>
                  <a:gd name="T16" fmla="*/ 46 w 79"/>
                  <a:gd name="T17" fmla="*/ 143 h 161"/>
                  <a:gd name="T18" fmla="*/ 57 w 79"/>
                  <a:gd name="T19" fmla="*/ 144 h 161"/>
                  <a:gd name="T20" fmla="*/ 79 w 79"/>
                  <a:gd name="T21" fmla="*/ 144 h 161"/>
                  <a:gd name="T22" fmla="*/ 79 w 79"/>
                  <a:gd name="T23" fmla="*/ 161 h 161"/>
                  <a:gd name="T24" fmla="*/ 57 w 79"/>
                  <a:gd name="T25" fmla="*/ 161 h 161"/>
                  <a:gd name="T26" fmla="*/ 36 w 79"/>
                  <a:gd name="T27" fmla="*/ 160 h 161"/>
                  <a:gd name="T28" fmla="*/ 24 w 79"/>
                  <a:gd name="T29" fmla="*/ 153 h 161"/>
                  <a:gd name="T30" fmla="*/ 17 w 79"/>
                  <a:gd name="T31" fmla="*/ 141 h 161"/>
                  <a:gd name="T32" fmla="*/ 16 w 79"/>
                  <a:gd name="T33" fmla="*/ 120 h 161"/>
                  <a:gd name="T34" fmla="*/ 16 w 79"/>
                  <a:gd name="T35" fmla="*/ 52 h 161"/>
                  <a:gd name="T36" fmla="*/ 0 w 79"/>
                  <a:gd name="T37" fmla="*/ 52 h 161"/>
                  <a:gd name="T38" fmla="*/ 0 w 79"/>
                  <a:gd name="T39" fmla="*/ 35 h 161"/>
                  <a:gd name="T40" fmla="*/ 16 w 79"/>
                  <a:gd name="T41" fmla="*/ 35 h 161"/>
                  <a:gd name="T42" fmla="*/ 16 w 79"/>
                  <a:gd name="T43" fmla="*/ 0 h 161"/>
                  <a:gd name="T44" fmla="*/ 36 w 79"/>
                  <a:gd name="T45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9" h="161">
                    <a:moveTo>
                      <a:pt x="36" y="0"/>
                    </a:moveTo>
                    <a:lnTo>
                      <a:pt x="36" y="35"/>
                    </a:lnTo>
                    <a:lnTo>
                      <a:pt x="79" y="35"/>
                    </a:lnTo>
                    <a:lnTo>
                      <a:pt x="79" y="52"/>
                    </a:lnTo>
                    <a:lnTo>
                      <a:pt x="36" y="52"/>
                    </a:lnTo>
                    <a:lnTo>
                      <a:pt x="36" y="120"/>
                    </a:lnTo>
                    <a:lnTo>
                      <a:pt x="37" y="133"/>
                    </a:lnTo>
                    <a:lnTo>
                      <a:pt x="40" y="140"/>
                    </a:lnTo>
                    <a:lnTo>
                      <a:pt x="46" y="143"/>
                    </a:lnTo>
                    <a:lnTo>
                      <a:pt x="57" y="144"/>
                    </a:lnTo>
                    <a:lnTo>
                      <a:pt x="79" y="144"/>
                    </a:lnTo>
                    <a:lnTo>
                      <a:pt x="79" y="161"/>
                    </a:lnTo>
                    <a:lnTo>
                      <a:pt x="57" y="161"/>
                    </a:lnTo>
                    <a:lnTo>
                      <a:pt x="36" y="160"/>
                    </a:lnTo>
                    <a:lnTo>
                      <a:pt x="24" y="153"/>
                    </a:lnTo>
                    <a:lnTo>
                      <a:pt x="17" y="141"/>
                    </a:lnTo>
                    <a:lnTo>
                      <a:pt x="16" y="120"/>
                    </a:lnTo>
                    <a:lnTo>
                      <a:pt x="16" y="52"/>
                    </a:lnTo>
                    <a:lnTo>
                      <a:pt x="0" y="52"/>
                    </a:lnTo>
                    <a:lnTo>
                      <a:pt x="0" y="35"/>
                    </a:lnTo>
                    <a:lnTo>
                      <a:pt x="16" y="35"/>
                    </a:lnTo>
                    <a:lnTo>
                      <a:pt x="1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0" name="Freeform 260"/>
              <p:cNvSpPr>
                <a:spLocks noEditPoints="1"/>
              </p:cNvSpPr>
              <p:nvPr/>
            </p:nvSpPr>
            <p:spPr bwMode="auto">
              <a:xfrm>
                <a:off x="3315" y="2315"/>
                <a:ext cx="38" cy="44"/>
              </a:xfrm>
              <a:custGeom>
                <a:avLst/>
                <a:gdLst>
                  <a:gd name="T0" fmla="*/ 116 w 116"/>
                  <a:gd name="T1" fmla="*/ 62 h 132"/>
                  <a:gd name="T2" fmla="*/ 116 w 116"/>
                  <a:gd name="T3" fmla="*/ 72 h 132"/>
                  <a:gd name="T4" fmla="*/ 21 w 116"/>
                  <a:gd name="T5" fmla="*/ 72 h 132"/>
                  <a:gd name="T6" fmla="*/ 24 w 116"/>
                  <a:gd name="T7" fmla="*/ 91 h 132"/>
                  <a:gd name="T8" fmla="*/ 34 w 116"/>
                  <a:gd name="T9" fmla="*/ 104 h 132"/>
                  <a:gd name="T10" fmla="*/ 47 w 116"/>
                  <a:gd name="T11" fmla="*/ 114 h 132"/>
                  <a:gd name="T12" fmla="*/ 66 w 116"/>
                  <a:gd name="T13" fmla="*/ 115 h 132"/>
                  <a:gd name="T14" fmla="*/ 78 w 116"/>
                  <a:gd name="T15" fmla="*/ 115 h 132"/>
                  <a:gd name="T16" fmla="*/ 89 w 116"/>
                  <a:gd name="T17" fmla="*/ 112 h 132"/>
                  <a:gd name="T18" fmla="*/ 101 w 116"/>
                  <a:gd name="T19" fmla="*/ 109 h 132"/>
                  <a:gd name="T20" fmla="*/ 112 w 116"/>
                  <a:gd name="T21" fmla="*/ 104 h 132"/>
                  <a:gd name="T22" fmla="*/ 112 w 116"/>
                  <a:gd name="T23" fmla="*/ 122 h 132"/>
                  <a:gd name="T24" fmla="*/ 101 w 116"/>
                  <a:gd name="T25" fmla="*/ 127 h 132"/>
                  <a:gd name="T26" fmla="*/ 89 w 116"/>
                  <a:gd name="T27" fmla="*/ 129 h 132"/>
                  <a:gd name="T28" fmla="*/ 76 w 116"/>
                  <a:gd name="T29" fmla="*/ 132 h 132"/>
                  <a:gd name="T30" fmla="*/ 65 w 116"/>
                  <a:gd name="T31" fmla="*/ 132 h 132"/>
                  <a:gd name="T32" fmla="*/ 50 w 116"/>
                  <a:gd name="T33" fmla="*/ 132 h 132"/>
                  <a:gd name="T34" fmla="*/ 26 w 116"/>
                  <a:gd name="T35" fmla="*/ 124 h 132"/>
                  <a:gd name="T36" fmla="*/ 17 w 116"/>
                  <a:gd name="T37" fmla="*/ 115 h 132"/>
                  <a:gd name="T38" fmla="*/ 8 w 116"/>
                  <a:gd name="T39" fmla="*/ 105 h 132"/>
                  <a:gd name="T40" fmla="*/ 0 w 116"/>
                  <a:gd name="T41" fmla="*/ 82 h 132"/>
                  <a:gd name="T42" fmla="*/ 0 w 116"/>
                  <a:gd name="T43" fmla="*/ 68 h 132"/>
                  <a:gd name="T44" fmla="*/ 0 w 116"/>
                  <a:gd name="T45" fmla="*/ 53 h 132"/>
                  <a:gd name="T46" fmla="*/ 8 w 116"/>
                  <a:gd name="T47" fmla="*/ 29 h 132"/>
                  <a:gd name="T48" fmla="*/ 16 w 116"/>
                  <a:gd name="T49" fmla="*/ 19 h 132"/>
                  <a:gd name="T50" fmla="*/ 26 w 116"/>
                  <a:gd name="T51" fmla="*/ 10 h 132"/>
                  <a:gd name="T52" fmla="*/ 47 w 116"/>
                  <a:gd name="T53" fmla="*/ 1 h 132"/>
                  <a:gd name="T54" fmla="*/ 62 w 116"/>
                  <a:gd name="T55" fmla="*/ 0 h 132"/>
                  <a:gd name="T56" fmla="*/ 73 w 116"/>
                  <a:gd name="T57" fmla="*/ 1 h 132"/>
                  <a:gd name="T58" fmla="*/ 93 w 116"/>
                  <a:gd name="T59" fmla="*/ 9 h 132"/>
                  <a:gd name="T60" fmla="*/ 102 w 116"/>
                  <a:gd name="T61" fmla="*/ 17 h 132"/>
                  <a:gd name="T62" fmla="*/ 108 w 116"/>
                  <a:gd name="T63" fmla="*/ 26 h 132"/>
                  <a:gd name="T64" fmla="*/ 115 w 116"/>
                  <a:gd name="T65" fmla="*/ 47 h 132"/>
                  <a:gd name="T66" fmla="*/ 116 w 116"/>
                  <a:gd name="T67" fmla="*/ 62 h 132"/>
                  <a:gd name="T68" fmla="*/ 96 w 116"/>
                  <a:gd name="T69" fmla="*/ 55 h 132"/>
                  <a:gd name="T70" fmla="*/ 93 w 116"/>
                  <a:gd name="T71" fmla="*/ 39 h 132"/>
                  <a:gd name="T72" fmla="*/ 86 w 116"/>
                  <a:gd name="T73" fmla="*/ 27 h 132"/>
                  <a:gd name="T74" fmla="*/ 76 w 116"/>
                  <a:gd name="T75" fmla="*/ 20 h 132"/>
                  <a:gd name="T76" fmla="*/ 62 w 116"/>
                  <a:gd name="T77" fmla="*/ 17 h 132"/>
                  <a:gd name="T78" fmla="*/ 46 w 116"/>
                  <a:gd name="T79" fmla="*/ 20 h 132"/>
                  <a:gd name="T80" fmla="*/ 34 w 116"/>
                  <a:gd name="T81" fmla="*/ 27 h 132"/>
                  <a:gd name="T82" fmla="*/ 24 w 116"/>
                  <a:gd name="T83" fmla="*/ 39 h 132"/>
                  <a:gd name="T84" fmla="*/ 21 w 116"/>
                  <a:gd name="T85" fmla="*/ 55 h 132"/>
                  <a:gd name="T86" fmla="*/ 96 w 116"/>
                  <a:gd name="T87" fmla="*/ 5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6" h="132">
                    <a:moveTo>
                      <a:pt x="116" y="62"/>
                    </a:moveTo>
                    <a:lnTo>
                      <a:pt x="116" y="72"/>
                    </a:lnTo>
                    <a:lnTo>
                      <a:pt x="21" y="72"/>
                    </a:lnTo>
                    <a:lnTo>
                      <a:pt x="24" y="91"/>
                    </a:lnTo>
                    <a:lnTo>
                      <a:pt x="34" y="104"/>
                    </a:lnTo>
                    <a:lnTo>
                      <a:pt x="47" y="114"/>
                    </a:lnTo>
                    <a:lnTo>
                      <a:pt x="66" y="115"/>
                    </a:lnTo>
                    <a:lnTo>
                      <a:pt x="78" y="115"/>
                    </a:lnTo>
                    <a:lnTo>
                      <a:pt x="89" y="112"/>
                    </a:lnTo>
                    <a:lnTo>
                      <a:pt x="101" y="109"/>
                    </a:lnTo>
                    <a:lnTo>
                      <a:pt x="112" y="104"/>
                    </a:lnTo>
                    <a:lnTo>
                      <a:pt x="112" y="122"/>
                    </a:lnTo>
                    <a:lnTo>
                      <a:pt x="101" y="127"/>
                    </a:lnTo>
                    <a:lnTo>
                      <a:pt x="89" y="129"/>
                    </a:lnTo>
                    <a:lnTo>
                      <a:pt x="76" y="132"/>
                    </a:lnTo>
                    <a:lnTo>
                      <a:pt x="65" y="132"/>
                    </a:lnTo>
                    <a:lnTo>
                      <a:pt x="50" y="132"/>
                    </a:lnTo>
                    <a:lnTo>
                      <a:pt x="26" y="124"/>
                    </a:lnTo>
                    <a:lnTo>
                      <a:pt x="17" y="115"/>
                    </a:lnTo>
                    <a:lnTo>
                      <a:pt x="8" y="105"/>
                    </a:lnTo>
                    <a:lnTo>
                      <a:pt x="0" y="82"/>
                    </a:lnTo>
                    <a:lnTo>
                      <a:pt x="0" y="68"/>
                    </a:lnTo>
                    <a:lnTo>
                      <a:pt x="0" y="53"/>
                    </a:lnTo>
                    <a:lnTo>
                      <a:pt x="8" y="29"/>
                    </a:lnTo>
                    <a:lnTo>
                      <a:pt x="16" y="19"/>
                    </a:lnTo>
                    <a:lnTo>
                      <a:pt x="26" y="10"/>
                    </a:lnTo>
                    <a:lnTo>
                      <a:pt x="47" y="1"/>
                    </a:lnTo>
                    <a:lnTo>
                      <a:pt x="62" y="0"/>
                    </a:lnTo>
                    <a:lnTo>
                      <a:pt x="73" y="1"/>
                    </a:lnTo>
                    <a:lnTo>
                      <a:pt x="93" y="9"/>
                    </a:lnTo>
                    <a:lnTo>
                      <a:pt x="102" y="17"/>
                    </a:lnTo>
                    <a:lnTo>
                      <a:pt x="108" y="26"/>
                    </a:lnTo>
                    <a:lnTo>
                      <a:pt x="115" y="47"/>
                    </a:lnTo>
                    <a:lnTo>
                      <a:pt x="116" y="62"/>
                    </a:lnTo>
                    <a:close/>
                    <a:moveTo>
                      <a:pt x="96" y="55"/>
                    </a:moveTo>
                    <a:lnTo>
                      <a:pt x="93" y="39"/>
                    </a:lnTo>
                    <a:lnTo>
                      <a:pt x="86" y="27"/>
                    </a:lnTo>
                    <a:lnTo>
                      <a:pt x="76" y="20"/>
                    </a:lnTo>
                    <a:lnTo>
                      <a:pt x="62" y="17"/>
                    </a:lnTo>
                    <a:lnTo>
                      <a:pt x="46" y="20"/>
                    </a:lnTo>
                    <a:lnTo>
                      <a:pt x="34" y="27"/>
                    </a:lnTo>
                    <a:lnTo>
                      <a:pt x="24" y="39"/>
                    </a:lnTo>
                    <a:lnTo>
                      <a:pt x="21" y="55"/>
                    </a:lnTo>
                    <a:lnTo>
                      <a:pt x="96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1" name="Freeform 261"/>
              <p:cNvSpPr>
                <a:spLocks/>
              </p:cNvSpPr>
              <p:nvPr/>
            </p:nvSpPr>
            <p:spPr bwMode="auto">
              <a:xfrm>
                <a:off x="3365" y="2315"/>
                <a:ext cx="61" cy="43"/>
              </a:xfrm>
              <a:custGeom>
                <a:avLst/>
                <a:gdLst>
                  <a:gd name="T0" fmla="*/ 99 w 184"/>
                  <a:gd name="T1" fmla="*/ 27 h 129"/>
                  <a:gd name="T2" fmla="*/ 106 w 184"/>
                  <a:gd name="T3" fmla="*/ 14 h 129"/>
                  <a:gd name="T4" fmla="*/ 116 w 184"/>
                  <a:gd name="T5" fmla="*/ 7 h 129"/>
                  <a:gd name="T6" fmla="*/ 128 w 184"/>
                  <a:gd name="T7" fmla="*/ 1 h 129"/>
                  <a:gd name="T8" fmla="*/ 142 w 184"/>
                  <a:gd name="T9" fmla="*/ 0 h 129"/>
                  <a:gd name="T10" fmla="*/ 152 w 184"/>
                  <a:gd name="T11" fmla="*/ 1 h 129"/>
                  <a:gd name="T12" fmla="*/ 167 w 184"/>
                  <a:gd name="T13" fmla="*/ 7 h 129"/>
                  <a:gd name="T14" fmla="*/ 173 w 184"/>
                  <a:gd name="T15" fmla="*/ 14 h 129"/>
                  <a:gd name="T16" fmla="*/ 181 w 184"/>
                  <a:gd name="T17" fmla="*/ 30 h 129"/>
                  <a:gd name="T18" fmla="*/ 184 w 184"/>
                  <a:gd name="T19" fmla="*/ 53 h 129"/>
                  <a:gd name="T20" fmla="*/ 184 w 184"/>
                  <a:gd name="T21" fmla="*/ 129 h 129"/>
                  <a:gd name="T22" fmla="*/ 162 w 184"/>
                  <a:gd name="T23" fmla="*/ 129 h 129"/>
                  <a:gd name="T24" fmla="*/ 162 w 184"/>
                  <a:gd name="T25" fmla="*/ 55 h 129"/>
                  <a:gd name="T26" fmla="*/ 161 w 184"/>
                  <a:gd name="T27" fmla="*/ 37 h 129"/>
                  <a:gd name="T28" fmla="*/ 157 w 184"/>
                  <a:gd name="T29" fmla="*/ 27 h 129"/>
                  <a:gd name="T30" fmla="*/ 149 w 184"/>
                  <a:gd name="T31" fmla="*/ 20 h 129"/>
                  <a:gd name="T32" fmla="*/ 137 w 184"/>
                  <a:gd name="T33" fmla="*/ 19 h 129"/>
                  <a:gd name="T34" fmla="*/ 122 w 184"/>
                  <a:gd name="T35" fmla="*/ 20 h 129"/>
                  <a:gd name="T36" fmla="*/ 112 w 184"/>
                  <a:gd name="T37" fmla="*/ 29 h 129"/>
                  <a:gd name="T38" fmla="*/ 103 w 184"/>
                  <a:gd name="T39" fmla="*/ 40 h 129"/>
                  <a:gd name="T40" fmla="*/ 102 w 184"/>
                  <a:gd name="T41" fmla="*/ 57 h 129"/>
                  <a:gd name="T42" fmla="*/ 102 w 184"/>
                  <a:gd name="T43" fmla="*/ 129 h 129"/>
                  <a:gd name="T44" fmla="*/ 82 w 184"/>
                  <a:gd name="T45" fmla="*/ 129 h 129"/>
                  <a:gd name="T46" fmla="*/ 82 w 184"/>
                  <a:gd name="T47" fmla="*/ 55 h 129"/>
                  <a:gd name="T48" fmla="*/ 80 w 184"/>
                  <a:gd name="T49" fmla="*/ 37 h 129"/>
                  <a:gd name="T50" fmla="*/ 75 w 184"/>
                  <a:gd name="T51" fmla="*/ 27 h 129"/>
                  <a:gd name="T52" fmla="*/ 67 w 184"/>
                  <a:gd name="T53" fmla="*/ 20 h 129"/>
                  <a:gd name="T54" fmla="*/ 54 w 184"/>
                  <a:gd name="T55" fmla="*/ 19 h 129"/>
                  <a:gd name="T56" fmla="*/ 40 w 184"/>
                  <a:gd name="T57" fmla="*/ 20 h 129"/>
                  <a:gd name="T58" fmla="*/ 30 w 184"/>
                  <a:gd name="T59" fmla="*/ 29 h 129"/>
                  <a:gd name="T60" fmla="*/ 21 w 184"/>
                  <a:gd name="T61" fmla="*/ 42 h 129"/>
                  <a:gd name="T62" fmla="*/ 20 w 184"/>
                  <a:gd name="T63" fmla="*/ 57 h 129"/>
                  <a:gd name="T64" fmla="*/ 20 w 184"/>
                  <a:gd name="T65" fmla="*/ 129 h 129"/>
                  <a:gd name="T66" fmla="*/ 0 w 184"/>
                  <a:gd name="T67" fmla="*/ 129 h 129"/>
                  <a:gd name="T68" fmla="*/ 0 w 184"/>
                  <a:gd name="T69" fmla="*/ 3 h 129"/>
                  <a:gd name="T70" fmla="*/ 20 w 184"/>
                  <a:gd name="T71" fmla="*/ 3 h 129"/>
                  <a:gd name="T72" fmla="*/ 20 w 184"/>
                  <a:gd name="T73" fmla="*/ 23 h 129"/>
                  <a:gd name="T74" fmla="*/ 28 w 184"/>
                  <a:gd name="T75" fmla="*/ 13 h 129"/>
                  <a:gd name="T76" fmla="*/ 37 w 184"/>
                  <a:gd name="T77" fmla="*/ 6 h 129"/>
                  <a:gd name="T78" fmla="*/ 47 w 184"/>
                  <a:gd name="T79" fmla="*/ 1 h 129"/>
                  <a:gd name="T80" fmla="*/ 62 w 184"/>
                  <a:gd name="T81" fmla="*/ 0 h 129"/>
                  <a:gd name="T82" fmla="*/ 75 w 184"/>
                  <a:gd name="T83" fmla="*/ 1 h 129"/>
                  <a:gd name="T84" fmla="*/ 85 w 184"/>
                  <a:gd name="T85" fmla="*/ 7 h 129"/>
                  <a:gd name="T86" fmla="*/ 93 w 184"/>
                  <a:gd name="T87" fmla="*/ 16 h 129"/>
                  <a:gd name="T88" fmla="*/ 99 w 184"/>
                  <a:gd name="T89" fmla="*/ 2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4" h="129">
                    <a:moveTo>
                      <a:pt x="99" y="27"/>
                    </a:moveTo>
                    <a:lnTo>
                      <a:pt x="106" y="14"/>
                    </a:lnTo>
                    <a:lnTo>
                      <a:pt x="116" y="7"/>
                    </a:lnTo>
                    <a:lnTo>
                      <a:pt x="128" y="1"/>
                    </a:lnTo>
                    <a:lnTo>
                      <a:pt x="142" y="0"/>
                    </a:lnTo>
                    <a:lnTo>
                      <a:pt x="152" y="1"/>
                    </a:lnTo>
                    <a:lnTo>
                      <a:pt x="167" y="7"/>
                    </a:lnTo>
                    <a:lnTo>
                      <a:pt x="173" y="14"/>
                    </a:lnTo>
                    <a:lnTo>
                      <a:pt x="181" y="30"/>
                    </a:lnTo>
                    <a:lnTo>
                      <a:pt x="184" y="53"/>
                    </a:lnTo>
                    <a:lnTo>
                      <a:pt x="184" y="129"/>
                    </a:lnTo>
                    <a:lnTo>
                      <a:pt x="162" y="129"/>
                    </a:lnTo>
                    <a:lnTo>
                      <a:pt x="162" y="55"/>
                    </a:lnTo>
                    <a:lnTo>
                      <a:pt x="161" y="37"/>
                    </a:lnTo>
                    <a:lnTo>
                      <a:pt x="157" y="27"/>
                    </a:lnTo>
                    <a:lnTo>
                      <a:pt x="149" y="20"/>
                    </a:lnTo>
                    <a:lnTo>
                      <a:pt x="137" y="19"/>
                    </a:lnTo>
                    <a:lnTo>
                      <a:pt x="122" y="20"/>
                    </a:lnTo>
                    <a:lnTo>
                      <a:pt x="112" y="29"/>
                    </a:lnTo>
                    <a:lnTo>
                      <a:pt x="103" y="40"/>
                    </a:lnTo>
                    <a:lnTo>
                      <a:pt x="102" y="57"/>
                    </a:lnTo>
                    <a:lnTo>
                      <a:pt x="102" y="129"/>
                    </a:lnTo>
                    <a:lnTo>
                      <a:pt x="82" y="129"/>
                    </a:lnTo>
                    <a:lnTo>
                      <a:pt x="82" y="55"/>
                    </a:lnTo>
                    <a:lnTo>
                      <a:pt x="80" y="37"/>
                    </a:lnTo>
                    <a:lnTo>
                      <a:pt x="75" y="27"/>
                    </a:lnTo>
                    <a:lnTo>
                      <a:pt x="67" y="20"/>
                    </a:lnTo>
                    <a:lnTo>
                      <a:pt x="54" y="19"/>
                    </a:lnTo>
                    <a:lnTo>
                      <a:pt x="40" y="20"/>
                    </a:lnTo>
                    <a:lnTo>
                      <a:pt x="30" y="29"/>
                    </a:lnTo>
                    <a:lnTo>
                      <a:pt x="21" y="42"/>
                    </a:lnTo>
                    <a:lnTo>
                      <a:pt x="20" y="57"/>
                    </a:lnTo>
                    <a:lnTo>
                      <a:pt x="20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0" y="3"/>
                    </a:lnTo>
                    <a:lnTo>
                      <a:pt x="20" y="23"/>
                    </a:lnTo>
                    <a:lnTo>
                      <a:pt x="28" y="13"/>
                    </a:lnTo>
                    <a:lnTo>
                      <a:pt x="37" y="6"/>
                    </a:lnTo>
                    <a:lnTo>
                      <a:pt x="47" y="1"/>
                    </a:lnTo>
                    <a:lnTo>
                      <a:pt x="62" y="0"/>
                    </a:lnTo>
                    <a:lnTo>
                      <a:pt x="75" y="1"/>
                    </a:lnTo>
                    <a:lnTo>
                      <a:pt x="85" y="7"/>
                    </a:lnTo>
                    <a:lnTo>
                      <a:pt x="93" y="16"/>
                    </a:lnTo>
                    <a:lnTo>
                      <a:pt x="99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2" name="Freeform 262"/>
              <p:cNvSpPr>
                <a:spLocks/>
              </p:cNvSpPr>
              <p:nvPr/>
            </p:nvSpPr>
            <p:spPr bwMode="auto">
              <a:xfrm>
                <a:off x="2322" y="2132"/>
                <a:ext cx="27" cy="15"/>
              </a:xfrm>
              <a:custGeom>
                <a:avLst/>
                <a:gdLst>
                  <a:gd name="T0" fmla="*/ 0 w 81"/>
                  <a:gd name="T1" fmla="*/ 44 h 44"/>
                  <a:gd name="T2" fmla="*/ 81 w 81"/>
                  <a:gd name="T3" fmla="*/ 44 h 44"/>
                  <a:gd name="T4" fmla="*/ 33 w 81"/>
                  <a:gd name="T5" fmla="*/ 0 h 44"/>
                  <a:gd name="T6" fmla="*/ 23 w 81"/>
                  <a:gd name="T7" fmla="*/ 13 h 44"/>
                  <a:gd name="T8" fmla="*/ 13 w 81"/>
                  <a:gd name="T9" fmla="*/ 3 h 44"/>
                  <a:gd name="T10" fmla="*/ 0 w 81"/>
                  <a:gd name="T11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44">
                    <a:moveTo>
                      <a:pt x="0" y="44"/>
                    </a:moveTo>
                    <a:lnTo>
                      <a:pt x="81" y="44"/>
                    </a:lnTo>
                    <a:lnTo>
                      <a:pt x="33" y="0"/>
                    </a:lnTo>
                    <a:lnTo>
                      <a:pt x="23" y="13"/>
                    </a:lnTo>
                    <a:lnTo>
                      <a:pt x="13" y="3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3" name="Freeform 263"/>
              <p:cNvSpPr>
                <a:spLocks/>
              </p:cNvSpPr>
              <p:nvPr/>
            </p:nvSpPr>
            <p:spPr bwMode="auto">
              <a:xfrm>
                <a:off x="2339" y="2126"/>
                <a:ext cx="26" cy="58"/>
              </a:xfrm>
              <a:custGeom>
                <a:avLst/>
                <a:gdLst>
                  <a:gd name="T0" fmla="*/ 42 w 76"/>
                  <a:gd name="T1" fmla="*/ 175 h 175"/>
                  <a:gd name="T2" fmla="*/ 57 w 76"/>
                  <a:gd name="T3" fmla="*/ 163 h 175"/>
                  <a:gd name="T4" fmla="*/ 75 w 76"/>
                  <a:gd name="T5" fmla="*/ 139 h 175"/>
                  <a:gd name="T6" fmla="*/ 76 w 76"/>
                  <a:gd name="T7" fmla="*/ 134 h 175"/>
                  <a:gd name="T8" fmla="*/ 68 w 76"/>
                  <a:gd name="T9" fmla="*/ 106 h 175"/>
                  <a:gd name="T10" fmla="*/ 44 w 76"/>
                  <a:gd name="T11" fmla="*/ 57 h 175"/>
                  <a:gd name="T12" fmla="*/ 7 w 76"/>
                  <a:gd name="T13" fmla="*/ 8 h 175"/>
                  <a:gd name="T14" fmla="*/ 0 w 76"/>
                  <a:gd name="T15" fmla="*/ 0 h 175"/>
                  <a:gd name="T16" fmla="*/ 6 w 76"/>
                  <a:gd name="T17" fmla="*/ 16 h 175"/>
                  <a:gd name="T18" fmla="*/ 31 w 76"/>
                  <a:gd name="T19" fmla="*/ 97 h 175"/>
                  <a:gd name="T20" fmla="*/ 42 w 76"/>
                  <a:gd name="T21" fmla="*/ 153 h 175"/>
                  <a:gd name="T22" fmla="*/ 42 w 76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5">
                    <a:moveTo>
                      <a:pt x="42" y="175"/>
                    </a:moveTo>
                    <a:lnTo>
                      <a:pt x="57" y="163"/>
                    </a:lnTo>
                    <a:lnTo>
                      <a:pt x="75" y="139"/>
                    </a:lnTo>
                    <a:lnTo>
                      <a:pt x="76" y="134"/>
                    </a:lnTo>
                    <a:lnTo>
                      <a:pt x="68" y="106"/>
                    </a:lnTo>
                    <a:lnTo>
                      <a:pt x="44" y="57"/>
                    </a:lnTo>
                    <a:lnTo>
                      <a:pt x="7" y="8"/>
                    </a:lnTo>
                    <a:lnTo>
                      <a:pt x="0" y="0"/>
                    </a:lnTo>
                    <a:lnTo>
                      <a:pt x="6" y="16"/>
                    </a:lnTo>
                    <a:lnTo>
                      <a:pt x="31" y="97"/>
                    </a:lnTo>
                    <a:lnTo>
                      <a:pt x="42" y="153"/>
                    </a:lnTo>
                    <a:lnTo>
                      <a:pt x="42" y="175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4" name="Freeform 264"/>
              <p:cNvSpPr>
                <a:spLocks/>
              </p:cNvSpPr>
              <p:nvPr/>
            </p:nvSpPr>
            <p:spPr bwMode="auto">
              <a:xfrm>
                <a:off x="2289" y="2198"/>
                <a:ext cx="171" cy="47"/>
              </a:xfrm>
              <a:custGeom>
                <a:avLst/>
                <a:gdLst>
                  <a:gd name="T0" fmla="*/ 69 w 513"/>
                  <a:gd name="T1" fmla="*/ 0 h 142"/>
                  <a:gd name="T2" fmla="*/ 444 w 513"/>
                  <a:gd name="T3" fmla="*/ 0 h 142"/>
                  <a:gd name="T4" fmla="*/ 458 w 513"/>
                  <a:gd name="T5" fmla="*/ 2 h 142"/>
                  <a:gd name="T6" fmla="*/ 483 w 513"/>
                  <a:gd name="T7" fmla="*/ 13 h 142"/>
                  <a:gd name="T8" fmla="*/ 501 w 513"/>
                  <a:gd name="T9" fmla="*/ 32 h 142"/>
                  <a:gd name="T10" fmla="*/ 512 w 513"/>
                  <a:gd name="T11" fmla="*/ 57 h 142"/>
                  <a:gd name="T12" fmla="*/ 513 w 513"/>
                  <a:gd name="T13" fmla="*/ 71 h 142"/>
                  <a:gd name="T14" fmla="*/ 512 w 513"/>
                  <a:gd name="T15" fmla="*/ 85 h 142"/>
                  <a:gd name="T16" fmla="*/ 501 w 513"/>
                  <a:gd name="T17" fmla="*/ 111 h 142"/>
                  <a:gd name="T18" fmla="*/ 483 w 513"/>
                  <a:gd name="T19" fmla="*/ 130 h 142"/>
                  <a:gd name="T20" fmla="*/ 458 w 513"/>
                  <a:gd name="T21" fmla="*/ 140 h 142"/>
                  <a:gd name="T22" fmla="*/ 444 w 513"/>
                  <a:gd name="T23" fmla="*/ 142 h 142"/>
                  <a:gd name="T24" fmla="*/ 69 w 513"/>
                  <a:gd name="T25" fmla="*/ 142 h 142"/>
                  <a:gd name="T26" fmla="*/ 55 w 513"/>
                  <a:gd name="T27" fmla="*/ 140 h 142"/>
                  <a:gd name="T28" fmla="*/ 30 w 513"/>
                  <a:gd name="T29" fmla="*/ 130 h 142"/>
                  <a:gd name="T30" fmla="*/ 11 w 513"/>
                  <a:gd name="T31" fmla="*/ 111 h 142"/>
                  <a:gd name="T32" fmla="*/ 0 w 513"/>
                  <a:gd name="T33" fmla="*/ 85 h 142"/>
                  <a:gd name="T34" fmla="*/ 0 w 513"/>
                  <a:gd name="T35" fmla="*/ 71 h 142"/>
                  <a:gd name="T36" fmla="*/ 0 w 513"/>
                  <a:gd name="T37" fmla="*/ 57 h 142"/>
                  <a:gd name="T38" fmla="*/ 11 w 513"/>
                  <a:gd name="T39" fmla="*/ 32 h 142"/>
                  <a:gd name="T40" fmla="*/ 30 w 513"/>
                  <a:gd name="T41" fmla="*/ 13 h 142"/>
                  <a:gd name="T42" fmla="*/ 55 w 513"/>
                  <a:gd name="T43" fmla="*/ 2 h 142"/>
                  <a:gd name="T44" fmla="*/ 69 w 513"/>
                  <a:gd name="T45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3" h="142">
                    <a:moveTo>
                      <a:pt x="69" y="0"/>
                    </a:moveTo>
                    <a:lnTo>
                      <a:pt x="444" y="0"/>
                    </a:lnTo>
                    <a:lnTo>
                      <a:pt x="458" y="2"/>
                    </a:lnTo>
                    <a:lnTo>
                      <a:pt x="483" y="13"/>
                    </a:lnTo>
                    <a:lnTo>
                      <a:pt x="501" y="32"/>
                    </a:lnTo>
                    <a:lnTo>
                      <a:pt x="512" y="57"/>
                    </a:lnTo>
                    <a:lnTo>
                      <a:pt x="513" y="71"/>
                    </a:lnTo>
                    <a:lnTo>
                      <a:pt x="512" y="85"/>
                    </a:lnTo>
                    <a:lnTo>
                      <a:pt x="501" y="111"/>
                    </a:lnTo>
                    <a:lnTo>
                      <a:pt x="483" y="130"/>
                    </a:lnTo>
                    <a:lnTo>
                      <a:pt x="458" y="140"/>
                    </a:lnTo>
                    <a:lnTo>
                      <a:pt x="444" y="142"/>
                    </a:lnTo>
                    <a:lnTo>
                      <a:pt x="69" y="142"/>
                    </a:lnTo>
                    <a:lnTo>
                      <a:pt x="55" y="140"/>
                    </a:lnTo>
                    <a:lnTo>
                      <a:pt x="30" y="130"/>
                    </a:lnTo>
                    <a:lnTo>
                      <a:pt x="11" y="111"/>
                    </a:lnTo>
                    <a:lnTo>
                      <a:pt x="0" y="85"/>
                    </a:lnTo>
                    <a:lnTo>
                      <a:pt x="0" y="71"/>
                    </a:lnTo>
                    <a:lnTo>
                      <a:pt x="0" y="57"/>
                    </a:lnTo>
                    <a:lnTo>
                      <a:pt x="11" y="32"/>
                    </a:lnTo>
                    <a:lnTo>
                      <a:pt x="30" y="13"/>
                    </a:lnTo>
                    <a:lnTo>
                      <a:pt x="55" y="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5" name="Freeform 265"/>
              <p:cNvSpPr>
                <a:spLocks/>
              </p:cNvSpPr>
              <p:nvPr/>
            </p:nvSpPr>
            <p:spPr bwMode="auto">
              <a:xfrm>
                <a:off x="2292" y="2123"/>
                <a:ext cx="167" cy="115"/>
              </a:xfrm>
              <a:custGeom>
                <a:avLst/>
                <a:gdLst>
                  <a:gd name="T0" fmla="*/ 154 w 501"/>
                  <a:gd name="T1" fmla="*/ 344 h 344"/>
                  <a:gd name="T2" fmla="*/ 358 w 501"/>
                  <a:gd name="T3" fmla="*/ 344 h 344"/>
                  <a:gd name="T4" fmla="*/ 380 w 501"/>
                  <a:gd name="T5" fmla="*/ 343 h 344"/>
                  <a:gd name="T6" fmla="*/ 422 w 501"/>
                  <a:gd name="T7" fmla="*/ 334 h 344"/>
                  <a:gd name="T8" fmla="*/ 458 w 501"/>
                  <a:gd name="T9" fmla="*/ 314 h 344"/>
                  <a:gd name="T10" fmla="*/ 485 w 501"/>
                  <a:gd name="T11" fmla="*/ 282 h 344"/>
                  <a:gd name="T12" fmla="*/ 494 w 501"/>
                  <a:gd name="T13" fmla="*/ 260 h 344"/>
                  <a:gd name="T14" fmla="*/ 501 w 501"/>
                  <a:gd name="T15" fmla="*/ 237 h 344"/>
                  <a:gd name="T16" fmla="*/ 498 w 501"/>
                  <a:gd name="T17" fmla="*/ 177 h 344"/>
                  <a:gd name="T18" fmla="*/ 472 w 501"/>
                  <a:gd name="T19" fmla="*/ 106 h 344"/>
                  <a:gd name="T20" fmla="*/ 430 w 501"/>
                  <a:gd name="T21" fmla="*/ 53 h 344"/>
                  <a:gd name="T22" fmla="*/ 392 w 501"/>
                  <a:gd name="T23" fmla="*/ 17 h 344"/>
                  <a:gd name="T24" fmla="*/ 369 w 501"/>
                  <a:gd name="T25" fmla="*/ 0 h 344"/>
                  <a:gd name="T26" fmla="*/ 126 w 501"/>
                  <a:gd name="T27" fmla="*/ 0 h 344"/>
                  <a:gd name="T28" fmla="*/ 103 w 501"/>
                  <a:gd name="T29" fmla="*/ 16 h 344"/>
                  <a:gd name="T30" fmla="*/ 66 w 501"/>
                  <a:gd name="T31" fmla="*/ 50 h 344"/>
                  <a:gd name="T32" fmla="*/ 37 w 501"/>
                  <a:gd name="T33" fmla="*/ 85 h 344"/>
                  <a:gd name="T34" fmla="*/ 17 w 501"/>
                  <a:gd name="T35" fmla="*/ 121 h 344"/>
                  <a:gd name="T36" fmla="*/ 0 w 501"/>
                  <a:gd name="T37" fmla="*/ 174 h 344"/>
                  <a:gd name="T38" fmla="*/ 1 w 501"/>
                  <a:gd name="T39" fmla="*/ 237 h 344"/>
                  <a:gd name="T40" fmla="*/ 11 w 501"/>
                  <a:gd name="T41" fmla="*/ 263 h 344"/>
                  <a:gd name="T42" fmla="*/ 23 w 501"/>
                  <a:gd name="T43" fmla="*/ 288 h 344"/>
                  <a:gd name="T44" fmla="*/ 53 w 501"/>
                  <a:gd name="T45" fmla="*/ 320 h 344"/>
                  <a:gd name="T46" fmla="*/ 90 w 501"/>
                  <a:gd name="T47" fmla="*/ 337 h 344"/>
                  <a:gd name="T48" fmla="*/ 132 w 501"/>
                  <a:gd name="T49" fmla="*/ 343 h 344"/>
                  <a:gd name="T50" fmla="*/ 154 w 501"/>
                  <a:gd name="T51" fmla="*/ 344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1" h="344">
                    <a:moveTo>
                      <a:pt x="154" y="344"/>
                    </a:moveTo>
                    <a:lnTo>
                      <a:pt x="358" y="344"/>
                    </a:lnTo>
                    <a:lnTo>
                      <a:pt x="380" y="343"/>
                    </a:lnTo>
                    <a:lnTo>
                      <a:pt x="422" y="334"/>
                    </a:lnTo>
                    <a:lnTo>
                      <a:pt x="458" y="314"/>
                    </a:lnTo>
                    <a:lnTo>
                      <a:pt x="485" y="282"/>
                    </a:lnTo>
                    <a:lnTo>
                      <a:pt x="494" y="260"/>
                    </a:lnTo>
                    <a:lnTo>
                      <a:pt x="501" y="237"/>
                    </a:lnTo>
                    <a:lnTo>
                      <a:pt x="498" y="177"/>
                    </a:lnTo>
                    <a:lnTo>
                      <a:pt x="472" y="106"/>
                    </a:lnTo>
                    <a:lnTo>
                      <a:pt x="430" y="53"/>
                    </a:lnTo>
                    <a:lnTo>
                      <a:pt x="392" y="17"/>
                    </a:lnTo>
                    <a:lnTo>
                      <a:pt x="369" y="0"/>
                    </a:lnTo>
                    <a:lnTo>
                      <a:pt x="126" y="0"/>
                    </a:lnTo>
                    <a:lnTo>
                      <a:pt x="103" y="16"/>
                    </a:lnTo>
                    <a:lnTo>
                      <a:pt x="66" y="50"/>
                    </a:lnTo>
                    <a:lnTo>
                      <a:pt x="37" y="85"/>
                    </a:lnTo>
                    <a:lnTo>
                      <a:pt x="17" y="121"/>
                    </a:lnTo>
                    <a:lnTo>
                      <a:pt x="0" y="174"/>
                    </a:lnTo>
                    <a:lnTo>
                      <a:pt x="1" y="237"/>
                    </a:lnTo>
                    <a:lnTo>
                      <a:pt x="11" y="263"/>
                    </a:lnTo>
                    <a:lnTo>
                      <a:pt x="23" y="288"/>
                    </a:lnTo>
                    <a:lnTo>
                      <a:pt x="53" y="320"/>
                    </a:lnTo>
                    <a:lnTo>
                      <a:pt x="90" y="337"/>
                    </a:lnTo>
                    <a:lnTo>
                      <a:pt x="132" y="343"/>
                    </a:lnTo>
                    <a:lnTo>
                      <a:pt x="154" y="344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6" name="Freeform 266"/>
              <p:cNvSpPr>
                <a:spLocks/>
              </p:cNvSpPr>
              <p:nvPr/>
            </p:nvSpPr>
            <p:spPr bwMode="auto">
              <a:xfrm>
                <a:off x="2427" y="2170"/>
                <a:ext cx="26" cy="58"/>
              </a:xfrm>
              <a:custGeom>
                <a:avLst/>
                <a:gdLst>
                  <a:gd name="T0" fmla="*/ 41 w 76"/>
                  <a:gd name="T1" fmla="*/ 174 h 174"/>
                  <a:gd name="T2" fmla="*/ 57 w 76"/>
                  <a:gd name="T3" fmla="*/ 162 h 174"/>
                  <a:gd name="T4" fmla="*/ 74 w 76"/>
                  <a:gd name="T5" fmla="*/ 138 h 174"/>
                  <a:gd name="T6" fmla="*/ 76 w 76"/>
                  <a:gd name="T7" fmla="*/ 135 h 174"/>
                  <a:gd name="T8" fmla="*/ 67 w 76"/>
                  <a:gd name="T9" fmla="*/ 105 h 174"/>
                  <a:gd name="T10" fmla="*/ 43 w 76"/>
                  <a:gd name="T11" fmla="*/ 57 h 174"/>
                  <a:gd name="T12" fmla="*/ 7 w 76"/>
                  <a:gd name="T13" fmla="*/ 7 h 174"/>
                  <a:gd name="T14" fmla="*/ 0 w 76"/>
                  <a:gd name="T15" fmla="*/ 0 h 174"/>
                  <a:gd name="T16" fmla="*/ 5 w 76"/>
                  <a:gd name="T17" fmla="*/ 15 h 174"/>
                  <a:gd name="T18" fmla="*/ 30 w 76"/>
                  <a:gd name="T19" fmla="*/ 97 h 174"/>
                  <a:gd name="T20" fmla="*/ 41 w 76"/>
                  <a:gd name="T21" fmla="*/ 152 h 174"/>
                  <a:gd name="T22" fmla="*/ 41 w 76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4">
                    <a:moveTo>
                      <a:pt x="41" y="174"/>
                    </a:moveTo>
                    <a:lnTo>
                      <a:pt x="57" y="162"/>
                    </a:lnTo>
                    <a:lnTo>
                      <a:pt x="74" y="138"/>
                    </a:lnTo>
                    <a:lnTo>
                      <a:pt x="76" y="135"/>
                    </a:lnTo>
                    <a:lnTo>
                      <a:pt x="67" y="105"/>
                    </a:lnTo>
                    <a:lnTo>
                      <a:pt x="43" y="57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5" y="15"/>
                    </a:lnTo>
                    <a:lnTo>
                      <a:pt x="30" y="97"/>
                    </a:lnTo>
                    <a:lnTo>
                      <a:pt x="41" y="152"/>
                    </a:lnTo>
                    <a:lnTo>
                      <a:pt x="41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7" name="Freeform 267"/>
              <p:cNvSpPr>
                <a:spLocks/>
              </p:cNvSpPr>
              <p:nvPr/>
            </p:nvSpPr>
            <p:spPr bwMode="auto">
              <a:xfrm>
                <a:off x="2302" y="2173"/>
                <a:ext cx="24" cy="58"/>
              </a:xfrm>
              <a:custGeom>
                <a:avLst/>
                <a:gdLst>
                  <a:gd name="T0" fmla="*/ 36 w 72"/>
                  <a:gd name="T1" fmla="*/ 174 h 174"/>
                  <a:gd name="T2" fmla="*/ 19 w 72"/>
                  <a:gd name="T3" fmla="*/ 164 h 174"/>
                  <a:gd name="T4" fmla="*/ 2 w 72"/>
                  <a:gd name="T5" fmla="*/ 141 h 174"/>
                  <a:gd name="T6" fmla="*/ 0 w 72"/>
                  <a:gd name="T7" fmla="*/ 137 h 174"/>
                  <a:gd name="T8" fmla="*/ 9 w 72"/>
                  <a:gd name="T9" fmla="*/ 108 h 174"/>
                  <a:gd name="T10" fmla="*/ 31 w 72"/>
                  <a:gd name="T11" fmla="*/ 58 h 174"/>
                  <a:gd name="T12" fmla="*/ 65 w 72"/>
                  <a:gd name="T13" fmla="*/ 7 h 174"/>
                  <a:gd name="T14" fmla="*/ 72 w 72"/>
                  <a:gd name="T15" fmla="*/ 0 h 174"/>
                  <a:gd name="T16" fmla="*/ 67 w 72"/>
                  <a:gd name="T17" fmla="*/ 15 h 174"/>
                  <a:gd name="T18" fmla="*/ 44 w 72"/>
                  <a:gd name="T19" fmla="*/ 98 h 174"/>
                  <a:gd name="T20" fmla="*/ 35 w 72"/>
                  <a:gd name="T21" fmla="*/ 153 h 174"/>
                  <a:gd name="T22" fmla="*/ 36 w 72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74">
                    <a:moveTo>
                      <a:pt x="36" y="174"/>
                    </a:moveTo>
                    <a:lnTo>
                      <a:pt x="19" y="164"/>
                    </a:lnTo>
                    <a:lnTo>
                      <a:pt x="2" y="141"/>
                    </a:lnTo>
                    <a:lnTo>
                      <a:pt x="0" y="137"/>
                    </a:lnTo>
                    <a:lnTo>
                      <a:pt x="9" y="108"/>
                    </a:lnTo>
                    <a:lnTo>
                      <a:pt x="31" y="58"/>
                    </a:lnTo>
                    <a:lnTo>
                      <a:pt x="65" y="7"/>
                    </a:lnTo>
                    <a:lnTo>
                      <a:pt x="72" y="0"/>
                    </a:lnTo>
                    <a:lnTo>
                      <a:pt x="67" y="15"/>
                    </a:lnTo>
                    <a:lnTo>
                      <a:pt x="44" y="98"/>
                    </a:lnTo>
                    <a:lnTo>
                      <a:pt x="35" y="153"/>
                    </a:lnTo>
                    <a:lnTo>
                      <a:pt x="36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8" name="Freeform 268"/>
              <p:cNvSpPr>
                <a:spLocks/>
              </p:cNvSpPr>
              <p:nvPr/>
            </p:nvSpPr>
            <p:spPr bwMode="auto">
              <a:xfrm>
                <a:off x="2296" y="2127"/>
                <a:ext cx="159" cy="106"/>
              </a:xfrm>
              <a:custGeom>
                <a:avLst/>
                <a:gdLst>
                  <a:gd name="T0" fmla="*/ 138 w 477"/>
                  <a:gd name="T1" fmla="*/ 317 h 317"/>
                  <a:gd name="T2" fmla="*/ 347 w 477"/>
                  <a:gd name="T3" fmla="*/ 317 h 317"/>
                  <a:gd name="T4" fmla="*/ 368 w 477"/>
                  <a:gd name="T5" fmla="*/ 316 h 317"/>
                  <a:gd name="T6" fmla="*/ 405 w 477"/>
                  <a:gd name="T7" fmla="*/ 309 h 317"/>
                  <a:gd name="T8" fmla="*/ 438 w 477"/>
                  <a:gd name="T9" fmla="*/ 290 h 317"/>
                  <a:gd name="T10" fmla="*/ 463 w 477"/>
                  <a:gd name="T11" fmla="*/ 261 h 317"/>
                  <a:gd name="T12" fmla="*/ 471 w 477"/>
                  <a:gd name="T13" fmla="*/ 241 h 317"/>
                  <a:gd name="T14" fmla="*/ 477 w 477"/>
                  <a:gd name="T15" fmla="*/ 221 h 317"/>
                  <a:gd name="T16" fmla="*/ 473 w 477"/>
                  <a:gd name="T17" fmla="*/ 166 h 317"/>
                  <a:gd name="T18" fmla="*/ 447 w 477"/>
                  <a:gd name="T19" fmla="*/ 103 h 317"/>
                  <a:gd name="T20" fmla="*/ 392 w 477"/>
                  <a:gd name="T21" fmla="*/ 36 h 317"/>
                  <a:gd name="T22" fmla="*/ 352 w 477"/>
                  <a:gd name="T23" fmla="*/ 5 h 317"/>
                  <a:gd name="T24" fmla="*/ 123 w 477"/>
                  <a:gd name="T25" fmla="*/ 0 h 317"/>
                  <a:gd name="T26" fmla="*/ 81 w 477"/>
                  <a:gd name="T27" fmla="*/ 29 h 317"/>
                  <a:gd name="T28" fmla="*/ 26 w 477"/>
                  <a:gd name="T29" fmla="*/ 94 h 317"/>
                  <a:gd name="T30" fmla="*/ 2 w 477"/>
                  <a:gd name="T31" fmla="*/ 159 h 317"/>
                  <a:gd name="T32" fmla="*/ 0 w 477"/>
                  <a:gd name="T33" fmla="*/ 219 h 317"/>
                  <a:gd name="T34" fmla="*/ 9 w 477"/>
                  <a:gd name="T35" fmla="*/ 245 h 317"/>
                  <a:gd name="T36" fmla="*/ 20 w 477"/>
                  <a:gd name="T37" fmla="*/ 267 h 317"/>
                  <a:gd name="T38" fmla="*/ 46 w 477"/>
                  <a:gd name="T39" fmla="*/ 297 h 317"/>
                  <a:gd name="T40" fmla="*/ 78 w 477"/>
                  <a:gd name="T41" fmla="*/ 311 h 317"/>
                  <a:gd name="T42" fmla="*/ 115 w 477"/>
                  <a:gd name="T43" fmla="*/ 317 h 317"/>
                  <a:gd name="T44" fmla="*/ 138 w 477"/>
                  <a:gd name="T45" fmla="*/ 317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7" h="317">
                    <a:moveTo>
                      <a:pt x="138" y="317"/>
                    </a:moveTo>
                    <a:lnTo>
                      <a:pt x="347" y="317"/>
                    </a:lnTo>
                    <a:lnTo>
                      <a:pt x="368" y="316"/>
                    </a:lnTo>
                    <a:lnTo>
                      <a:pt x="405" y="309"/>
                    </a:lnTo>
                    <a:lnTo>
                      <a:pt x="438" y="290"/>
                    </a:lnTo>
                    <a:lnTo>
                      <a:pt x="463" y="261"/>
                    </a:lnTo>
                    <a:lnTo>
                      <a:pt x="471" y="241"/>
                    </a:lnTo>
                    <a:lnTo>
                      <a:pt x="477" y="221"/>
                    </a:lnTo>
                    <a:lnTo>
                      <a:pt x="473" y="166"/>
                    </a:lnTo>
                    <a:lnTo>
                      <a:pt x="447" y="103"/>
                    </a:lnTo>
                    <a:lnTo>
                      <a:pt x="392" y="36"/>
                    </a:lnTo>
                    <a:lnTo>
                      <a:pt x="352" y="5"/>
                    </a:lnTo>
                    <a:lnTo>
                      <a:pt x="123" y="0"/>
                    </a:lnTo>
                    <a:lnTo>
                      <a:pt x="81" y="29"/>
                    </a:lnTo>
                    <a:lnTo>
                      <a:pt x="26" y="94"/>
                    </a:lnTo>
                    <a:lnTo>
                      <a:pt x="2" y="159"/>
                    </a:lnTo>
                    <a:lnTo>
                      <a:pt x="0" y="219"/>
                    </a:lnTo>
                    <a:lnTo>
                      <a:pt x="9" y="245"/>
                    </a:lnTo>
                    <a:lnTo>
                      <a:pt x="20" y="267"/>
                    </a:lnTo>
                    <a:lnTo>
                      <a:pt x="46" y="297"/>
                    </a:lnTo>
                    <a:lnTo>
                      <a:pt x="78" y="311"/>
                    </a:lnTo>
                    <a:lnTo>
                      <a:pt x="115" y="317"/>
                    </a:lnTo>
                    <a:lnTo>
                      <a:pt x="138" y="317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9" name="Freeform 269"/>
              <p:cNvSpPr>
                <a:spLocks/>
              </p:cNvSpPr>
              <p:nvPr/>
            </p:nvSpPr>
            <p:spPr bwMode="auto">
              <a:xfrm>
                <a:off x="2320" y="2056"/>
                <a:ext cx="112" cy="113"/>
              </a:xfrm>
              <a:custGeom>
                <a:avLst/>
                <a:gdLst>
                  <a:gd name="T0" fmla="*/ 335 w 335"/>
                  <a:gd name="T1" fmla="*/ 170 h 340"/>
                  <a:gd name="T2" fmla="*/ 332 w 335"/>
                  <a:gd name="T3" fmla="*/ 205 h 340"/>
                  <a:gd name="T4" fmla="*/ 307 w 335"/>
                  <a:gd name="T5" fmla="*/ 267 h 340"/>
                  <a:gd name="T6" fmla="*/ 261 w 335"/>
                  <a:gd name="T7" fmla="*/ 313 h 340"/>
                  <a:gd name="T8" fmla="*/ 202 w 335"/>
                  <a:gd name="T9" fmla="*/ 339 h 340"/>
                  <a:gd name="T10" fmla="*/ 167 w 335"/>
                  <a:gd name="T11" fmla="*/ 340 h 340"/>
                  <a:gd name="T12" fmla="*/ 133 w 335"/>
                  <a:gd name="T13" fmla="*/ 339 h 340"/>
                  <a:gd name="T14" fmla="*/ 74 w 335"/>
                  <a:gd name="T15" fmla="*/ 313 h 340"/>
                  <a:gd name="T16" fmla="*/ 29 w 335"/>
                  <a:gd name="T17" fmla="*/ 267 h 340"/>
                  <a:gd name="T18" fmla="*/ 3 w 335"/>
                  <a:gd name="T19" fmla="*/ 205 h 340"/>
                  <a:gd name="T20" fmla="*/ 0 w 335"/>
                  <a:gd name="T21" fmla="*/ 170 h 340"/>
                  <a:gd name="T22" fmla="*/ 3 w 335"/>
                  <a:gd name="T23" fmla="*/ 136 h 340"/>
                  <a:gd name="T24" fmla="*/ 29 w 335"/>
                  <a:gd name="T25" fmla="*/ 75 h 340"/>
                  <a:gd name="T26" fmla="*/ 74 w 335"/>
                  <a:gd name="T27" fmla="*/ 29 h 340"/>
                  <a:gd name="T28" fmla="*/ 133 w 335"/>
                  <a:gd name="T29" fmla="*/ 3 h 340"/>
                  <a:gd name="T30" fmla="*/ 167 w 335"/>
                  <a:gd name="T31" fmla="*/ 0 h 340"/>
                  <a:gd name="T32" fmla="*/ 202 w 335"/>
                  <a:gd name="T33" fmla="*/ 3 h 340"/>
                  <a:gd name="T34" fmla="*/ 261 w 335"/>
                  <a:gd name="T35" fmla="*/ 29 h 340"/>
                  <a:gd name="T36" fmla="*/ 307 w 335"/>
                  <a:gd name="T37" fmla="*/ 75 h 340"/>
                  <a:gd name="T38" fmla="*/ 332 w 335"/>
                  <a:gd name="T39" fmla="*/ 136 h 340"/>
                  <a:gd name="T40" fmla="*/ 335 w 335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5" h="340">
                    <a:moveTo>
                      <a:pt x="335" y="170"/>
                    </a:moveTo>
                    <a:lnTo>
                      <a:pt x="332" y="205"/>
                    </a:lnTo>
                    <a:lnTo>
                      <a:pt x="307" y="267"/>
                    </a:lnTo>
                    <a:lnTo>
                      <a:pt x="261" y="313"/>
                    </a:lnTo>
                    <a:lnTo>
                      <a:pt x="202" y="339"/>
                    </a:lnTo>
                    <a:lnTo>
                      <a:pt x="167" y="340"/>
                    </a:lnTo>
                    <a:lnTo>
                      <a:pt x="133" y="339"/>
                    </a:lnTo>
                    <a:lnTo>
                      <a:pt x="74" y="313"/>
                    </a:lnTo>
                    <a:lnTo>
                      <a:pt x="29" y="267"/>
                    </a:lnTo>
                    <a:lnTo>
                      <a:pt x="3" y="205"/>
                    </a:lnTo>
                    <a:lnTo>
                      <a:pt x="0" y="170"/>
                    </a:lnTo>
                    <a:lnTo>
                      <a:pt x="3" y="136"/>
                    </a:lnTo>
                    <a:lnTo>
                      <a:pt x="29" y="75"/>
                    </a:lnTo>
                    <a:lnTo>
                      <a:pt x="74" y="29"/>
                    </a:lnTo>
                    <a:lnTo>
                      <a:pt x="133" y="3"/>
                    </a:lnTo>
                    <a:lnTo>
                      <a:pt x="167" y="0"/>
                    </a:lnTo>
                    <a:lnTo>
                      <a:pt x="202" y="3"/>
                    </a:lnTo>
                    <a:lnTo>
                      <a:pt x="261" y="29"/>
                    </a:lnTo>
                    <a:lnTo>
                      <a:pt x="307" y="75"/>
                    </a:lnTo>
                    <a:lnTo>
                      <a:pt x="332" y="136"/>
                    </a:lnTo>
                    <a:lnTo>
                      <a:pt x="335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0" name="Freeform 270"/>
              <p:cNvSpPr>
                <a:spLocks/>
              </p:cNvSpPr>
              <p:nvPr/>
            </p:nvSpPr>
            <p:spPr bwMode="auto">
              <a:xfrm>
                <a:off x="2321" y="2034"/>
                <a:ext cx="111" cy="113"/>
              </a:xfrm>
              <a:custGeom>
                <a:avLst/>
                <a:gdLst>
                  <a:gd name="T0" fmla="*/ 333 w 333"/>
                  <a:gd name="T1" fmla="*/ 169 h 339"/>
                  <a:gd name="T2" fmla="*/ 332 w 333"/>
                  <a:gd name="T3" fmla="*/ 204 h 339"/>
                  <a:gd name="T4" fmla="*/ 306 w 333"/>
                  <a:gd name="T5" fmla="*/ 265 h 339"/>
                  <a:gd name="T6" fmla="*/ 261 w 333"/>
                  <a:gd name="T7" fmla="*/ 311 h 339"/>
                  <a:gd name="T8" fmla="*/ 200 w 333"/>
                  <a:gd name="T9" fmla="*/ 337 h 339"/>
                  <a:gd name="T10" fmla="*/ 167 w 333"/>
                  <a:gd name="T11" fmla="*/ 339 h 339"/>
                  <a:gd name="T12" fmla="*/ 133 w 333"/>
                  <a:gd name="T13" fmla="*/ 337 h 339"/>
                  <a:gd name="T14" fmla="*/ 74 w 333"/>
                  <a:gd name="T15" fmla="*/ 311 h 339"/>
                  <a:gd name="T16" fmla="*/ 27 w 333"/>
                  <a:gd name="T17" fmla="*/ 265 h 339"/>
                  <a:gd name="T18" fmla="*/ 3 w 333"/>
                  <a:gd name="T19" fmla="*/ 204 h 339"/>
                  <a:gd name="T20" fmla="*/ 0 w 333"/>
                  <a:gd name="T21" fmla="*/ 169 h 339"/>
                  <a:gd name="T22" fmla="*/ 3 w 333"/>
                  <a:gd name="T23" fmla="*/ 135 h 339"/>
                  <a:gd name="T24" fmla="*/ 27 w 333"/>
                  <a:gd name="T25" fmla="*/ 73 h 339"/>
                  <a:gd name="T26" fmla="*/ 74 w 333"/>
                  <a:gd name="T27" fmla="*/ 27 h 339"/>
                  <a:gd name="T28" fmla="*/ 133 w 333"/>
                  <a:gd name="T29" fmla="*/ 1 h 339"/>
                  <a:gd name="T30" fmla="*/ 167 w 333"/>
                  <a:gd name="T31" fmla="*/ 0 h 339"/>
                  <a:gd name="T32" fmla="*/ 200 w 333"/>
                  <a:gd name="T33" fmla="*/ 1 h 339"/>
                  <a:gd name="T34" fmla="*/ 261 w 333"/>
                  <a:gd name="T35" fmla="*/ 27 h 339"/>
                  <a:gd name="T36" fmla="*/ 306 w 333"/>
                  <a:gd name="T37" fmla="*/ 73 h 339"/>
                  <a:gd name="T38" fmla="*/ 332 w 333"/>
                  <a:gd name="T39" fmla="*/ 135 h 339"/>
                  <a:gd name="T40" fmla="*/ 333 w 333"/>
                  <a:gd name="T41" fmla="*/ 169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39">
                    <a:moveTo>
                      <a:pt x="333" y="169"/>
                    </a:moveTo>
                    <a:lnTo>
                      <a:pt x="332" y="204"/>
                    </a:lnTo>
                    <a:lnTo>
                      <a:pt x="306" y="265"/>
                    </a:lnTo>
                    <a:lnTo>
                      <a:pt x="261" y="311"/>
                    </a:lnTo>
                    <a:lnTo>
                      <a:pt x="200" y="337"/>
                    </a:lnTo>
                    <a:lnTo>
                      <a:pt x="167" y="339"/>
                    </a:lnTo>
                    <a:lnTo>
                      <a:pt x="133" y="337"/>
                    </a:lnTo>
                    <a:lnTo>
                      <a:pt x="74" y="311"/>
                    </a:lnTo>
                    <a:lnTo>
                      <a:pt x="27" y="265"/>
                    </a:lnTo>
                    <a:lnTo>
                      <a:pt x="3" y="204"/>
                    </a:lnTo>
                    <a:lnTo>
                      <a:pt x="0" y="169"/>
                    </a:lnTo>
                    <a:lnTo>
                      <a:pt x="3" y="135"/>
                    </a:lnTo>
                    <a:lnTo>
                      <a:pt x="27" y="73"/>
                    </a:lnTo>
                    <a:lnTo>
                      <a:pt x="74" y="27"/>
                    </a:lnTo>
                    <a:lnTo>
                      <a:pt x="133" y="1"/>
                    </a:lnTo>
                    <a:lnTo>
                      <a:pt x="167" y="0"/>
                    </a:lnTo>
                    <a:lnTo>
                      <a:pt x="200" y="1"/>
                    </a:lnTo>
                    <a:lnTo>
                      <a:pt x="261" y="27"/>
                    </a:lnTo>
                    <a:lnTo>
                      <a:pt x="306" y="73"/>
                    </a:lnTo>
                    <a:lnTo>
                      <a:pt x="332" y="135"/>
                    </a:lnTo>
                    <a:lnTo>
                      <a:pt x="333" y="169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1" name="Freeform 271"/>
              <p:cNvSpPr>
                <a:spLocks/>
              </p:cNvSpPr>
              <p:nvPr/>
            </p:nvSpPr>
            <p:spPr bwMode="auto">
              <a:xfrm>
                <a:off x="2326" y="2039"/>
                <a:ext cx="101" cy="103"/>
              </a:xfrm>
              <a:custGeom>
                <a:avLst/>
                <a:gdLst>
                  <a:gd name="T0" fmla="*/ 303 w 303"/>
                  <a:gd name="T1" fmla="*/ 154 h 309"/>
                  <a:gd name="T2" fmla="*/ 300 w 303"/>
                  <a:gd name="T3" fmla="*/ 185 h 309"/>
                  <a:gd name="T4" fmla="*/ 277 w 303"/>
                  <a:gd name="T5" fmla="*/ 241 h 309"/>
                  <a:gd name="T6" fmla="*/ 236 w 303"/>
                  <a:gd name="T7" fmla="*/ 283 h 309"/>
                  <a:gd name="T8" fmla="*/ 181 w 303"/>
                  <a:gd name="T9" fmla="*/ 306 h 309"/>
                  <a:gd name="T10" fmla="*/ 151 w 303"/>
                  <a:gd name="T11" fmla="*/ 309 h 309"/>
                  <a:gd name="T12" fmla="*/ 119 w 303"/>
                  <a:gd name="T13" fmla="*/ 306 h 309"/>
                  <a:gd name="T14" fmla="*/ 66 w 303"/>
                  <a:gd name="T15" fmla="*/ 283 h 309"/>
                  <a:gd name="T16" fmla="*/ 24 w 303"/>
                  <a:gd name="T17" fmla="*/ 241 h 309"/>
                  <a:gd name="T18" fmla="*/ 1 w 303"/>
                  <a:gd name="T19" fmla="*/ 185 h 309"/>
                  <a:gd name="T20" fmla="*/ 0 w 303"/>
                  <a:gd name="T21" fmla="*/ 154 h 309"/>
                  <a:gd name="T22" fmla="*/ 1 w 303"/>
                  <a:gd name="T23" fmla="*/ 123 h 309"/>
                  <a:gd name="T24" fmla="*/ 24 w 303"/>
                  <a:gd name="T25" fmla="*/ 67 h 309"/>
                  <a:gd name="T26" fmla="*/ 66 w 303"/>
                  <a:gd name="T27" fmla="*/ 25 h 309"/>
                  <a:gd name="T28" fmla="*/ 119 w 303"/>
                  <a:gd name="T29" fmla="*/ 2 h 309"/>
                  <a:gd name="T30" fmla="*/ 151 w 303"/>
                  <a:gd name="T31" fmla="*/ 0 h 309"/>
                  <a:gd name="T32" fmla="*/ 181 w 303"/>
                  <a:gd name="T33" fmla="*/ 2 h 309"/>
                  <a:gd name="T34" fmla="*/ 236 w 303"/>
                  <a:gd name="T35" fmla="*/ 25 h 309"/>
                  <a:gd name="T36" fmla="*/ 277 w 303"/>
                  <a:gd name="T37" fmla="*/ 67 h 309"/>
                  <a:gd name="T38" fmla="*/ 300 w 303"/>
                  <a:gd name="T39" fmla="*/ 123 h 309"/>
                  <a:gd name="T40" fmla="*/ 303 w 303"/>
                  <a:gd name="T41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9">
                    <a:moveTo>
                      <a:pt x="303" y="154"/>
                    </a:moveTo>
                    <a:lnTo>
                      <a:pt x="300" y="185"/>
                    </a:lnTo>
                    <a:lnTo>
                      <a:pt x="277" y="241"/>
                    </a:lnTo>
                    <a:lnTo>
                      <a:pt x="236" y="283"/>
                    </a:lnTo>
                    <a:lnTo>
                      <a:pt x="181" y="306"/>
                    </a:lnTo>
                    <a:lnTo>
                      <a:pt x="151" y="309"/>
                    </a:lnTo>
                    <a:lnTo>
                      <a:pt x="119" y="306"/>
                    </a:lnTo>
                    <a:lnTo>
                      <a:pt x="66" y="283"/>
                    </a:lnTo>
                    <a:lnTo>
                      <a:pt x="24" y="241"/>
                    </a:lnTo>
                    <a:lnTo>
                      <a:pt x="1" y="185"/>
                    </a:lnTo>
                    <a:lnTo>
                      <a:pt x="0" y="154"/>
                    </a:lnTo>
                    <a:lnTo>
                      <a:pt x="1" y="123"/>
                    </a:lnTo>
                    <a:lnTo>
                      <a:pt x="24" y="67"/>
                    </a:lnTo>
                    <a:lnTo>
                      <a:pt x="66" y="25"/>
                    </a:lnTo>
                    <a:lnTo>
                      <a:pt x="119" y="2"/>
                    </a:lnTo>
                    <a:lnTo>
                      <a:pt x="151" y="0"/>
                    </a:lnTo>
                    <a:lnTo>
                      <a:pt x="181" y="2"/>
                    </a:lnTo>
                    <a:lnTo>
                      <a:pt x="236" y="25"/>
                    </a:lnTo>
                    <a:lnTo>
                      <a:pt x="277" y="67"/>
                    </a:lnTo>
                    <a:lnTo>
                      <a:pt x="300" y="123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2" name="Freeform 272"/>
              <p:cNvSpPr>
                <a:spLocks/>
              </p:cNvSpPr>
              <p:nvPr/>
            </p:nvSpPr>
            <p:spPr bwMode="auto">
              <a:xfrm>
                <a:off x="1689" y="976"/>
                <a:ext cx="52" cy="56"/>
              </a:xfrm>
              <a:custGeom>
                <a:avLst/>
                <a:gdLst>
                  <a:gd name="T0" fmla="*/ 0 w 154"/>
                  <a:gd name="T1" fmla="*/ 0 h 168"/>
                  <a:gd name="T2" fmla="*/ 34 w 154"/>
                  <a:gd name="T3" fmla="*/ 0 h 168"/>
                  <a:gd name="T4" fmla="*/ 76 w 154"/>
                  <a:gd name="T5" fmla="*/ 115 h 168"/>
                  <a:gd name="T6" fmla="*/ 119 w 154"/>
                  <a:gd name="T7" fmla="*/ 0 h 168"/>
                  <a:gd name="T8" fmla="*/ 154 w 154"/>
                  <a:gd name="T9" fmla="*/ 0 h 168"/>
                  <a:gd name="T10" fmla="*/ 154 w 154"/>
                  <a:gd name="T11" fmla="*/ 168 h 168"/>
                  <a:gd name="T12" fmla="*/ 131 w 154"/>
                  <a:gd name="T13" fmla="*/ 168 h 168"/>
                  <a:gd name="T14" fmla="*/ 131 w 154"/>
                  <a:gd name="T15" fmla="*/ 20 h 168"/>
                  <a:gd name="T16" fmla="*/ 88 w 154"/>
                  <a:gd name="T17" fmla="*/ 135 h 168"/>
                  <a:gd name="T18" fmla="*/ 65 w 154"/>
                  <a:gd name="T19" fmla="*/ 135 h 168"/>
                  <a:gd name="T20" fmla="*/ 21 w 154"/>
                  <a:gd name="T21" fmla="*/ 20 h 168"/>
                  <a:gd name="T22" fmla="*/ 21 w 154"/>
                  <a:gd name="T23" fmla="*/ 168 h 168"/>
                  <a:gd name="T24" fmla="*/ 0 w 154"/>
                  <a:gd name="T25" fmla="*/ 168 h 168"/>
                  <a:gd name="T26" fmla="*/ 0 w 154"/>
                  <a:gd name="T2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4" h="168">
                    <a:moveTo>
                      <a:pt x="0" y="0"/>
                    </a:moveTo>
                    <a:lnTo>
                      <a:pt x="34" y="0"/>
                    </a:lnTo>
                    <a:lnTo>
                      <a:pt x="76" y="115"/>
                    </a:lnTo>
                    <a:lnTo>
                      <a:pt x="119" y="0"/>
                    </a:lnTo>
                    <a:lnTo>
                      <a:pt x="154" y="0"/>
                    </a:lnTo>
                    <a:lnTo>
                      <a:pt x="154" y="168"/>
                    </a:lnTo>
                    <a:lnTo>
                      <a:pt x="131" y="168"/>
                    </a:lnTo>
                    <a:lnTo>
                      <a:pt x="131" y="20"/>
                    </a:lnTo>
                    <a:lnTo>
                      <a:pt x="88" y="135"/>
                    </a:lnTo>
                    <a:lnTo>
                      <a:pt x="65" y="135"/>
                    </a:lnTo>
                    <a:lnTo>
                      <a:pt x="21" y="20"/>
                    </a:lnTo>
                    <a:lnTo>
                      <a:pt x="21" y="168"/>
                    </a:lnTo>
                    <a:lnTo>
                      <a:pt x="0" y="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3" name="Freeform 273"/>
              <p:cNvSpPr>
                <a:spLocks noEditPoints="1"/>
              </p:cNvSpPr>
              <p:nvPr/>
            </p:nvSpPr>
            <p:spPr bwMode="auto">
              <a:xfrm>
                <a:off x="1752" y="989"/>
                <a:ext cx="39" cy="44"/>
              </a:xfrm>
              <a:custGeom>
                <a:avLst/>
                <a:gdLst>
                  <a:gd name="T0" fmla="*/ 117 w 117"/>
                  <a:gd name="T1" fmla="*/ 60 h 132"/>
                  <a:gd name="T2" fmla="*/ 117 w 117"/>
                  <a:gd name="T3" fmla="*/ 70 h 132"/>
                  <a:gd name="T4" fmla="*/ 22 w 117"/>
                  <a:gd name="T5" fmla="*/ 70 h 132"/>
                  <a:gd name="T6" fmla="*/ 25 w 117"/>
                  <a:gd name="T7" fmla="*/ 91 h 132"/>
                  <a:gd name="T8" fmla="*/ 35 w 117"/>
                  <a:gd name="T9" fmla="*/ 103 h 132"/>
                  <a:gd name="T10" fmla="*/ 48 w 117"/>
                  <a:gd name="T11" fmla="*/ 114 h 132"/>
                  <a:gd name="T12" fmla="*/ 68 w 117"/>
                  <a:gd name="T13" fmla="*/ 115 h 132"/>
                  <a:gd name="T14" fmla="*/ 80 w 117"/>
                  <a:gd name="T15" fmla="*/ 115 h 132"/>
                  <a:gd name="T16" fmla="*/ 91 w 117"/>
                  <a:gd name="T17" fmla="*/ 112 h 132"/>
                  <a:gd name="T18" fmla="*/ 101 w 117"/>
                  <a:gd name="T19" fmla="*/ 108 h 132"/>
                  <a:gd name="T20" fmla="*/ 113 w 117"/>
                  <a:gd name="T21" fmla="*/ 103 h 132"/>
                  <a:gd name="T22" fmla="*/ 113 w 117"/>
                  <a:gd name="T23" fmla="*/ 122 h 132"/>
                  <a:gd name="T24" fmla="*/ 101 w 117"/>
                  <a:gd name="T25" fmla="*/ 127 h 132"/>
                  <a:gd name="T26" fmla="*/ 90 w 117"/>
                  <a:gd name="T27" fmla="*/ 129 h 132"/>
                  <a:gd name="T28" fmla="*/ 78 w 117"/>
                  <a:gd name="T29" fmla="*/ 132 h 132"/>
                  <a:gd name="T30" fmla="*/ 67 w 117"/>
                  <a:gd name="T31" fmla="*/ 132 h 132"/>
                  <a:gd name="T32" fmla="*/ 52 w 117"/>
                  <a:gd name="T33" fmla="*/ 132 h 132"/>
                  <a:gd name="T34" fmla="*/ 28 w 117"/>
                  <a:gd name="T35" fmla="*/ 122 h 132"/>
                  <a:gd name="T36" fmla="*/ 18 w 117"/>
                  <a:gd name="T37" fmla="*/ 115 h 132"/>
                  <a:gd name="T38" fmla="*/ 11 w 117"/>
                  <a:gd name="T39" fmla="*/ 105 h 132"/>
                  <a:gd name="T40" fmla="*/ 2 w 117"/>
                  <a:gd name="T41" fmla="*/ 82 h 132"/>
                  <a:gd name="T42" fmla="*/ 0 w 117"/>
                  <a:gd name="T43" fmla="*/ 67 h 132"/>
                  <a:gd name="T44" fmla="*/ 2 w 117"/>
                  <a:gd name="T45" fmla="*/ 53 h 132"/>
                  <a:gd name="T46" fmla="*/ 11 w 117"/>
                  <a:gd name="T47" fmla="*/ 29 h 132"/>
                  <a:gd name="T48" fmla="*/ 18 w 117"/>
                  <a:gd name="T49" fmla="*/ 18 h 132"/>
                  <a:gd name="T50" fmla="*/ 26 w 117"/>
                  <a:gd name="T51" fmla="*/ 10 h 132"/>
                  <a:gd name="T52" fmla="*/ 49 w 117"/>
                  <a:gd name="T53" fmla="*/ 1 h 132"/>
                  <a:gd name="T54" fmla="*/ 62 w 117"/>
                  <a:gd name="T55" fmla="*/ 0 h 132"/>
                  <a:gd name="T56" fmla="*/ 75 w 117"/>
                  <a:gd name="T57" fmla="*/ 1 h 132"/>
                  <a:gd name="T58" fmla="*/ 96 w 117"/>
                  <a:gd name="T59" fmla="*/ 8 h 132"/>
                  <a:gd name="T60" fmla="*/ 103 w 117"/>
                  <a:gd name="T61" fmla="*/ 17 h 132"/>
                  <a:gd name="T62" fmla="*/ 110 w 117"/>
                  <a:gd name="T63" fmla="*/ 26 h 132"/>
                  <a:gd name="T64" fmla="*/ 117 w 117"/>
                  <a:gd name="T65" fmla="*/ 47 h 132"/>
                  <a:gd name="T66" fmla="*/ 117 w 117"/>
                  <a:gd name="T67" fmla="*/ 60 h 132"/>
                  <a:gd name="T68" fmla="*/ 97 w 117"/>
                  <a:gd name="T69" fmla="*/ 54 h 132"/>
                  <a:gd name="T70" fmla="*/ 96 w 117"/>
                  <a:gd name="T71" fmla="*/ 39 h 132"/>
                  <a:gd name="T72" fmla="*/ 87 w 117"/>
                  <a:gd name="T73" fmla="*/ 27 h 132"/>
                  <a:gd name="T74" fmla="*/ 77 w 117"/>
                  <a:gd name="T75" fmla="*/ 20 h 132"/>
                  <a:gd name="T76" fmla="*/ 62 w 117"/>
                  <a:gd name="T77" fmla="*/ 17 h 132"/>
                  <a:gd name="T78" fmla="*/ 47 w 117"/>
                  <a:gd name="T79" fmla="*/ 20 h 132"/>
                  <a:gd name="T80" fmla="*/ 35 w 117"/>
                  <a:gd name="T81" fmla="*/ 27 h 132"/>
                  <a:gd name="T82" fmla="*/ 26 w 117"/>
                  <a:gd name="T83" fmla="*/ 39 h 132"/>
                  <a:gd name="T84" fmla="*/ 24 w 117"/>
                  <a:gd name="T85" fmla="*/ 54 h 132"/>
                  <a:gd name="T86" fmla="*/ 97 w 117"/>
                  <a:gd name="T87" fmla="*/ 5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2">
                    <a:moveTo>
                      <a:pt x="117" y="60"/>
                    </a:moveTo>
                    <a:lnTo>
                      <a:pt x="117" y="70"/>
                    </a:lnTo>
                    <a:lnTo>
                      <a:pt x="22" y="70"/>
                    </a:lnTo>
                    <a:lnTo>
                      <a:pt x="25" y="91"/>
                    </a:lnTo>
                    <a:lnTo>
                      <a:pt x="35" y="103"/>
                    </a:lnTo>
                    <a:lnTo>
                      <a:pt x="48" y="114"/>
                    </a:lnTo>
                    <a:lnTo>
                      <a:pt x="68" y="115"/>
                    </a:lnTo>
                    <a:lnTo>
                      <a:pt x="80" y="115"/>
                    </a:lnTo>
                    <a:lnTo>
                      <a:pt x="91" y="112"/>
                    </a:lnTo>
                    <a:lnTo>
                      <a:pt x="101" y="108"/>
                    </a:lnTo>
                    <a:lnTo>
                      <a:pt x="113" y="103"/>
                    </a:lnTo>
                    <a:lnTo>
                      <a:pt x="113" y="122"/>
                    </a:lnTo>
                    <a:lnTo>
                      <a:pt x="101" y="127"/>
                    </a:lnTo>
                    <a:lnTo>
                      <a:pt x="90" y="129"/>
                    </a:lnTo>
                    <a:lnTo>
                      <a:pt x="78" y="132"/>
                    </a:lnTo>
                    <a:lnTo>
                      <a:pt x="67" y="132"/>
                    </a:lnTo>
                    <a:lnTo>
                      <a:pt x="52" y="132"/>
                    </a:lnTo>
                    <a:lnTo>
                      <a:pt x="28" y="122"/>
                    </a:lnTo>
                    <a:lnTo>
                      <a:pt x="18" y="115"/>
                    </a:lnTo>
                    <a:lnTo>
                      <a:pt x="11" y="105"/>
                    </a:lnTo>
                    <a:lnTo>
                      <a:pt x="2" y="82"/>
                    </a:lnTo>
                    <a:lnTo>
                      <a:pt x="0" y="67"/>
                    </a:lnTo>
                    <a:lnTo>
                      <a:pt x="2" y="53"/>
                    </a:lnTo>
                    <a:lnTo>
                      <a:pt x="11" y="29"/>
                    </a:lnTo>
                    <a:lnTo>
                      <a:pt x="18" y="18"/>
                    </a:lnTo>
                    <a:lnTo>
                      <a:pt x="26" y="10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5" y="1"/>
                    </a:lnTo>
                    <a:lnTo>
                      <a:pt x="96" y="8"/>
                    </a:lnTo>
                    <a:lnTo>
                      <a:pt x="103" y="17"/>
                    </a:lnTo>
                    <a:lnTo>
                      <a:pt x="110" y="26"/>
                    </a:lnTo>
                    <a:lnTo>
                      <a:pt x="117" y="47"/>
                    </a:lnTo>
                    <a:lnTo>
                      <a:pt x="117" y="60"/>
                    </a:lnTo>
                    <a:close/>
                    <a:moveTo>
                      <a:pt x="97" y="54"/>
                    </a:moveTo>
                    <a:lnTo>
                      <a:pt x="96" y="39"/>
                    </a:lnTo>
                    <a:lnTo>
                      <a:pt x="87" y="27"/>
                    </a:lnTo>
                    <a:lnTo>
                      <a:pt x="77" y="20"/>
                    </a:lnTo>
                    <a:lnTo>
                      <a:pt x="62" y="17"/>
                    </a:lnTo>
                    <a:lnTo>
                      <a:pt x="47" y="20"/>
                    </a:lnTo>
                    <a:lnTo>
                      <a:pt x="35" y="27"/>
                    </a:lnTo>
                    <a:lnTo>
                      <a:pt x="26" y="39"/>
                    </a:lnTo>
                    <a:lnTo>
                      <a:pt x="24" y="54"/>
                    </a:lnTo>
                    <a:lnTo>
                      <a:pt x="97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4" name="Freeform 274"/>
              <p:cNvSpPr>
                <a:spLocks/>
              </p:cNvSpPr>
              <p:nvPr/>
            </p:nvSpPr>
            <p:spPr bwMode="auto">
              <a:xfrm>
                <a:off x="1797" y="978"/>
                <a:ext cx="27" cy="54"/>
              </a:xfrm>
              <a:custGeom>
                <a:avLst/>
                <a:gdLst>
                  <a:gd name="T0" fmla="*/ 36 w 79"/>
                  <a:gd name="T1" fmla="*/ 0 h 162"/>
                  <a:gd name="T2" fmla="*/ 36 w 79"/>
                  <a:gd name="T3" fmla="*/ 36 h 162"/>
                  <a:gd name="T4" fmla="*/ 79 w 79"/>
                  <a:gd name="T5" fmla="*/ 36 h 162"/>
                  <a:gd name="T6" fmla="*/ 79 w 79"/>
                  <a:gd name="T7" fmla="*/ 51 h 162"/>
                  <a:gd name="T8" fmla="*/ 36 w 79"/>
                  <a:gd name="T9" fmla="*/ 51 h 162"/>
                  <a:gd name="T10" fmla="*/ 36 w 79"/>
                  <a:gd name="T11" fmla="*/ 121 h 162"/>
                  <a:gd name="T12" fmla="*/ 37 w 79"/>
                  <a:gd name="T13" fmla="*/ 134 h 162"/>
                  <a:gd name="T14" fmla="*/ 40 w 79"/>
                  <a:gd name="T15" fmla="*/ 141 h 162"/>
                  <a:gd name="T16" fmla="*/ 46 w 79"/>
                  <a:gd name="T17" fmla="*/ 144 h 162"/>
                  <a:gd name="T18" fmla="*/ 58 w 79"/>
                  <a:gd name="T19" fmla="*/ 145 h 162"/>
                  <a:gd name="T20" fmla="*/ 79 w 79"/>
                  <a:gd name="T21" fmla="*/ 145 h 162"/>
                  <a:gd name="T22" fmla="*/ 79 w 79"/>
                  <a:gd name="T23" fmla="*/ 162 h 162"/>
                  <a:gd name="T24" fmla="*/ 58 w 79"/>
                  <a:gd name="T25" fmla="*/ 162 h 162"/>
                  <a:gd name="T26" fmla="*/ 36 w 79"/>
                  <a:gd name="T27" fmla="*/ 161 h 162"/>
                  <a:gd name="T28" fmla="*/ 24 w 79"/>
                  <a:gd name="T29" fmla="*/ 154 h 162"/>
                  <a:gd name="T30" fmla="*/ 17 w 79"/>
                  <a:gd name="T31" fmla="*/ 142 h 162"/>
                  <a:gd name="T32" fmla="*/ 16 w 79"/>
                  <a:gd name="T33" fmla="*/ 121 h 162"/>
                  <a:gd name="T34" fmla="*/ 16 w 79"/>
                  <a:gd name="T35" fmla="*/ 51 h 162"/>
                  <a:gd name="T36" fmla="*/ 0 w 79"/>
                  <a:gd name="T37" fmla="*/ 51 h 162"/>
                  <a:gd name="T38" fmla="*/ 0 w 79"/>
                  <a:gd name="T39" fmla="*/ 36 h 162"/>
                  <a:gd name="T40" fmla="*/ 16 w 79"/>
                  <a:gd name="T41" fmla="*/ 36 h 162"/>
                  <a:gd name="T42" fmla="*/ 16 w 79"/>
                  <a:gd name="T43" fmla="*/ 0 h 162"/>
                  <a:gd name="T44" fmla="*/ 36 w 79"/>
                  <a:gd name="T45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9" h="162">
                    <a:moveTo>
                      <a:pt x="36" y="0"/>
                    </a:moveTo>
                    <a:lnTo>
                      <a:pt x="36" y="36"/>
                    </a:lnTo>
                    <a:lnTo>
                      <a:pt x="79" y="36"/>
                    </a:lnTo>
                    <a:lnTo>
                      <a:pt x="79" y="51"/>
                    </a:lnTo>
                    <a:lnTo>
                      <a:pt x="36" y="51"/>
                    </a:lnTo>
                    <a:lnTo>
                      <a:pt x="36" y="121"/>
                    </a:lnTo>
                    <a:lnTo>
                      <a:pt x="37" y="134"/>
                    </a:lnTo>
                    <a:lnTo>
                      <a:pt x="40" y="141"/>
                    </a:lnTo>
                    <a:lnTo>
                      <a:pt x="46" y="144"/>
                    </a:lnTo>
                    <a:lnTo>
                      <a:pt x="58" y="145"/>
                    </a:lnTo>
                    <a:lnTo>
                      <a:pt x="79" y="145"/>
                    </a:lnTo>
                    <a:lnTo>
                      <a:pt x="79" y="162"/>
                    </a:lnTo>
                    <a:lnTo>
                      <a:pt x="58" y="162"/>
                    </a:lnTo>
                    <a:lnTo>
                      <a:pt x="36" y="161"/>
                    </a:lnTo>
                    <a:lnTo>
                      <a:pt x="24" y="154"/>
                    </a:lnTo>
                    <a:lnTo>
                      <a:pt x="17" y="142"/>
                    </a:lnTo>
                    <a:lnTo>
                      <a:pt x="16" y="121"/>
                    </a:lnTo>
                    <a:lnTo>
                      <a:pt x="16" y="51"/>
                    </a:lnTo>
                    <a:lnTo>
                      <a:pt x="0" y="51"/>
                    </a:lnTo>
                    <a:lnTo>
                      <a:pt x="0" y="36"/>
                    </a:lnTo>
                    <a:lnTo>
                      <a:pt x="16" y="36"/>
                    </a:lnTo>
                    <a:lnTo>
                      <a:pt x="1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5" name="Freeform 275"/>
              <p:cNvSpPr>
                <a:spLocks noEditPoints="1"/>
              </p:cNvSpPr>
              <p:nvPr/>
            </p:nvSpPr>
            <p:spPr bwMode="auto">
              <a:xfrm>
                <a:off x="1830" y="989"/>
                <a:ext cx="36" cy="44"/>
              </a:xfrm>
              <a:custGeom>
                <a:avLst/>
                <a:gdLst>
                  <a:gd name="T0" fmla="*/ 66 w 107"/>
                  <a:gd name="T1" fmla="*/ 66 h 132"/>
                  <a:gd name="T2" fmla="*/ 43 w 107"/>
                  <a:gd name="T3" fmla="*/ 66 h 132"/>
                  <a:gd name="T4" fmla="*/ 30 w 107"/>
                  <a:gd name="T5" fmla="*/ 72 h 132"/>
                  <a:gd name="T6" fmla="*/ 23 w 107"/>
                  <a:gd name="T7" fmla="*/ 79 h 132"/>
                  <a:gd name="T8" fmla="*/ 22 w 107"/>
                  <a:gd name="T9" fmla="*/ 91 h 132"/>
                  <a:gd name="T10" fmla="*/ 23 w 107"/>
                  <a:gd name="T11" fmla="*/ 102 h 132"/>
                  <a:gd name="T12" fmla="*/ 29 w 107"/>
                  <a:gd name="T13" fmla="*/ 109 h 132"/>
                  <a:gd name="T14" fmla="*/ 36 w 107"/>
                  <a:gd name="T15" fmla="*/ 114 h 132"/>
                  <a:gd name="T16" fmla="*/ 48 w 107"/>
                  <a:gd name="T17" fmla="*/ 115 h 132"/>
                  <a:gd name="T18" fmla="*/ 65 w 107"/>
                  <a:gd name="T19" fmla="*/ 114 h 132"/>
                  <a:gd name="T20" fmla="*/ 76 w 107"/>
                  <a:gd name="T21" fmla="*/ 103 h 132"/>
                  <a:gd name="T22" fmla="*/ 85 w 107"/>
                  <a:gd name="T23" fmla="*/ 89 h 132"/>
                  <a:gd name="T24" fmla="*/ 86 w 107"/>
                  <a:gd name="T25" fmla="*/ 70 h 132"/>
                  <a:gd name="T26" fmla="*/ 86 w 107"/>
                  <a:gd name="T27" fmla="*/ 66 h 132"/>
                  <a:gd name="T28" fmla="*/ 66 w 107"/>
                  <a:gd name="T29" fmla="*/ 66 h 132"/>
                  <a:gd name="T30" fmla="*/ 107 w 107"/>
                  <a:gd name="T31" fmla="*/ 57 h 132"/>
                  <a:gd name="T32" fmla="*/ 107 w 107"/>
                  <a:gd name="T33" fmla="*/ 129 h 132"/>
                  <a:gd name="T34" fmla="*/ 86 w 107"/>
                  <a:gd name="T35" fmla="*/ 129 h 132"/>
                  <a:gd name="T36" fmla="*/ 86 w 107"/>
                  <a:gd name="T37" fmla="*/ 111 h 132"/>
                  <a:gd name="T38" fmla="*/ 79 w 107"/>
                  <a:gd name="T39" fmla="*/ 121 h 132"/>
                  <a:gd name="T40" fmla="*/ 69 w 107"/>
                  <a:gd name="T41" fmla="*/ 127 h 132"/>
                  <a:gd name="T42" fmla="*/ 58 w 107"/>
                  <a:gd name="T43" fmla="*/ 131 h 132"/>
                  <a:gd name="T44" fmla="*/ 43 w 107"/>
                  <a:gd name="T45" fmla="*/ 132 h 132"/>
                  <a:gd name="T46" fmla="*/ 24 w 107"/>
                  <a:gd name="T47" fmla="*/ 131 h 132"/>
                  <a:gd name="T48" fmla="*/ 12 w 107"/>
                  <a:gd name="T49" fmla="*/ 122 h 132"/>
                  <a:gd name="T50" fmla="*/ 3 w 107"/>
                  <a:gd name="T51" fmla="*/ 109 h 132"/>
                  <a:gd name="T52" fmla="*/ 0 w 107"/>
                  <a:gd name="T53" fmla="*/ 92 h 132"/>
                  <a:gd name="T54" fmla="*/ 1 w 107"/>
                  <a:gd name="T55" fmla="*/ 82 h 132"/>
                  <a:gd name="T56" fmla="*/ 9 w 107"/>
                  <a:gd name="T57" fmla="*/ 66 h 132"/>
                  <a:gd name="T58" fmla="*/ 14 w 107"/>
                  <a:gd name="T59" fmla="*/ 60 h 132"/>
                  <a:gd name="T60" fmla="*/ 32 w 107"/>
                  <a:gd name="T61" fmla="*/ 52 h 132"/>
                  <a:gd name="T62" fmla="*/ 58 w 107"/>
                  <a:gd name="T63" fmla="*/ 50 h 132"/>
                  <a:gd name="T64" fmla="*/ 86 w 107"/>
                  <a:gd name="T65" fmla="*/ 50 h 132"/>
                  <a:gd name="T66" fmla="*/ 86 w 107"/>
                  <a:gd name="T67" fmla="*/ 47 h 132"/>
                  <a:gd name="T68" fmla="*/ 85 w 107"/>
                  <a:gd name="T69" fmla="*/ 34 h 132"/>
                  <a:gd name="T70" fmla="*/ 76 w 107"/>
                  <a:gd name="T71" fmla="*/ 26 h 132"/>
                  <a:gd name="T72" fmla="*/ 66 w 107"/>
                  <a:gd name="T73" fmla="*/ 18 h 132"/>
                  <a:gd name="T74" fmla="*/ 50 w 107"/>
                  <a:gd name="T75" fmla="*/ 17 h 132"/>
                  <a:gd name="T76" fmla="*/ 40 w 107"/>
                  <a:gd name="T77" fmla="*/ 18 h 132"/>
                  <a:gd name="T78" fmla="*/ 29 w 107"/>
                  <a:gd name="T79" fmla="*/ 20 h 132"/>
                  <a:gd name="T80" fmla="*/ 19 w 107"/>
                  <a:gd name="T81" fmla="*/ 23 h 132"/>
                  <a:gd name="T82" fmla="*/ 10 w 107"/>
                  <a:gd name="T83" fmla="*/ 29 h 132"/>
                  <a:gd name="T84" fmla="*/ 10 w 107"/>
                  <a:gd name="T85" fmla="*/ 8 h 132"/>
                  <a:gd name="T86" fmla="*/ 22 w 107"/>
                  <a:gd name="T87" fmla="*/ 6 h 132"/>
                  <a:gd name="T88" fmla="*/ 32 w 107"/>
                  <a:gd name="T89" fmla="*/ 3 h 132"/>
                  <a:gd name="T90" fmla="*/ 42 w 107"/>
                  <a:gd name="T91" fmla="*/ 0 h 132"/>
                  <a:gd name="T92" fmla="*/ 52 w 107"/>
                  <a:gd name="T93" fmla="*/ 0 h 132"/>
                  <a:gd name="T94" fmla="*/ 66 w 107"/>
                  <a:gd name="T95" fmla="*/ 1 h 132"/>
                  <a:gd name="T96" fmla="*/ 86 w 107"/>
                  <a:gd name="T97" fmla="*/ 8 h 132"/>
                  <a:gd name="T98" fmla="*/ 94 w 107"/>
                  <a:gd name="T99" fmla="*/ 14 h 132"/>
                  <a:gd name="T100" fmla="*/ 99 w 107"/>
                  <a:gd name="T101" fmla="*/ 21 h 132"/>
                  <a:gd name="T102" fmla="*/ 107 w 107"/>
                  <a:gd name="T103" fmla="*/ 43 h 132"/>
                  <a:gd name="T104" fmla="*/ 107 w 107"/>
                  <a:gd name="T105" fmla="*/ 5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132">
                    <a:moveTo>
                      <a:pt x="66" y="66"/>
                    </a:moveTo>
                    <a:lnTo>
                      <a:pt x="43" y="66"/>
                    </a:lnTo>
                    <a:lnTo>
                      <a:pt x="30" y="72"/>
                    </a:lnTo>
                    <a:lnTo>
                      <a:pt x="23" y="79"/>
                    </a:lnTo>
                    <a:lnTo>
                      <a:pt x="22" y="91"/>
                    </a:lnTo>
                    <a:lnTo>
                      <a:pt x="23" y="102"/>
                    </a:lnTo>
                    <a:lnTo>
                      <a:pt x="29" y="109"/>
                    </a:lnTo>
                    <a:lnTo>
                      <a:pt x="36" y="114"/>
                    </a:lnTo>
                    <a:lnTo>
                      <a:pt x="48" y="115"/>
                    </a:lnTo>
                    <a:lnTo>
                      <a:pt x="65" y="114"/>
                    </a:lnTo>
                    <a:lnTo>
                      <a:pt x="76" y="103"/>
                    </a:lnTo>
                    <a:lnTo>
                      <a:pt x="85" y="89"/>
                    </a:lnTo>
                    <a:lnTo>
                      <a:pt x="86" y="70"/>
                    </a:lnTo>
                    <a:lnTo>
                      <a:pt x="86" y="66"/>
                    </a:lnTo>
                    <a:lnTo>
                      <a:pt x="66" y="66"/>
                    </a:lnTo>
                    <a:close/>
                    <a:moveTo>
                      <a:pt x="107" y="57"/>
                    </a:moveTo>
                    <a:lnTo>
                      <a:pt x="107" y="129"/>
                    </a:lnTo>
                    <a:lnTo>
                      <a:pt x="86" y="129"/>
                    </a:lnTo>
                    <a:lnTo>
                      <a:pt x="86" y="111"/>
                    </a:lnTo>
                    <a:lnTo>
                      <a:pt x="79" y="121"/>
                    </a:lnTo>
                    <a:lnTo>
                      <a:pt x="69" y="127"/>
                    </a:lnTo>
                    <a:lnTo>
                      <a:pt x="58" y="131"/>
                    </a:lnTo>
                    <a:lnTo>
                      <a:pt x="43" y="132"/>
                    </a:lnTo>
                    <a:lnTo>
                      <a:pt x="24" y="131"/>
                    </a:lnTo>
                    <a:lnTo>
                      <a:pt x="12" y="122"/>
                    </a:lnTo>
                    <a:lnTo>
                      <a:pt x="3" y="109"/>
                    </a:lnTo>
                    <a:lnTo>
                      <a:pt x="0" y="92"/>
                    </a:lnTo>
                    <a:lnTo>
                      <a:pt x="1" y="82"/>
                    </a:lnTo>
                    <a:lnTo>
                      <a:pt x="9" y="66"/>
                    </a:lnTo>
                    <a:lnTo>
                      <a:pt x="14" y="60"/>
                    </a:lnTo>
                    <a:lnTo>
                      <a:pt x="32" y="52"/>
                    </a:lnTo>
                    <a:lnTo>
                      <a:pt x="58" y="50"/>
                    </a:lnTo>
                    <a:lnTo>
                      <a:pt x="86" y="50"/>
                    </a:lnTo>
                    <a:lnTo>
                      <a:pt x="86" y="47"/>
                    </a:lnTo>
                    <a:lnTo>
                      <a:pt x="85" y="34"/>
                    </a:lnTo>
                    <a:lnTo>
                      <a:pt x="76" y="26"/>
                    </a:lnTo>
                    <a:lnTo>
                      <a:pt x="66" y="18"/>
                    </a:lnTo>
                    <a:lnTo>
                      <a:pt x="50" y="17"/>
                    </a:lnTo>
                    <a:lnTo>
                      <a:pt x="40" y="18"/>
                    </a:lnTo>
                    <a:lnTo>
                      <a:pt x="29" y="20"/>
                    </a:lnTo>
                    <a:lnTo>
                      <a:pt x="19" y="23"/>
                    </a:lnTo>
                    <a:lnTo>
                      <a:pt x="10" y="29"/>
                    </a:lnTo>
                    <a:lnTo>
                      <a:pt x="10" y="8"/>
                    </a:lnTo>
                    <a:lnTo>
                      <a:pt x="22" y="6"/>
                    </a:lnTo>
                    <a:lnTo>
                      <a:pt x="32" y="3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6" y="1"/>
                    </a:lnTo>
                    <a:lnTo>
                      <a:pt x="86" y="8"/>
                    </a:lnTo>
                    <a:lnTo>
                      <a:pt x="94" y="14"/>
                    </a:lnTo>
                    <a:lnTo>
                      <a:pt x="99" y="21"/>
                    </a:lnTo>
                    <a:lnTo>
                      <a:pt x="107" y="43"/>
                    </a:lnTo>
                    <a:lnTo>
                      <a:pt x="107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" name="Freeform 276"/>
              <p:cNvSpPr>
                <a:spLocks/>
              </p:cNvSpPr>
              <p:nvPr/>
            </p:nvSpPr>
            <p:spPr bwMode="auto">
              <a:xfrm>
                <a:off x="1879" y="989"/>
                <a:ext cx="62" cy="43"/>
              </a:xfrm>
              <a:custGeom>
                <a:avLst/>
                <a:gdLst>
                  <a:gd name="T0" fmla="*/ 100 w 185"/>
                  <a:gd name="T1" fmla="*/ 27 h 129"/>
                  <a:gd name="T2" fmla="*/ 109 w 185"/>
                  <a:gd name="T3" fmla="*/ 14 h 129"/>
                  <a:gd name="T4" fmla="*/ 119 w 185"/>
                  <a:gd name="T5" fmla="*/ 7 h 129"/>
                  <a:gd name="T6" fmla="*/ 130 w 185"/>
                  <a:gd name="T7" fmla="*/ 1 h 129"/>
                  <a:gd name="T8" fmla="*/ 145 w 185"/>
                  <a:gd name="T9" fmla="*/ 0 h 129"/>
                  <a:gd name="T10" fmla="*/ 153 w 185"/>
                  <a:gd name="T11" fmla="*/ 1 h 129"/>
                  <a:gd name="T12" fmla="*/ 169 w 185"/>
                  <a:gd name="T13" fmla="*/ 7 h 129"/>
                  <a:gd name="T14" fmla="*/ 175 w 185"/>
                  <a:gd name="T15" fmla="*/ 14 h 129"/>
                  <a:gd name="T16" fmla="*/ 183 w 185"/>
                  <a:gd name="T17" fmla="*/ 30 h 129"/>
                  <a:gd name="T18" fmla="*/ 185 w 185"/>
                  <a:gd name="T19" fmla="*/ 53 h 129"/>
                  <a:gd name="T20" fmla="*/ 185 w 185"/>
                  <a:gd name="T21" fmla="*/ 129 h 129"/>
                  <a:gd name="T22" fmla="*/ 165 w 185"/>
                  <a:gd name="T23" fmla="*/ 129 h 129"/>
                  <a:gd name="T24" fmla="*/ 165 w 185"/>
                  <a:gd name="T25" fmla="*/ 53 h 129"/>
                  <a:gd name="T26" fmla="*/ 163 w 185"/>
                  <a:gd name="T27" fmla="*/ 37 h 129"/>
                  <a:gd name="T28" fmla="*/ 158 w 185"/>
                  <a:gd name="T29" fmla="*/ 27 h 129"/>
                  <a:gd name="T30" fmla="*/ 150 w 185"/>
                  <a:gd name="T31" fmla="*/ 20 h 129"/>
                  <a:gd name="T32" fmla="*/ 139 w 185"/>
                  <a:gd name="T33" fmla="*/ 18 h 129"/>
                  <a:gd name="T34" fmla="*/ 123 w 185"/>
                  <a:gd name="T35" fmla="*/ 20 h 129"/>
                  <a:gd name="T36" fmla="*/ 113 w 185"/>
                  <a:gd name="T37" fmla="*/ 29 h 129"/>
                  <a:gd name="T38" fmla="*/ 106 w 185"/>
                  <a:gd name="T39" fmla="*/ 40 h 129"/>
                  <a:gd name="T40" fmla="*/ 103 w 185"/>
                  <a:gd name="T41" fmla="*/ 57 h 129"/>
                  <a:gd name="T42" fmla="*/ 103 w 185"/>
                  <a:gd name="T43" fmla="*/ 129 h 129"/>
                  <a:gd name="T44" fmla="*/ 83 w 185"/>
                  <a:gd name="T45" fmla="*/ 129 h 129"/>
                  <a:gd name="T46" fmla="*/ 83 w 185"/>
                  <a:gd name="T47" fmla="*/ 53 h 129"/>
                  <a:gd name="T48" fmla="*/ 81 w 185"/>
                  <a:gd name="T49" fmla="*/ 37 h 129"/>
                  <a:gd name="T50" fmla="*/ 77 w 185"/>
                  <a:gd name="T51" fmla="*/ 27 h 129"/>
                  <a:gd name="T52" fmla="*/ 68 w 185"/>
                  <a:gd name="T53" fmla="*/ 20 h 129"/>
                  <a:gd name="T54" fmla="*/ 57 w 185"/>
                  <a:gd name="T55" fmla="*/ 18 h 129"/>
                  <a:gd name="T56" fmla="*/ 42 w 185"/>
                  <a:gd name="T57" fmla="*/ 20 h 129"/>
                  <a:gd name="T58" fmla="*/ 31 w 185"/>
                  <a:gd name="T59" fmla="*/ 29 h 129"/>
                  <a:gd name="T60" fmla="*/ 23 w 185"/>
                  <a:gd name="T61" fmla="*/ 42 h 129"/>
                  <a:gd name="T62" fmla="*/ 22 w 185"/>
                  <a:gd name="T63" fmla="*/ 57 h 129"/>
                  <a:gd name="T64" fmla="*/ 22 w 185"/>
                  <a:gd name="T65" fmla="*/ 129 h 129"/>
                  <a:gd name="T66" fmla="*/ 0 w 185"/>
                  <a:gd name="T67" fmla="*/ 129 h 129"/>
                  <a:gd name="T68" fmla="*/ 0 w 185"/>
                  <a:gd name="T69" fmla="*/ 3 h 129"/>
                  <a:gd name="T70" fmla="*/ 22 w 185"/>
                  <a:gd name="T71" fmla="*/ 3 h 129"/>
                  <a:gd name="T72" fmla="*/ 22 w 185"/>
                  <a:gd name="T73" fmla="*/ 23 h 129"/>
                  <a:gd name="T74" fmla="*/ 29 w 185"/>
                  <a:gd name="T75" fmla="*/ 13 h 129"/>
                  <a:gd name="T76" fmla="*/ 39 w 185"/>
                  <a:gd name="T77" fmla="*/ 6 h 129"/>
                  <a:gd name="T78" fmla="*/ 49 w 185"/>
                  <a:gd name="T79" fmla="*/ 1 h 129"/>
                  <a:gd name="T80" fmla="*/ 62 w 185"/>
                  <a:gd name="T81" fmla="*/ 0 h 129"/>
                  <a:gd name="T82" fmla="*/ 75 w 185"/>
                  <a:gd name="T83" fmla="*/ 1 h 129"/>
                  <a:gd name="T84" fmla="*/ 85 w 185"/>
                  <a:gd name="T85" fmla="*/ 7 h 129"/>
                  <a:gd name="T86" fmla="*/ 94 w 185"/>
                  <a:gd name="T87" fmla="*/ 16 h 129"/>
                  <a:gd name="T88" fmla="*/ 100 w 185"/>
                  <a:gd name="T89" fmla="*/ 2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5" h="129">
                    <a:moveTo>
                      <a:pt x="100" y="27"/>
                    </a:moveTo>
                    <a:lnTo>
                      <a:pt x="109" y="14"/>
                    </a:lnTo>
                    <a:lnTo>
                      <a:pt x="119" y="7"/>
                    </a:lnTo>
                    <a:lnTo>
                      <a:pt x="130" y="1"/>
                    </a:lnTo>
                    <a:lnTo>
                      <a:pt x="145" y="0"/>
                    </a:lnTo>
                    <a:lnTo>
                      <a:pt x="153" y="1"/>
                    </a:lnTo>
                    <a:lnTo>
                      <a:pt x="169" y="7"/>
                    </a:lnTo>
                    <a:lnTo>
                      <a:pt x="175" y="14"/>
                    </a:lnTo>
                    <a:lnTo>
                      <a:pt x="183" y="30"/>
                    </a:lnTo>
                    <a:lnTo>
                      <a:pt x="185" y="53"/>
                    </a:lnTo>
                    <a:lnTo>
                      <a:pt x="185" y="129"/>
                    </a:lnTo>
                    <a:lnTo>
                      <a:pt x="165" y="129"/>
                    </a:lnTo>
                    <a:lnTo>
                      <a:pt x="165" y="53"/>
                    </a:lnTo>
                    <a:lnTo>
                      <a:pt x="163" y="37"/>
                    </a:lnTo>
                    <a:lnTo>
                      <a:pt x="158" y="27"/>
                    </a:lnTo>
                    <a:lnTo>
                      <a:pt x="150" y="20"/>
                    </a:lnTo>
                    <a:lnTo>
                      <a:pt x="139" y="18"/>
                    </a:lnTo>
                    <a:lnTo>
                      <a:pt x="123" y="20"/>
                    </a:lnTo>
                    <a:lnTo>
                      <a:pt x="113" y="29"/>
                    </a:lnTo>
                    <a:lnTo>
                      <a:pt x="106" y="40"/>
                    </a:lnTo>
                    <a:lnTo>
                      <a:pt x="103" y="57"/>
                    </a:lnTo>
                    <a:lnTo>
                      <a:pt x="103" y="129"/>
                    </a:lnTo>
                    <a:lnTo>
                      <a:pt x="83" y="129"/>
                    </a:lnTo>
                    <a:lnTo>
                      <a:pt x="83" y="53"/>
                    </a:lnTo>
                    <a:lnTo>
                      <a:pt x="81" y="37"/>
                    </a:lnTo>
                    <a:lnTo>
                      <a:pt x="77" y="27"/>
                    </a:lnTo>
                    <a:lnTo>
                      <a:pt x="68" y="20"/>
                    </a:lnTo>
                    <a:lnTo>
                      <a:pt x="57" y="18"/>
                    </a:lnTo>
                    <a:lnTo>
                      <a:pt x="42" y="20"/>
                    </a:lnTo>
                    <a:lnTo>
                      <a:pt x="31" y="29"/>
                    </a:lnTo>
                    <a:lnTo>
                      <a:pt x="23" y="42"/>
                    </a:lnTo>
                    <a:lnTo>
                      <a:pt x="22" y="57"/>
                    </a:lnTo>
                    <a:lnTo>
                      <a:pt x="22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2" y="3"/>
                    </a:lnTo>
                    <a:lnTo>
                      <a:pt x="22" y="23"/>
                    </a:lnTo>
                    <a:lnTo>
                      <a:pt x="29" y="13"/>
                    </a:lnTo>
                    <a:lnTo>
                      <a:pt x="39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5" y="1"/>
                    </a:lnTo>
                    <a:lnTo>
                      <a:pt x="85" y="7"/>
                    </a:lnTo>
                    <a:lnTo>
                      <a:pt x="94" y="16"/>
                    </a:lnTo>
                    <a:lnTo>
                      <a:pt x="100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" name="Freeform 277"/>
              <p:cNvSpPr>
                <a:spLocks noEditPoints="1"/>
              </p:cNvSpPr>
              <p:nvPr/>
            </p:nvSpPr>
            <p:spPr bwMode="auto">
              <a:xfrm>
                <a:off x="1952" y="989"/>
                <a:ext cx="38" cy="44"/>
              </a:xfrm>
              <a:custGeom>
                <a:avLst/>
                <a:gdLst>
                  <a:gd name="T0" fmla="*/ 58 w 115"/>
                  <a:gd name="T1" fmla="*/ 17 h 132"/>
                  <a:gd name="T2" fmla="*/ 49 w 115"/>
                  <a:gd name="T3" fmla="*/ 18 h 132"/>
                  <a:gd name="T4" fmla="*/ 36 w 115"/>
                  <a:gd name="T5" fmla="*/ 24 h 132"/>
                  <a:gd name="T6" fmla="*/ 30 w 115"/>
                  <a:gd name="T7" fmla="*/ 30 h 132"/>
                  <a:gd name="T8" fmla="*/ 23 w 115"/>
                  <a:gd name="T9" fmla="*/ 46 h 132"/>
                  <a:gd name="T10" fmla="*/ 22 w 115"/>
                  <a:gd name="T11" fmla="*/ 66 h 132"/>
                  <a:gd name="T12" fmla="*/ 23 w 115"/>
                  <a:gd name="T13" fmla="*/ 88 h 132"/>
                  <a:gd name="T14" fmla="*/ 30 w 115"/>
                  <a:gd name="T15" fmla="*/ 102 h 132"/>
                  <a:gd name="T16" fmla="*/ 36 w 115"/>
                  <a:gd name="T17" fmla="*/ 108 h 132"/>
                  <a:gd name="T18" fmla="*/ 49 w 115"/>
                  <a:gd name="T19" fmla="*/ 115 h 132"/>
                  <a:gd name="T20" fmla="*/ 58 w 115"/>
                  <a:gd name="T21" fmla="*/ 115 h 132"/>
                  <a:gd name="T22" fmla="*/ 65 w 115"/>
                  <a:gd name="T23" fmla="*/ 115 h 132"/>
                  <a:gd name="T24" fmla="*/ 78 w 115"/>
                  <a:gd name="T25" fmla="*/ 108 h 132"/>
                  <a:gd name="T26" fmla="*/ 84 w 115"/>
                  <a:gd name="T27" fmla="*/ 102 h 132"/>
                  <a:gd name="T28" fmla="*/ 92 w 115"/>
                  <a:gd name="T29" fmla="*/ 88 h 132"/>
                  <a:gd name="T30" fmla="*/ 94 w 115"/>
                  <a:gd name="T31" fmla="*/ 66 h 132"/>
                  <a:gd name="T32" fmla="*/ 92 w 115"/>
                  <a:gd name="T33" fmla="*/ 46 h 132"/>
                  <a:gd name="T34" fmla="*/ 84 w 115"/>
                  <a:gd name="T35" fmla="*/ 31 h 132"/>
                  <a:gd name="T36" fmla="*/ 78 w 115"/>
                  <a:gd name="T37" fmla="*/ 24 h 132"/>
                  <a:gd name="T38" fmla="*/ 65 w 115"/>
                  <a:gd name="T39" fmla="*/ 18 h 132"/>
                  <a:gd name="T40" fmla="*/ 58 w 115"/>
                  <a:gd name="T41" fmla="*/ 17 h 132"/>
                  <a:gd name="T42" fmla="*/ 58 w 115"/>
                  <a:gd name="T43" fmla="*/ 0 h 132"/>
                  <a:gd name="T44" fmla="*/ 71 w 115"/>
                  <a:gd name="T45" fmla="*/ 1 h 132"/>
                  <a:gd name="T46" fmla="*/ 92 w 115"/>
                  <a:gd name="T47" fmla="*/ 10 h 132"/>
                  <a:gd name="T48" fmla="*/ 100 w 115"/>
                  <a:gd name="T49" fmla="*/ 17 h 132"/>
                  <a:gd name="T50" fmla="*/ 107 w 115"/>
                  <a:gd name="T51" fmla="*/ 27 h 132"/>
                  <a:gd name="T52" fmla="*/ 114 w 115"/>
                  <a:gd name="T53" fmla="*/ 52 h 132"/>
                  <a:gd name="T54" fmla="*/ 115 w 115"/>
                  <a:gd name="T55" fmla="*/ 66 h 132"/>
                  <a:gd name="T56" fmla="*/ 114 w 115"/>
                  <a:gd name="T57" fmla="*/ 80 h 132"/>
                  <a:gd name="T58" fmla="*/ 107 w 115"/>
                  <a:gd name="T59" fmla="*/ 105 h 132"/>
                  <a:gd name="T60" fmla="*/ 100 w 115"/>
                  <a:gd name="T61" fmla="*/ 115 h 132"/>
                  <a:gd name="T62" fmla="*/ 92 w 115"/>
                  <a:gd name="T63" fmla="*/ 122 h 132"/>
                  <a:gd name="T64" fmla="*/ 71 w 115"/>
                  <a:gd name="T65" fmla="*/ 132 h 132"/>
                  <a:gd name="T66" fmla="*/ 58 w 115"/>
                  <a:gd name="T67" fmla="*/ 132 h 132"/>
                  <a:gd name="T68" fmla="*/ 45 w 115"/>
                  <a:gd name="T69" fmla="*/ 132 h 132"/>
                  <a:gd name="T70" fmla="*/ 23 w 115"/>
                  <a:gd name="T71" fmla="*/ 122 h 132"/>
                  <a:gd name="T72" fmla="*/ 14 w 115"/>
                  <a:gd name="T73" fmla="*/ 115 h 132"/>
                  <a:gd name="T74" fmla="*/ 7 w 115"/>
                  <a:gd name="T75" fmla="*/ 105 h 132"/>
                  <a:gd name="T76" fmla="*/ 0 w 115"/>
                  <a:gd name="T77" fmla="*/ 80 h 132"/>
                  <a:gd name="T78" fmla="*/ 0 w 115"/>
                  <a:gd name="T79" fmla="*/ 66 h 132"/>
                  <a:gd name="T80" fmla="*/ 0 w 115"/>
                  <a:gd name="T81" fmla="*/ 52 h 132"/>
                  <a:gd name="T82" fmla="*/ 7 w 115"/>
                  <a:gd name="T83" fmla="*/ 27 h 132"/>
                  <a:gd name="T84" fmla="*/ 14 w 115"/>
                  <a:gd name="T85" fmla="*/ 17 h 132"/>
                  <a:gd name="T86" fmla="*/ 23 w 115"/>
                  <a:gd name="T87" fmla="*/ 10 h 132"/>
                  <a:gd name="T88" fmla="*/ 45 w 115"/>
                  <a:gd name="T89" fmla="*/ 1 h 132"/>
                  <a:gd name="T90" fmla="*/ 58 w 115"/>
                  <a:gd name="T9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132">
                    <a:moveTo>
                      <a:pt x="58" y="17"/>
                    </a:moveTo>
                    <a:lnTo>
                      <a:pt x="49" y="18"/>
                    </a:lnTo>
                    <a:lnTo>
                      <a:pt x="36" y="24"/>
                    </a:lnTo>
                    <a:lnTo>
                      <a:pt x="30" y="30"/>
                    </a:lnTo>
                    <a:lnTo>
                      <a:pt x="23" y="46"/>
                    </a:lnTo>
                    <a:lnTo>
                      <a:pt x="22" y="66"/>
                    </a:lnTo>
                    <a:lnTo>
                      <a:pt x="23" y="88"/>
                    </a:lnTo>
                    <a:lnTo>
                      <a:pt x="30" y="102"/>
                    </a:lnTo>
                    <a:lnTo>
                      <a:pt x="36" y="108"/>
                    </a:lnTo>
                    <a:lnTo>
                      <a:pt x="49" y="115"/>
                    </a:lnTo>
                    <a:lnTo>
                      <a:pt x="58" y="115"/>
                    </a:lnTo>
                    <a:lnTo>
                      <a:pt x="65" y="115"/>
                    </a:lnTo>
                    <a:lnTo>
                      <a:pt x="78" y="108"/>
                    </a:lnTo>
                    <a:lnTo>
                      <a:pt x="84" y="102"/>
                    </a:lnTo>
                    <a:lnTo>
                      <a:pt x="92" y="88"/>
                    </a:lnTo>
                    <a:lnTo>
                      <a:pt x="94" y="66"/>
                    </a:lnTo>
                    <a:lnTo>
                      <a:pt x="92" y="46"/>
                    </a:lnTo>
                    <a:lnTo>
                      <a:pt x="84" y="31"/>
                    </a:lnTo>
                    <a:lnTo>
                      <a:pt x="78" y="24"/>
                    </a:lnTo>
                    <a:lnTo>
                      <a:pt x="65" y="18"/>
                    </a:lnTo>
                    <a:lnTo>
                      <a:pt x="58" y="17"/>
                    </a:lnTo>
                    <a:close/>
                    <a:moveTo>
                      <a:pt x="58" y="0"/>
                    </a:moveTo>
                    <a:lnTo>
                      <a:pt x="71" y="1"/>
                    </a:lnTo>
                    <a:lnTo>
                      <a:pt x="92" y="10"/>
                    </a:lnTo>
                    <a:lnTo>
                      <a:pt x="100" y="17"/>
                    </a:lnTo>
                    <a:lnTo>
                      <a:pt x="107" y="27"/>
                    </a:lnTo>
                    <a:lnTo>
                      <a:pt x="114" y="52"/>
                    </a:lnTo>
                    <a:lnTo>
                      <a:pt x="115" y="66"/>
                    </a:lnTo>
                    <a:lnTo>
                      <a:pt x="114" y="80"/>
                    </a:lnTo>
                    <a:lnTo>
                      <a:pt x="107" y="105"/>
                    </a:lnTo>
                    <a:lnTo>
                      <a:pt x="100" y="115"/>
                    </a:lnTo>
                    <a:lnTo>
                      <a:pt x="92" y="122"/>
                    </a:lnTo>
                    <a:lnTo>
                      <a:pt x="71" y="132"/>
                    </a:lnTo>
                    <a:lnTo>
                      <a:pt x="58" y="132"/>
                    </a:lnTo>
                    <a:lnTo>
                      <a:pt x="45" y="132"/>
                    </a:lnTo>
                    <a:lnTo>
                      <a:pt x="23" y="122"/>
                    </a:lnTo>
                    <a:lnTo>
                      <a:pt x="14" y="115"/>
                    </a:lnTo>
                    <a:lnTo>
                      <a:pt x="7" y="105"/>
                    </a:lnTo>
                    <a:lnTo>
                      <a:pt x="0" y="80"/>
                    </a:lnTo>
                    <a:lnTo>
                      <a:pt x="0" y="66"/>
                    </a:lnTo>
                    <a:lnTo>
                      <a:pt x="0" y="52"/>
                    </a:lnTo>
                    <a:lnTo>
                      <a:pt x="7" y="27"/>
                    </a:lnTo>
                    <a:lnTo>
                      <a:pt x="14" y="17"/>
                    </a:lnTo>
                    <a:lnTo>
                      <a:pt x="23" y="10"/>
                    </a:lnTo>
                    <a:lnTo>
                      <a:pt x="45" y="1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" name="Freeform 278"/>
              <p:cNvSpPr>
                <a:spLocks noEditPoints="1"/>
              </p:cNvSpPr>
              <p:nvPr/>
            </p:nvSpPr>
            <p:spPr bwMode="auto">
              <a:xfrm>
                <a:off x="1999" y="974"/>
                <a:ext cx="38" cy="59"/>
              </a:xfrm>
              <a:custGeom>
                <a:avLst/>
                <a:gdLst>
                  <a:gd name="T0" fmla="*/ 92 w 114"/>
                  <a:gd name="T1" fmla="*/ 69 h 178"/>
                  <a:gd name="T2" fmla="*/ 92 w 114"/>
                  <a:gd name="T3" fmla="*/ 0 h 178"/>
                  <a:gd name="T4" fmla="*/ 114 w 114"/>
                  <a:gd name="T5" fmla="*/ 0 h 178"/>
                  <a:gd name="T6" fmla="*/ 114 w 114"/>
                  <a:gd name="T7" fmla="*/ 175 h 178"/>
                  <a:gd name="T8" fmla="*/ 92 w 114"/>
                  <a:gd name="T9" fmla="*/ 175 h 178"/>
                  <a:gd name="T10" fmla="*/ 92 w 114"/>
                  <a:gd name="T11" fmla="*/ 157 h 178"/>
                  <a:gd name="T12" fmla="*/ 85 w 114"/>
                  <a:gd name="T13" fmla="*/ 167 h 178"/>
                  <a:gd name="T14" fmla="*/ 76 w 114"/>
                  <a:gd name="T15" fmla="*/ 173 h 178"/>
                  <a:gd name="T16" fmla="*/ 65 w 114"/>
                  <a:gd name="T17" fmla="*/ 177 h 178"/>
                  <a:gd name="T18" fmla="*/ 52 w 114"/>
                  <a:gd name="T19" fmla="*/ 178 h 178"/>
                  <a:gd name="T20" fmla="*/ 42 w 114"/>
                  <a:gd name="T21" fmla="*/ 178 h 178"/>
                  <a:gd name="T22" fmla="*/ 23 w 114"/>
                  <a:gd name="T23" fmla="*/ 168 h 178"/>
                  <a:gd name="T24" fmla="*/ 14 w 114"/>
                  <a:gd name="T25" fmla="*/ 160 h 178"/>
                  <a:gd name="T26" fmla="*/ 9 w 114"/>
                  <a:gd name="T27" fmla="*/ 151 h 178"/>
                  <a:gd name="T28" fmla="*/ 1 w 114"/>
                  <a:gd name="T29" fmla="*/ 126 h 178"/>
                  <a:gd name="T30" fmla="*/ 0 w 114"/>
                  <a:gd name="T31" fmla="*/ 112 h 178"/>
                  <a:gd name="T32" fmla="*/ 1 w 114"/>
                  <a:gd name="T33" fmla="*/ 98 h 178"/>
                  <a:gd name="T34" fmla="*/ 9 w 114"/>
                  <a:gd name="T35" fmla="*/ 75 h 178"/>
                  <a:gd name="T36" fmla="*/ 14 w 114"/>
                  <a:gd name="T37" fmla="*/ 64 h 178"/>
                  <a:gd name="T38" fmla="*/ 23 w 114"/>
                  <a:gd name="T39" fmla="*/ 56 h 178"/>
                  <a:gd name="T40" fmla="*/ 42 w 114"/>
                  <a:gd name="T41" fmla="*/ 47 h 178"/>
                  <a:gd name="T42" fmla="*/ 52 w 114"/>
                  <a:gd name="T43" fmla="*/ 46 h 178"/>
                  <a:gd name="T44" fmla="*/ 65 w 114"/>
                  <a:gd name="T45" fmla="*/ 47 h 178"/>
                  <a:gd name="T46" fmla="*/ 76 w 114"/>
                  <a:gd name="T47" fmla="*/ 52 h 178"/>
                  <a:gd name="T48" fmla="*/ 85 w 114"/>
                  <a:gd name="T49" fmla="*/ 57 h 178"/>
                  <a:gd name="T50" fmla="*/ 92 w 114"/>
                  <a:gd name="T51" fmla="*/ 69 h 178"/>
                  <a:gd name="T52" fmla="*/ 21 w 114"/>
                  <a:gd name="T53" fmla="*/ 112 h 178"/>
                  <a:gd name="T54" fmla="*/ 23 w 114"/>
                  <a:gd name="T55" fmla="*/ 134 h 178"/>
                  <a:gd name="T56" fmla="*/ 32 w 114"/>
                  <a:gd name="T57" fmla="*/ 148 h 178"/>
                  <a:gd name="T58" fmla="*/ 36 w 114"/>
                  <a:gd name="T59" fmla="*/ 154 h 178"/>
                  <a:gd name="T60" fmla="*/ 49 w 114"/>
                  <a:gd name="T61" fmla="*/ 161 h 178"/>
                  <a:gd name="T62" fmla="*/ 58 w 114"/>
                  <a:gd name="T63" fmla="*/ 161 h 178"/>
                  <a:gd name="T64" fmla="*/ 65 w 114"/>
                  <a:gd name="T65" fmla="*/ 161 h 178"/>
                  <a:gd name="T66" fmla="*/ 78 w 114"/>
                  <a:gd name="T67" fmla="*/ 154 h 178"/>
                  <a:gd name="T68" fmla="*/ 83 w 114"/>
                  <a:gd name="T69" fmla="*/ 148 h 178"/>
                  <a:gd name="T70" fmla="*/ 91 w 114"/>
                  <a:gd name="T71" fmla="*/ 134 h 178"/>
                  <a:gd name="T72" fmla="*/ 92 w 114"/>
                  <a:gd name="T73" fmla="*/ 112 h 178"/>
                  <a:gd name="T74" fmla="*/ 91 w 114"/>
                  <a:gd name="T75" fmla="*/ 90 h 178"/>
                  <a:gd name="T76" fmla="*/ 83 w 114"/>
                  <a:gd name="T77" fmla="*/ 76 h 178"/>
                  <a:gd name="T78" fmla="*/ 78 w 114"/>
                  <a:gd name="T79" fmla="*/ 70 h 178"/>
                  <a:gd name="T80" fmla="*/ 65 w 114"/>
                  <a:gd name="T81" fmla="*/ 64 h 178"/>
                  <a:gd name="T82" fmla="*/ 58 w 114"/>
                  <a:gd name="T83" fmla="*/ 63 h 178"/>
                  <a:gd name="T84" fmla="*/ 49 w 114"/>
                  <a:gd name="T85" fmla="*/ 64 h 178"/>
                  <a:gd name="T86" fmla="*/ 36 w 114"/>
                  <a:gd name="T87" fmla="*/ 70 h 178"/>
                  <a:gd name="T88" fmla="*/ 32 w 114"/>
                  <a:gd name="T89" fmla="*/ 76 h 178"/>
                  <a:gd name="T90" fmla="*/ 23 w 114"/>
                  <a:gd name="T91" fmla="*/ 90 h 178"/>
                  <a:gd name="T92" fmla="*/ 21 w 114"/>
                  <a:gd name="T93" fmla="*/ 11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4" h="178">
                    <a:moveTo>
                      <a:pt x="92" y="69"/>
                    </a:moveTo>
                    <a:lnTo>
                      <a:pt x="92" y="0"/>
                    </a:lnTo>
                    <a:lnTo>
                      <a:pt x="114" y="0"/>
                    </a:lnTo>
                    <a:lnTo>
                      <a:pt x="114" y="175"/>
                    </a:lnTo>
                    <a:lnTo>
                      <a:pt x="92" y="175"/>
                    </a:lnTo>
                    <a:lnTo>
                      <a:pt x="92" y="157"/>
                    </a:lnTo>
                    <a:lnTo>
                      <a:pt x="85" y="167"/>
                    </a:lnTo>
                    <a:lnTo>
                      <a:pt x="76" y="173"/>
                    </a:lnTo>
                    <a:lnTo>
                      <a:pt x="65" y="177"/>
                    </a:lnTo>
                    <a:lnTo>
                      <a:pt x="52" y="178"/>
                    </a:lnTo>
                    <a:lnTo>
                      <a:pt x="42" y="178"/>
                    </a:lnTo>
                    <a:lnTo>
                      <a:pt x="23" y="168"/>
                    </a:lnTo>
                    <a:lnTo>
                      <a:pt x="14" y="160"/>
                    </a:lnTo>
                    <a:lnTo>
                      <a:pt x="9" y="151"/>
                    </a:lnTo>
                    <a:lnTo>
                      <a:pt x="1" y="126"/>
                    </a:lnTo>
                    <a:lnTo>
                      <a:pt x="0" y="112"/>
                    </a:lnTo>
                    <a:lnTo>
                      <a:pt x="1" y="98"/>
                    </a:lnTo>
                    <a:lnTo>
                      <a:pt x="9" y="75"/>
                    </a:lnTo>
                    <a:lnTo>
                      <a:pt x="14" y="64"/>
                    </a:lnTo>
                    <a:lnTo>
                      <a:pt x="23" y="56"/>
                    </a:lnTo>
                    <a:lnTo>
                      <a:pt x="42" y="47"/>
                    </a:lnTo>
                    <a:lnTo>
                      <a:pt x="52" y="46"/>
                    </a:lnTo>
                    <a:lnTo>
                      <a:pt x="65" y="47"/>
                    </a:lnTo>
                    <a:lnTo>
                      <a:pt x="76" y="52"/>
                    </a:lnTo>
                    <a:lnTo>
                      <a:pt x="85" y="57"/>
                    </a:lnTo>
                    <a:lnTo>
                      <a:pt x="92" y="69"/>
                    </a:lnTo>
                    <a:close/>
                    <a:moveTo>
                      <a:pt x="21" y="112"/>
                    </a:moveTo>
                    <a:lnTo>
                      <a:pt x="23" y="134"/>
                    </a:lnTo>
                    <a:lnTo>
                      <a:pt x="32" y="148"/>
                    </a:lnTo>
                    <a:lnTo>
                      <a:pt x="36" y="154"/>
                    </a:lnTo>
                    <a:lnTo>
                      <a:pt x="49" y="161"/>
                    </a:lnTo>
                    <a:lnTo>
                      <a:pt x="58" y="161"/>
                    </a:lnTo>
                    <a:lnTo>
                      <a:pt x="65" y="161"/>
                    </a:lnTo>
                    <a:lnTo>
                      <a:pt x="78" y="154"/>
                    </a:lnTo>
                    <a:lnTo>
                      <a:pt x="83" y="148"/>
                    </a:lnTo>
                    <a:lnTo>
                      <a:pt x="91" y="134"/>
                    </a:lnTo>
                    <a:lnTo>
                      <a:pt x="92" y="112"/>
                    </a:lnTo>
                    <a:lnTo>
                      <a:pt x="91" y="90"/>
                    </a:lnTo>
                    <a:lnTo>
                      <a:pt x="83" y="76"/>
                    </a:lnTo>
                    <a:lnTo>
                      <a:pt x="78" y="70"/>
                    </a:lnTo>
                    <a:lnTo>
                      <a:pt x="65" y="64"/>
                    </a:lnTo>
                    <a:lnTo>
                      <a:pt x="58" y="63"/>
                    </a:lnTo>
                    <a:lnTo>
                      <a:pt x="49" y="64"/>
                    </a:lnTo>
                    <a:lnTo>
                      <a:pt x="36" y="70"/>
                    </a:lnTo>
                    <a:lnTo>
                      <a:pt x="32" y="76"/>
                    </a:lnTo>
                    <a:lnTo>
                      <a:pt x="23" y="90"/>
                    </a:lnTo>
                    <a:lnTo>
                      <a:pt x="21" y="1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9" name="Freeform 279"/>
              <p:cNvSpPr>
                <a:spLocks noEditPoints="1"/>
              </p:cNvSpPr>
              <p:nvPr/>
            </p:nvSpPr>
            <p:spPr bwMode="auto">
              <a:xfrm>
                <a:off x="2048" y="989"/>
                <a:ext cx="39" cy="44"/>
              </a:xfrm>
              <a:custGeom>
                <a:avLst/>
                <a:gdLst>
                  <a:gd name="T0" fmla="*/ 117 w 117"/>
                  <a:gd name="T1" fmla="*/ 60 h 132"/>
                  <a:gd name="T2" fmla="*/ 117 w 117"/>
                  <a:gd name="T3" fmla="*/ 70 h 132"/>
                  <a:gd name="T4" fmla="*/ 22 w 117"/>
                  <a:gd name="T5" fmla="*/ 70 h 132"/>
                  <a:gd name="T6" fmla="*/ 24 w 117"/>
                  <a:gd name="T7" fmla="*/ 91 h 132"/>
                  <a:gd name="T8" fmla="*/ 34 w 117"/>
                  <a:gd name="T9" fmla="*/ 103 h 132"/>
                  <a:gd name="T10" fmla="*/ 47 w 117"/>
                  <a:gd name="T11" fmla="*/ 114 h 132"/>
                  <a:gd name="T12" fmla="*/ 66 w 117"/>
                  <a:gd name="T13" fmla="*/ 115 h 132"/>
                  <a:gd name="T14" fmla="*/ 78 w 117"/>
                  <a:gd name="T15" fmla="*/ 115 h 132"/>
                  <a:gd name="T16" fmla="*/ 89 w 117"/>
                  <a:gd name="T17" fmla="*/ 112 h 132"/>
                  <a:gd name="T18" fmla="*/ 101 w 117"/>
                  <a:gd name="T19" fmla="*/ 108 h 132"/>
                  <a:gd name="T20" fmla="*/ 112 w 117"/>
                  <a:gd name="T21" fmla="*/ 103 h 132"/>
                  <a:gd name="T22" fmla="*/ 112 w 117"/>
                  <a:gd name="T23" fmla="*/ 122 h 132"/>
                  <a:gd name="T24" fmla="*/ 101 w 117"/>
                  <a:gd name="T25" fmla="*/ 127 h 132"/>
                  <a:gd name="T26" fmla="*/ 89 w 117"/>
                  <a:gd name="T27" fmla="*/ 129 h 132"/>
                  <a:gd name="T28" fmla="*/ 78 w 117"/>
                  <a:gd name="T29" fmla="*/ 132 h 132"/>
                  <a:gd name="T30" fmla="*/ 65 w 117"/>
                  <a:gd name="T31" fmla="*/ 132 h 132"/>
                  <a:gd name="T32" fmla="*/ 50 w 117"/>
                  <a:gd name="T33" fmla="*/ 132 h 132"/>
                  <a:gd name="T34" fmla="*/ 27 w 117"/>
                  <a:gd name="T35" fmla="*/ 122 h 132"/>
                  <a:gd name="T36" fmla="*/ 17 w 117"/>
                  <a:gd name="T37" fmla="*/ 115 h 132"/>
                  <a:gd name="T38" fmla="*/ 10 w 117"/>
                  <a:gd name="T39" fmla="*/ 105 h 132"/>
                  <a:gd name="T40" fmla="*/ 0 w 117"/>
                  <a:gd name="T41" fmla="*/ 82 h 132"/>
                  <a:gd name="T42" fmla="*/ 0 w 117"/>
                  <a:gd name="T43" fmla="*/ 67 h 132"/>
                  <a:gd name="T44" fmla="*/ 0 w 117"/>
                  <a:gd name="T45" fmla="*/ 53 h 132"/>
                  <a:gd name="T46" fmla="*/ 9 w 117"/>
                  <a:gd name="T47" fmla="*/ 29 h 132"/>
                  <a:gd name="T48" fmla="*/ 17 w 117"/>
                  <a:gd name="T49" fmla="*/ 18 h 132"/>
                  <a:gd name="T50" fmla="*/ 26 w 117"/>
                  <a:gd name="T51" fmla="*/ 10 h 132"/>
                  <a:gd name="T52" fmla="*/ 47 w 117"/>
                  <a:gd name="T53" fmla="*/ 1 h 132"/>
                  <a:gd name="T54" fmla="*/ 62 w 117"/>
                  <a:gd name="T55" fmla="*/ 0 h 132"/>
                  <a:gd name="T56" fmla="*/ 73 w 117"/>
                  <a:gd name="T57" fmla="*/ 1 h 132"/>
                  <a:gd name="T58" fmla="*/ 94 w 117"/>
                  <a:gd name="T59" fmla="*/ 8 h 132"/>
                  <a:gd name="T60" fmla="*/ 102 w 117"/>
                  <a:gd name="T61" fmla="*/ 17 h 132"/>
                  <a:gd name="T62" fmla="*/ 108 w 117"/>
                  <a:gd name="T63" fmla="*/ 26 h 132"/>
                  <a:gd name="T64" fmla="*/ 117 w 117"/>
                  <a:gd name="T65" fmla="*/ 47 h 132"/>
                  <a:gd name="T66" fmla="*/ 117 w 117"/>
                  <a:gd name="T67" fmla="*/ 60 h 132"/>
                  <a:gd name="T68" fmla="*/ 96 w 117"/>
                  <a:gd name="T69" fmla="*/ 54 h 132"/>
                  <a:gd name="T70" fmla="*/ 94 w 117"/>
                  <a:gd name="T71" fmla="*/ 39 h 132"/>
                  <a:gd name="T72" fmla="*/ 86 w 117"/>
                  <a:gd name="T73" fmla="*/ 27 h 132"/>
                  <a:gd name="T74" fmla="*/ 76 w 117"/>
                  <a:gd name="T75" fmla="*/ 20 h 132"/>
                  <a:gd name="T76" fmla="*/ 62 w 117"/>
                  <a:gd name="T77" fmla="*/ 17 h 132"/>
                  <a:gd name="T78" fmla="*/ 46 w 117"/>
                  <a:gd name="T79" fmla="*/ 20 h 132"/>
                  <a:gd name="T80" fmla="*/ 34 w 117"/>
                  <a:gd name="T81" fmla="*/ 27 h 132"/>
                  <a:gd name="T82" fmla="*/ 26 w 117"/>
                  <a:gd name="T83" fmla="*/ 39 h 132"/>
                  <a:gd name="T84" fmla="*/ 22 w 117"/>
                  <a:gd name="T85" fmla="*/ 54 h 132"/>
                  <a:gd name="T86" fmla="*/ 96 w 117"/>
                  <a:gd name="T87" fmla="*/ 5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2">
                    <a:moveTo>
                      <a:pt x="117" y="60"/>
                    </a:moveTo>
                    <a:lnTo>
                      <a:pt x="117" y="70"/>
                    </a:lnTo>
                    <a:lnTo>
                      <a:pt x="22" y="70"/>
                    </a:lnTo>
                    <a:lnTo>
                      <a:pt x="24" y="91"/>
                    </a:lnTo>
                    <a:lnTo>
                      <a:pt x="34" y="103"/>
                    </a:lnTo>
                    <a:lnTo>
                      <a:pt x="47" y="114"/>
                    </a:lnTo>
                    <a:lnTo>
                      <a:pt x="66" y="115"/>
                    </a:lnTo>
                    <a:lnTo>
                      <a:pt x="78" y="115"/>
                    </a:lnTo>
                    <a:lnTo>
                      <a:pt x="89" y="112"/>
                    </a:lnTo>
                    <a:lnTo>
                      <a:pt x="101" y="108"/>
                    </a:lnTo>
                    <a:lnTo>
                      <a:pt x="112" y="103"/>
                    </a:lnTo>
                    <a:lnTo>
                      <a:pt x="112" y="122"/>
                    </a:lnTo>
                    <a:lnTo>
                      <a:pt x="101" y="127"/>
                    </a:lnTo>
                    <a:lnTo>
                      <a:pt x="89" y="129"/>
                    </a:lnTo>
                    <a:lnTo>
                      <a:pt x="78" y="132"/>
                    </a:lnTo>
                    <a:lnTo>
                      <a:pt x="65" y="132"/>
                    </a:lnTo>
                    <a:lnTo>
                      <a:pt x="50" y="132"/>
                    </a:lnTo>
                    <a:lnTo>
                      <a:pt x="27" y="122"/>
                    </a:lnTo>
                    <a:lnTo>
                      <a:pt x="17" y="115"/>
                    </a:lnTo>
                    <a:lnTo>
                      <a:pt x="10" y="105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9" y="29"/>
                    </a:lnTo>
                    <a:lnTo>
                      <a:pt x="17" y="18"/>
                    </a:lnTo>
                    <a:lnTo>
                      <a:pt x="26" y="10"/>
                    </a:lnTo>
                    <a:lnTo>
                      <a:pt x="47" y="1"/>
                    </a:lnTo>
                    <a:lnTo>
                      <a:pt x="62" y="0"/>
                    </a:lnTo>
                    <a:lnTo>
                      <a:pt x="73" y="1"/>
                    </a:lnTo>
                    <a:lnTo>
                      <a:pt x="94" y="8"/>
                    </a:lnTo>
                    <a:lnTo>
                      <a:pt x="102" y="17"/>
                    </a:lnTo>
                    <a:lnTo>
                      <a:pt x="108" y="26"/>
                    </a:lnTo>
                    <a:lnTo>
                      <a:pt x="117" y="47"/>
                    </a:lnTo>
                    <a:lnTo>
                      <a:pt x="117" y="60"/>
                    </a:lnTo>
                    <a:close/>
                    <a:moveTo>
                      <a:pt x="96" y="54"/>
                    </a:moveTo>
                    <a:lnTo>
                      <a:pt x="94" y="39"/>
                    </a:lnTo>
                    <a:lnTo>
                      <a:pt x="86" y="27"/>
                    </a:lnTo>
                    <a:lnTo>
                      <a:pt x="76" y="20"/>
                    </a:lnTo>
                    <a:lnTo>
                      <a:pt x="62" y="17"/>
                    </a:lnTo>
                    <a:lnTo>
                      <a:pt x="46" y="20"/>
                    </a:lnTo>
                    <a:lnTo>
                      <a:pt x="34" y="27"/>
                    </a:lnTo>
                    <a:lnTo>
                      <a:pt x="26" y="39"/>
                    </a:lnTo>
                    <a:lnTo>
                      <a:pt x="22" y="54"/>
                    </a:lnTo>
                    <a:lnTo>
                      <a:pt x="96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0" name="Rectangle 280"/>
              <p:cNvSpPr>
                <a:spLocks noChangeArrowheads="1"/>
              </p:cNvSpPr>
              <p:nvPr/>
            </p:nvSpPr>
            <p:spPr bwMode="auto">
              <a:xfrm>
                <a:off x="2098" y="974"/>
                <a:ext cx="7" cy="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1" name="Freeform 281"/>
              <p:cNvSpPr>
                <a:spLocks noEditPoints="1"/>
              </p:cNvSpPr>
              <p:nvPr/>
            </p:nvSpPr>
            <p:spPr bwMode="auto">
              <a:xfrm>
                <a:off x="2119" y="974"/>
                <a:ext cx="7" cy="58"/>
              </a:xfrm>
              <a:custGeom>
                <a:avLst/>
                <a:gdLst>
                  <a:gd name="T0" fmla="*/ 0 w 20"/>
                  <a:gd name="T1" fmla="*/ 49 h 175"/>
                  <a:gd name="T2" fmla="*/ 20 w 20"/>
                  <a:gd name="T3" fmla="*/ 49 h 175"/>
                  <a:gd name="T4" fmla="*/ 20 w 20"/>
                  <a:gd name="T5" fmla="*/ 175 h 175"/>
                  <a:gd name="T6" fmla="*/ 0 w 20"/>
                  <a:gd name="T7" fmla="*/ 175 h 175"/>
                  <a:gd name="T8" fmla="*/ 0 w 20"/>
                  <a:gd name="T9" fmla="*/ 49 h 175"/>
                  <a:gd name="T10" fmla="*/ 0 w 20"/>
                  <a:gd name="T11" fmla="*/ 0 h 175"/>
                  <a:gd name="T12" fmla="*/ 20 w 20"/>
                  <a:gd name="T13" fmla="*/ 0 h 175"/>
                  <a:gd name="T14" fmla="*/ 20 w 20"/>
                  <a:gd name="T15" fmla="*/ 26 h 175"/>
                  <a:gd name="T16" fmla="*/ 0 w 20"/>
                  <a:gd name="T17" fmla="*/ 26 h 175"/>
                  <a:gd name="T18" fmla="*/ 0 w 20"/>
                  <a:gd name="T1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75">
                    <a:moveTo>
                      <a:pt x="0" y="49"/>
                    </a:moveTo>
                    <a:lnTo>
                      <a:pt x="20" y="49"/>
                    </a:lnTo>
                    <a:lnTo>
                      <a:pt x="20" y="175"/>
                    </a:lnTo>
                    <a:lnTo>
                      <a:pt x="0" y="175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20" y="0"/>
                    </a:lnTo>
                    <a:lnTo>
                      <a:pt x="20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2" name="Freeform 282"/>
              <p:cNvSpPr>
                <a:spLocks/>
              </p:cNvSpPr>
              <p:nvPr/>
            </p:nvSpPr>
            <p:spPr bwMode="auto">
              <a:xfrm>
                <a:off x="2140" y="989"/>
                <a:ext cx="35" cy="43"/>
              </a:xfrm>
              <a:custGeom>
                <a:avLst/>
                <a:gdLst>
                  <a:gd name="T0" fmla="*/ 105 w 105"/>
                  <a:gd name="T1" fmla="*/ 53 h 129"/>
                  <a:gd name="T2" fmla="*/ 105 w 105"/>
                  <a:gd name="T3" fmla="*/ 129 h 129"/>
                  <a:gd name="T4" fmla="*/ 85 w 105"/>
                  <a:gd name="T5" fmla="*/ 129 h 129"/>
                  <a:gd name="T6" fmla="*/ 85 w 105"/>
                  <a:gd name="T7" fmla="*/ 53 h 129"/>
                  <a:gd name="T8" fmla="*/ 84 w 105"/>
                  <a:gd name="T9" fmla="*/ 37 h 129"/>
                  <a:gd name="T10" fmla="*/ 78 w 105"/>
                  <a:gd name="T11" fmla="*/ 27 h 129"/>
                  <a:gd name="T12" fmla="*/ 69 w 105"/>
                  <a:gd name="T13" fmla="*/ 20 h 129"/>
                  <a:gd name="T14" fmla="*/ 56 w 105"/>
                  <a:gd name="T15" fmla="*/ 18 h 129"/>
                  <a:gd name="T16" fmla="*/ 42 w 105"/>
                  <a:gd name="T17" fmla="*/ 20 h 129"/>
                  <a:gd name="T18" fmla="*/ 30 w 105"/>
                  <a:gd name="T19" fmla="*/ 29 h 129"/>
                  <a:gd name="T20" fmla="*/ 22 w 105"/>
                  <a:gd name="T21" fmla="*/ 40 h 129"/>
                  <a:gd name="T22" fmla="*/ 20 w 105"/>
                  <a:gd name="T23" fmla="*/ 57 h 129"/>
                  <a:gd name="T24" fmla="*/ 20 w 105"/>
                  <a:gd name="T25" fmla="*/ 129 h 129"/>
                  <a:gd name="T26" fmla="*/ 0 w 105"/>
                  <a:gd name="T27" fmla="*/ 129 h 129"/>
                  <a:gd name="T28" fmla="*/ 0 w 105"/>
                  <a:gd name="T29" fmla="*/ 3 h 129"/>
                  <a:gd name="T30" fmla="*/ 20 w 105"/>
                  <a:gd name="T31" fmla="*/ 3 h 129"/>
                  <a:gd name="T32" fmla="*/ 20 w 105"/>
                  <a:gd name="T33" fmla="*/ 23 h 129"/>
                  <a:gd name="T34" fmla="*/ 29 w 105"/>
                  <a:gd name="T35" fmla="*/ 13 h 129"/>
                  <a:gd name="T36" fmla="*/ 38 w 105"/>
                  <a:gd name="T37" fmla="*/ 6 h 129"/>
                  <a:gd name="T38" fmla="*/ 49 w 105"/>
                  <a:gd name="T39" fmla="*/ 1 h 129"/>
                  <a:gd name="T40" fmla="*/ 62 w 105"/>
                  <a:gd name="T41" fmla="*/ 0 h 129"/>
                  <a:gd name="T42" fmla="*/ 72 w 105"/>
                  <a:gd name="T43" fmla="*/ 1 h 129"/>
                  <a:gd name="T44" fmla="*/ 88 w 105"/>
                  <a:gd name="T45" fmla="*/ 7 h 129"/>
                  <a:gd name="T46" fmla="*/ 94 w 105"/>
                  <a:gd name="T47" fmla="*/ 14 h 129"/>
                  <a:gd name="T48" fmla="*/ 104 w 105"/>
                  <a:gd name="T49" fmla="*/ 29 h 129"/>
                  <a:gd name="T50" fmla="*/ 105 w 105"/>
                  <a:gd name="T51" fmla="*/ 53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5" h="129">
                    <a:moveTo>
                      <a:pt x="105" y="53"/>
                    </a:moveTo>
                    <a:lnTo>
                      <a:pt x="105" y="129"/>
                    </a:lnTo>
                    <a:lnTo>
                      <a:pt x="85" y="129"/>
                    </a:lnTo>
                    <a:lnTo>
                      <a:pt x="85" y="53"/>
                    </a:lnTo>
                    <a:lnTo>
                      <a:pt x="84" y="37"/>
                    </a:lnTo>
                    <a:lnTo>
                      <a:pt x="78" y="27"/>
                    </a:lnTo>
                    <a:lnTo>
                      <a:pt x="69" y="20"/>
                    </a:lnTo>
                    <a:lnTo>
                      <a:pt x="56" y="18"/>
                    </a:lnTo>
                    <a:lnTo>
                      <a:pt x="42" y="20"/>
                    </a:lnTo>
                    <a:lnTo>
                      <a:pt x="30" y="29"/>
                    </a:lnTo>
                    <a:lnTo>
                      <a:pt x="22" y="40"/>
                    </a:lnTo>
                    <a:lnTo>
                      <a:pt x="20" y="57"/>
                    </a:lnTo>
                    <a:lnTo>
                      <a:pt x="20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0" y="3"/>
                    </a:lnTo>
                    <a:lnTo>
                      <a:pt x="20" y="23"/>
                    </a:lnTo>
                    <a:lnTo>
                      <a:pt x="29" y="13"/>
                    </a:lnTo>
                    <a:lnTo>
                      <a:pt x="38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2" y="1"/>
                    </a:lnTo>
                    <a:lnTo>
                      <a:pt x="88" y="7"/>
                    </a:lnTo>
                    <a:lnTo>
                      <a:pt x="94" y="14"/>
                    </a:lnTo>
                    <a:lnTo>
                      <a:pt x="104" y="29"/>
                    </a:lnTo>
                    <a:lnTo>
                      <a:pt x="105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" name="Freeform 283"/>
              <p:cNvSpPr>
                <a:spLocks noEditPoints="1"/>
              </p:cNvSpPr>
              <p:nvPr/>
            </p:nvSpPr>
            <p:spPr bwMode="auto">
              <a:xfrm>
                <a:off x="2186" y="989"/>
                <a:ext cx="38" cy="59"/>
              </a:xfrm>
              <a:custGeom>
                <a:avLst/>
                <a:gdLst>
                  <a:gd name="T0" fmla="*/ 93 w 113"/>
                  <a:gd name="T1" fmla="*/ 65 h 177"/>
                  <a:gd name="T2" fmla="*/ 90 w 113"/>
                  <a:gd name="T3" fmla="*/ 44 h 177"/>
                  <a:gd name="T4" fmla="*/ 83 w 113"/>
                  <a:gd name="T5" fmla="*/ 30 h 177"/>
                  <a:gd name="T6" fmla="*/ 78 w 113"/>
                  <a:gd name="T7" fmla="*/ 24 h 177"/>
                  <a:gd name="T8" fmla="*/ 65 w 113"/>
                  <a:gd name="T9" fmla="*/ 18 h 177"/>
                  <a:gd name="T10" fmla="*/ 57 w 113"/>
                  <a:gd name="T11" fmla="*/ 17 h 177"/>
                  <a:gd name="T12" fmla="*/ 41 w 113"/>
                  <a:gd name="T13" fmla="*/ 20 h 177"/>
                  <a:gd name="T14" fmla="*/ 31 w 113"/>
                  <a:gd name="T15" fmla="*/ 30 h 177"/>
                  <a:gd name="T16" fmla="*/ 24 w 113"/>
                  <a:gd name="T17" fmla="*/ 44 h 177"/>
                  <a:gd name="T18" fmla="*/ 22 w 113"/>
                  <a:gd name="T19" fmla="*/ 65 h 177"/>
                  <a:gd name="T20" fmla="*/ 24 w 113"/>
                  <a:gd name="T21" fmla="*/ 85 h 177"/>
                  <a:gd name="T22" fmla="*/ 31 w 113"/>
                  <a:gd name="T23" fmla="*/ 99 h 177"/>
                  <a:gd name="T24" fmla="*/ 41 w 113"/>
                  <a:gd name="T25" fmla="*/ 109 h 177"/>
                  <a:gd name="T26" fmla="*/ 57 w 113"/>
                  <a:gd name="T27" fmla="*/ 112 h 177"/>
                  <a:gd name="T28" fmla="*/ 65 w 113"/>
                  <a:gd name="T29" fmla="*/ 111 h 177"/>
                  <a:gd name="T30" fmla="*/ 78 w 113"/>
                  <a:gd name="T31" fmla="*/ 105 h 177"/>
                  <a:gd name="T32" fmla="*/ 83 w 113"/>
                  <a:gd name="T33" fmla="*/ 99 h 177"/>
                  <a:gd name="T34" fmla="*/ 90 w 113"/>
                  <a:gd name="T35" fmla="*/ 85 h 177"/>
                  <a:gd name="T36" fmla="*/ 93 w 113"/>
                  <a:gd name="T37" fmla="*/ 65 h 177"/>
                  <a:gd name="T38" fmla="*/ 113 w 113"/>
                  <a:gd name="T39" fmla="*/ 114 h 177"/>
                  <a:gd name="T40" fmla="*/ 113 w 113"/>
                  <a:gd name="T41" fmla="*/ 129 h 177"/>
                  <a:gd name="T42" fmla="*/ 106 w 113"/>
                  <a:gd name="T43" fmla="*/ 152 h 177"/>
                  <a:gd name="T44" fmla="*/ 98 w 113"/>
                  <a:gd name="T45" fmla="*/ 161 h 177"/>
                  <a:gd name="T46" fmla="*/ 91 w 113"/>
                  <a:gd name="T47" fmla="*/ 168 h 177"/>
                  <a:gd name="T48" fmla="*/ 68 w 113"/>
                  <a:gd name="T49" fmla="*/ 177 h 177"/>
                  <a:gd name="T50" fmla="*/ 55 w 113"/>
                  <a:gd name="T51" fmla="*/ 177 h 177"/>
                  <a:gd name="T52" fmla="*/ 44 w 113"/>
                  <a:gd name="T53" fmla="*/ 177 h 177"/>
                  <a:gd name="T54" fmla="*/ 34 w 113"/>
                  <a:gd name="T55" fmla="*/ 175 h 177"/>
                  <a:gd name="T56" fmla="*/ 25 w 113"/>
                  <a:gd name="T57" fmla="*/ 174 h 177"/>
                  <a:gd name="T58" fmla="*/ 15 w 113"/>
                  <a:gd name="T59" fmla="*/ 170 h 177"/>
                  <a:gd name="T60" fmla="*/ 15 w 113"/>
                  <a:gd name="T61" fmla="*/ 150 h 177"/>
                  <a:gd name="T62" fmla="*/ 25 w 113"/>
                  <a:gd name="T63" fmla="*/ 155 h 177"/>
                  <a:gd name="T64" fmla="*/ 34 w 113"/>
                  <a:gd name="T65" fmla="*/ 158 h 177"/>
                  <a:gd name="T66" fmla="*/ 42 w 113"/>
                  <a:gd name="T67" fmla="*/ 160 h 177"/>
                  <a:gd name="T68" fmla="*/ 51 w 113"/>
                  <a:gd name="T69" fmla="*/ 160 h 177"/>
                  <a:gd name="T70" fmla="*/ 70 w 113"/>
                  <a:gd name="T71" fmla="*/ 158 h 177"/>
                  <a:gd name="T72" fmla="*/ 83 w 113"/>
                  <a:gd name="T73" fmla="*/ 150 h 177"/>
                  <a:gd name="T74" fmla="*/ 90 w 113"/>
                  <a:gd name="T75" fmla="*/ 137 h 177"/>
                  <a:gd name="T76" fmla="*/ 93 w 113"/>
                  <a:gd name="T77" fmla="*/ 118 h 177"/>
                  <a:gd name="T78" fmla="*/ 93 w 113"/>
                  <a:gd name="T79" fmla="*/ 106 h 177"/>
                  <a:gd name="T80" fmla="*/ 85 w 113"/>
                  <a:gd name="T81" fmla="*/ 116 h 177"/>
                  <a:gd name="T82" fmla="*/ 75 w 113"/>
                  <a:gd name="T83" fmla="*/ 124 h 177"/>
                  <a:gd name="T84" fmla="*/ 65 w 113"/>
                  <a:gd name="T85" fmla="*/ 128 h 177"/>
                  <a:gd name="T86" fmla="*/ 52 w 113"/>
                  <a:gd name="T87" fmla="*/ 129 h 177"/>
                  <a:gd name="T88" fmla="*/ 41 w 113"/>
                  <a:gd name="T89" fmla="*/ 128 h 177"/>
                  <a:gd name="T90" fmla="*/ 22 w 113"/>
                  <a:gd name="T91" fmla="*/ 119 h 177"/>
                  <a:gd name="T92" fmla="*/ 15 w 113"/>
                  <a:gd name="T93" fmla="*/ 112 h 177"/>
                  <a:gd name="T94" fmla="*/ 8 w 113"/>
                  <a:gd name="T95" fmla="*/ 102 h 177"/>
                  <a:gd name="T96" fmla="*/ 0 w 113"/>
                  <a:gd name="T97" fmla="*/ 79 h 177"/>
                  <a:gd name="T98" fmla="*/ 0 w 113"/>
                  <a:gd name="T99" fmla="*/ 65 h 177"/>
                  <a:gd name="T100" fmla="*/ 0 w 113"/>
                  <a:gd name="T101" fmla="*/ 50 h 177"/>
                  <a:gd name="T102" fmla="*/ 8 w 113"/>
                  <a:gd name="T103" fmla="*/ 27 h 177"/>
                  <a:gd name="T104" fmla="*/ 15 w 113"/>
                  <a:gd name="T105" fmla="*/ 17 h 177"/>
                  <a:gd name="T106" fmla="*/ 22 w 113"/>
                  <a:gd name="T107" fmla="*/ 10 h 177"/>
                  <a:gd name="T108" fmla="*/ 41 w 113"/>
                  <a:gd name="T109" fmla="*/ 1 h 177"/>
                  <a:gd name="T110" fmla="*/ 52 w 113"/>
                  <a:gd name="T111" fmla="*/ 0 h 177"/>
                  <a:gd name="T112" fmla="*/ 65 w 113"/>
                  <a:gd name="T113" fmla="*/ 1 h 177"/>
                  <a:gd name="T114" fmla="*/ 75 w 113"/>
                  <a:gd name="T115" fmla="*/ 6 h 177"/>
                  <a:gd name="T116" fmla="*/ 85 w 113"/>
                  <a:gd name="T117" fmla="*/ 13 h 177"/>
                  <a:gd name="T118" fmla="*/ 93 w 113"/>
                  <a:gd name="T119" fmla="*/ 23 h 177"/>
                  <a:gd name="T120" fmla="*/ 93 w 113"/>
                  <a:gd name="T121" fmla="*/ 3 h 177"/>
                  <a:gd name="T122" fmla="*/ 113 w 113"/>
                  <a:gd name="T123" fmla="*/ 3 h 177"/>
                  <a:gd name="T124" fmla="*/ 113 w 113"/>
                  <a:gd name="T125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3" h="177">
                    <a:moveTo>
                      <a:pt x="93" y="65"/>
                    </a:moveTo>
                    <a:lnTo>
                      <a:pt x="90" y="44"/>
                    </a:lnTo>
                    <a:lnTo>
                      <a:pt x="83" y="30"/>
                    </a:lnTo>
                    <a:lnTo>
                      <a:pt x="78" y="24"/>
                    </a:lnTo>
                    <a:lnTo>
                      <a:pt x="65" y="18"/>
                    </a:lnTo>
                    <a:lnTo>
                      <a:pt x="57" y="17"/>
                    </a:lnTo>
                    <a:lnTo>
                      <a:pt x="41" y="20"/>
                    </a:lnTo>
                    <a:lnTo>
                      <a:pt x="31" y="30"/>
                    </a:lnTo>
                    <a:lnTo>
                      <a:pt x="24" y="44"/>
                    </a:lnTo>
                    <a:lnTo>
                      <a:pt x="22" y="65"/>
                    </a:lnTo>
                    <a:lnTo>
                      <a:pt x="24" y="85"/>
                    </a:lnTo>
                    <a:lnTo>
                      <a:pt x="31" y="99"/>
                    </a:lnTo>
                    <a:lnTo>
                      <a:pt x="41" y="109"/>
                    </a:lnTo>
                    <a:lnTo>
                      <a:pt x="57" y="112"/>
                    </a:lnTo>
                    <a:lnTo>
                      <a:pt x="65" y="111"/>
                    </a:lnTo>
                    <a:lnTo>
                      <a:pt x="78" y="105"/>
                    </a:lnTo>
                    <a:lnTo>
                      <a:pt x="83" y="99"/>
                    </a:lnTo>
                    <a:lnTo>
                      <a:pt x="90" y="85"/>
                    </a:lnTo>
                    <a:lnTo>
                      <a:pt x="93" y="65"/>
                    </a:lnTo>
                    <a:close/>
                    <a:moveTo>
                      <a:pt x="113" y="114"/>
                    </a:moveTo>
                    <a:lnTo>
                      <a:pt x="113" y="129"/>
                    </a:lnTo>
                    <a:lnTo>
                      <a:pt x="106" y="152"/>
                    </a:lnTo>
                    <a:lnTo>
                      <a:pt x="98" y="161"/>
                    </a:lnTo>
                    <a:lnTo>
                      <a:pt x="91" y="168"/>
                    </a:lnTo>
                    <a:lnTo>
                      <a:pt x="68" y="177"/>
                    </a:lnTo>
                    <a:lnTo>
                      <a:pt x="55" y="177"/>
                    </a:lnTo>
                    <a:lnTo>
                      <a:pt x="44" y="177"/>
                    </a:lnTo>
                    <a:lnTo>
                      <a:pt x="34" y="175"/>
                    </a:lnTo>
                    <a:lnTo>
                      <a:pt x="25" y="174"/>
                    </a:lnTo>
                    <a:lnTo>
                      <a:pt x="15" y="170"/>
                    </a:lnTo>
                    <a:lnTo>
                      <a:pt x="15" y="150"/>
                    </a:lnTo>
                    <a:lnTo>
                      <a:pt x="25" y="155"/>
                    </a:lnTo>
                    <a:lnTo>
                      <a:pt x="34" y="158"/>
                    </a:lnTo>
                    <a:lnTo>
                      <a:pt x="42" y="160"/>
                    </a:lnTo>
                    <a:lnTo>
                      <a:pt x="51" y="160"/>
                    </a:lnTo>
                    <a:lnTo>
                      <a:pt x="70" y="158"/>
                    </a:lnTo>
                    <a:lnTo>
                      <a:pt x="83" y="150"/>
                    </a:lnTo>
                    <a:lnTo>
                      <a:pt x="90" y="137"/>
                    </a:lnTo>
                    <a:lnTo>
                      <a:pt x="93" y="118"/>
                    </a:lnTo>
                    <a:lnTo>
                      <a:pt x="93" y="106"/>
                    </a:lnTo>
                    <a:lnTo>
                      <a:pt x="85" y="116"/>
                    </a:lnTo>
                    <a:lnTo>
                      <a:pt x="75" y="124"/>
                    </a:lnTo>
                    <a:lnTo>
                      <a:pt x="65" y="128"/>
                    </a:lnTo>
                    <a:lnTo>
                      <a:pt x="52" y="129"/>
                    </a:lnTo>
                    <a:lnTo>
                      <a:pt x="41" y="128"/>
                    </a:lnTo>
                    <a:lnTo>
                      <a:pt x="22" y="119"/>
                    </a:lnTo>
                    <a:lnTo>
                      <a:pt x="15" y="112"/>
                    </a:lnTo>
                    <a:lnTo>
                      <a:pt x="8" y="102"/>
                    </a:lnTo>
                    <a:lnTo>
                      <a:pt x="0" y="79"/>
                    </a:lnTo>
                    <a:lnTo>
                      <a:pt x="0" y="65"/>
                    </a:lnTo>
                    <a:lnTo>
                      <a:pt x="0" y="50"/>
                    </a:lnTo>
                    <a:lnTo>
                      <a:pt x="8" y="27"/>
                    </a:lnTo>
                    <a:lnTo>
                      <a:pt x="15" y="17"/>
                    </a:lnTo>
                    <a:lnTo>
                      <a:pt x="22" y="10"/>
                    </a:lnTo>
                    <a:lnTo>
                      <a:pt x="41" y="1"/>
                    </a:lnTo>
                    <a:lnTo>
                      <a:pt x="52" y="0"/>
                    </a:lnTo>
                    <a:lnTo>
                      <a:pt x="65" y="1"/>
                    </a:lnTo>
                    <a:lnTo>
                      <a:pt x="75" y="6"/>
                    </a:lnTo>
                    <a:lnTo>
                      <a:pt x="85" y="13"/>
                    </a:lnTo>
                    <a:lnTo>
                      <a:pt x="93" y="23"/>
                    </a:lnTo>
                    <a:lnTo>
                      <a:pt x="93" y="3"/>
                    </a:lnTo>
                    <a:lnTo>
                      <a:pt x="113" y="3"/>
                    </a:lnTo>
                    <a:lnTo>
                      <a:pt x="113" y="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" name="Freeform 284"/>
              <p:cNvSpPr>
                <a:spLocks/>
              </p:cNvSpPr>
              <p:nvPr/>
            </p:nvSpPr>
            <p:spPr bwMode="auto">
              <a:xfrm>
                <a:off x="1684" y="1074"/>
                <a:ext cx="26" cy="54"/>
              </a:xfrm>
              <a:custGeom>
                <a:avLst/>
                <a:gdLst>
                  <a:gd name="T0" fmla="*/ 36 w 78"/>
                  <a:gd name="T1" fmla="*/ 0 h 162"/>
                  <a:gd name="T2" fmla="*/ 36 w 78"/>
                  <a:gd name="T3" fmla="*/ 36 h 162"/>
                  <a:gd name="T4" fmla="*/ 78 w 78"/>
                  <a:gd name="T5" fmla="*/ 36 h 162"/>
                  <a:gd name="T6" fmla="*/ 78 w 78"/>
                  <a:gd name="T7" fmla="*/ 52 h 162"/>
                  <a:gd name="T8" fmla="*/ 36 w 78"/>
                  <a:gd name="T9" fmla="*/ 52 h 162"/>
                  <a:gd name="T10" fmla="*/ 36 w 78"/>
                  <a:gd name="T11" fmla="*/ 121 h 162"/>
                  <a:gd name="T12" fmla="*/ 36 w 78"/>
                  <a:gd name="T13" fmla="*/ 134 h 162"/>
                  <a:gd name="T14" fmla="*/ 40 w 78"/>
                  <a:gd name="T15" fmla="*/ 141 h 162"/>
                  <a:gd name="T16" fmla="*/ 44 w 78"/>
                  <a:gd name="T17" fmla="*/ 144 h 162"/>
                  <a:gd name="T18" fmla="*/ 56 w 78"/>
                  <a:gd name="T19" fmla="*/ 145 h 162"/>
                  <a:gd name="T20" fmla="*/ 78 w 78"/>
                  <a:gd name="T21" fmla="*/ 145 h 162"/>
                  <a:gd name="T22" fmla="*/ 78 w 78"/>
                  <a:gd name="T23" fmla="*/ 162 h 162"/>
                  <a:gd name="T24" fmla="*/ 56 w 78"/>
                  <a:gd name="T25" fmla="*/ 162 h 162"/>
                  <a:gd name="T26" fmla="*/ 36 w 78"/>
                  <a:gd name="T27" fmla="*/ 161 h 162"/>
                  <a:gd name="T28" fmla="*/ 24 w 78"/>
                  <a:gd name="T29" fmla="*/ 154 h 162"/>
                  <a:gd name="T30" fmla="*/ 16 w 78"/>
                  <a:gd name="T31" fmla="*/ 142 h 162"/>
                  <a:gd name="T32" fmla="*/ 14 w 78"/>
                  <a:gd name="T33" fmla="*/ 121 h 162"/>
                  <a:gd name="T34" fmla="*/ 14 w 78"/>
                  <a:gd name="T35" fmla="*/ 52 h 162"/>
                  <a:gd name="T36" fmla="*/ 0 w 78"/>
                  <a:gd name="T37" fmla="*/ 52 h 162"/>
                  <a:gd name="T38" fmla="*/ 0 w 78"/>
                  <a:gd name="T39" fmla="*/ 36 h 162"/>
                  <a:gd name="T40" fmla="*/ 14 w 78"/>
                  <a:gd name="T41" fmla="*/ 36 h 162"/>
                  <a:gd name="T42" fmla="*/ 14 w 78"/>
                  <a:gd name="T43" fmla="*/ 0 h 162"/>
                  <a:gd name="T44" fmla="*/ 36 w 78"/>
                  <a:gd name="T45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62">
                    <a:moveTo>
                      <a:pt x="36" y="0"/>
                    </a:moveTo>
                    <a:lnTo>
                      <a:pt x="36" y="36"/>
                    </a:lnTo>
                    <a:lnTo>
                      <a:pt x="78" y="36"/>
                    </a:lnTo>
                    <a:lnTo>
                      <a:pt x="78" y="52"/>
                    </a:lnTo>
                    <a:lnTo>
                      <a:pt x="36" y="52"/>
                    </a:lnTo>
                    <a:lnTo>
                      <a:pt x="36" y="121"/>
                    </a:lnTo>
                    <a:lnTo>
                      <a:pt x="36" y="134"/>
                    </a:lnTo>
                    <a:lnTo>
                      <a:pt x="40" y="141"/>
                    </a:lnTo>
                    <a:lnTo>
                      <a:pt x="44" y="144"/>
                    </a:lnTo>
                    <a:lnTo>
                      <a:pt x="56" y="145"/>
                    </a:lnTo>
                    <a:lnTo>
                      <a:pt x="78" y="145"/>
                    </a:lnTo>
                    <a:lnTo>
                      <a:pt x="78" y="162"/>
                    </a:lnTo>
                    <a:lnTo>
                      <a:pt x="56" y="162"/>
                    </a:lnTo>
                    <a:lnTo>
                      <a:pt x="36" y="161"/>
                    </a:lnTo>
                    <a:lnTo>
                      <a:pt x="24" y="154"/>
                    </a:lnTo>
                    <a:lnTo>
                      <a:pt x="16" y="142"/>
                    </a:lnTo>
                    <a:lnTo>
                      <a:pt x="14" y="121"/>
                    </a:lnTo>
                    <a:lnTo>
                      <a:pt x="14" y="52"/>
                    </a:lnTo>
                    <a:lnTo>
                      <a:pt x="0" y="52"/>
                    </a:lnTo>
                    <a:lnTo>
                      <a:pt x="0" y="36"/>
                    </a:lnTo>
                    <a:lnTo>
                      <a:pt x="14" y="36"/>
                    </a:lnTo>
                    <a:lnTo>
                      <a:pt x="14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5" name="Freeform 285"/>
              <p:cNvSpPr>
                <a:spLocks noEditPoints="1"/>
              </p:cNvSpPr>
              <p:nvPr/>
            </p:nvSpPr>
            <p:spPr bwMode="auto">
              <a:xfrm>
                <a:off x="1716" y="1085"/>
                <a:ext cx="39" cy="44"/>
              </a:xfrm>
              <a:custGeom>
                <a:avLst/>
                <a:gdLst>
                  <a:gd name="T0" fmla="*/ 117 w 117"/>
                  <a:gd name="T1" fmla="*/ 60 h 132"/>
                  <a:gd name="T2" fmla="*/ 117 w 117"/>
                  <a:gd name="T3" fmla="*/ 70 h 132"/>
                  <a:gd name="T4" fmla="*/ 22 w 117"/>
                  <a:gd name="T5" fmla="*/ 70 h 132"/>
                  <a:gd name="T6" fmla="*/ 25 w 117"/>
                  <a:gd name="T7" fmla="*/ 91 h 132"/>
                  <a:gd name="T8" fmla="*/ 35 w 117"/>
                  <a:gd name="T9" fmla="*/ 103 h 132"/>
                  <a:gd name="T10" fmla="*/ 48 w 117"/>
                  <a:gd name="T11" fmla="*/ 114 h 132"/>
                  <a:gd name="T12" fmla="*/ 67 w 117"/>
                  <a:gd name="T13" fmla="*/ 115 h 132"/>
                  <a:gd name="T14" fmla="*/ 78 w 117"/>
                  <a:gd name="T15" fmla="*/ 115 h 132"/>
                  <a:gd name="T16" fmla="*/ 90 w 117"/>
                  <a:gd name="T17" fmla="*/ 112 h 132"/>
                  <a:gd name="T18" fmla="*/ 101 w 117"/>
                  <a:gd name="T19" fmla="*/ 108 h 132"/>
                  <a:gd name="T20" fmla="*/ 113 w 117"/>
                  <a:gd name="T21" fmla="*/ 103 h 132"/>
                  <a:gd name="T22" fmla="*/ 113 w 117"/>
                  <a:gd name="T23" fmla="*/ 122 h 132"/>
                  <a:gd name="T24" fmla="*/ 101 w 117"/>
                  <a:gd name="T25" fmla="*/ 127 h 132"/>
                  <a:gd name="T26" fmla="*/ 90 w 117"/>
                  <a:gd name="T27" fmla="*/ 129 h 132"/>
                  <a:gd name="T28" fmla="*/ 78 w 117"/>
                  <a:gd name="T29" fmla="*/ 132 h 132"/>
                  <a:gd name="T30" fmla="*/ 65 w 117"/>
                  <a:gd name="T31" fmla="*/ 132 h 132"/>
                  <a:gd name="T32" fmla="*/ 51 w 117"/>
                  <a:gd name="T33" fmla="*/ 132 h 132"/>
                  <a:gd name="T34" fmla="*/ 28 w 117"/>
                  <a:gd name="T35" fmla="*/ 122 h 132"/>
                  <a:gd name="T36" fmla="*/ 18 w 117"/>
                  <a:gd name="T37" fmla="*/ 115 h 132"/>
                  <a:gd name="T38" fmla="*/ 10 w 117"/>
                  <a:gd name="T39" fmla="*/ 105 h 132"/>
                  <a:gd name="T40" fmla="*/ 0 w 117"/>
                  <a:gd name="T41" fmla="*/ 82 h 132"/>
                  <a:gd name="T42" fmla="*/ 0 w 117"/>
                  <a:gd name="T43" fmla="*/ 67 h 132"/>
                  <a:gd name="T44" fmla="*/ 0 w 117"/>
                  <a:gd name="T45" fmla="*/ 53 h 132"/>
                  <a:gd name="T46" fmla="*/ 9 w 117"/>
                  <a:gd name="T47" fmla="*/ 29 h 132"/>
                  <a:gd name="T48" fmla="*/ 18 w 117"/>
                  <a:gd name="T49" fmla="*/ 19 h 132"/>
                  <a:gd name="T50" fmla="*/ 26 w 117"/>
                  <a:gd name="T51" fmla="*/ 10 h 132"/>
                  <a:gd name="T52" fmla="*/ 48 w 117"/>
                  <a:gd name="T53" fmla="*/ 1 h 132"/>
                  <a:gd name="T54" fmla="*/ 62 w 117"/>
                  <a:gd name="T55" fmla="*/ 0 h 132"/>
                  <a:gd name="T56" fmla="*/ 74 w 117"/>
                  <a:gd name="T57" fmla="*/ 1 h 132"/>
                  <a:gd name="T58" fmla="*/ 94 w 117"/>
                  <a:gd name="T59" fmla="*/ 8 h 132"/>
                  <a:gd name="T60" fmla="*/ 103 w 117"/>
                  <a:gd name="T61" fmla="*/ 17 h 132"/>
                  <a:gd name="T62" fmla="*/ 108 w 117"/>
                  <a:gd name="T63" fmla="*/ 26 h 132"/>
                  <a:gd name="T64" fmla="*/ 117 w 117"/>
                  <a:gd name="T65" fmla="*/ 47 h 132"/>
                  <a:gd name="T66" fmla="*/ 117 w 117"/>
                  <a:gd name="T67" fmla="*/ 60 h 132"/>
                  <a:gd name="T68" fmla="*/ 97 w 117"/>
                  <a:gd name="T69" fmla="*/ 55 h 132"/>
                  <a:gd name="T70" fmla="*/ 94 w 117"/>
                  <a:gd name="T71" fmla="*/ 39 h 132"/>
                  <a:gd name="T72" fmla="*/ 87 w 117"/>
                  <a:gd name="T73" fmla="*/ 27 h 132"/>
                  <a:gd name="T74" fmla="*/ 77 w 117"/>
                  <a:gd name="T75" fmla="*/ 20 h 132"/>
                  <a:gd name="T76" fmla="*/ 62 w 117"/>
                  <a:gd name="T77" fmla="*/ 17 h 132"/>
                  <a:gd name="T78" fmla="*/ 46 w 117"/>
                  <a:gd name="T79" fmla="*/ 20 h 132"/>
                  <a:gd name="T80" fmla="*/ 35 w 117"/>
                  <a:gd name="T81" fmla="*/ 27 h 132"/>
                  <a:gd name="T82" fmla="*/ 26 w 117"/>
                  <a:gd name="T83" fmla="*/ 39 h 132"/>
                  <a:gd name="T84" fmla="*/ 22 w 117"/>
                  <a:gd name="T85" fmla="*/ 55 h 132"/>
                  <a:gd name="T86" fmla="*/ 97 w 117"/>
                  <a:gd name="T87" fmla="*/ 5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2">
                    <a:moveTo>
                      <a:pt x="117" y="60"/>
                    </a:moveTo>
                    <a:lnTo>
                      <a:pt x="117" y="70"/>
                    </a:lnTo>
                    <a:lnTo>
                      <a:pt x="22" y="70"/>
                    </a:lnTo>
                    <a:lnTo>
                      <a:pt x="25" y="91"/>
                    </a:lnTo>
                    <a:lnTo>
                      <a:pt x="35" y="103"/>
                    </a:lnTo>
                    <a:lnTo>
                      <a:pt x="48" y="114"/>
                    </a:lnTo>
                    <a:lnTo>
                      <a:pt x="67" y="115"/>
                    </a:lnTo>
                    <a:lnTo>
                      <a:pt x="78" y="115"/>
                    </a:lnTo>
                    <a:lnTo>
                      <a:pt x="90" y="112"/>
                    </a:lnTo>
                    <a:lnTo>
                      <a:pt x="101" y="108"/>
                    </a:lnTo>
                    <a:lnTo>
                      <a:pt x="113" y="103"/>
                    </a:lnTo>
                    <a:lnTo>
                      <a:pt x="113" y="122"/>
                    </a:lnTo>
                    <a:lnTo>
                      <a:pt x="101" y="127"/>
                    </a:lnTo>
                    <a:lnTo>
                      <a:pt x="90" y="129"/>
                    </a:lnTo>
                    <a:lnTo>
                      <a:pt x="78" y="132"/>
                    </a:lnTo>
                    <a:lnTo>
                      <a:pt x="65" y="132"/>
                    </a:lnTo>
                    <a:lnTo>
                      <a:pt x="51" y="132"/>
                    </a:lnTo>
                    <a:lnTo>
                      <a:pt x="28" y="122"/>
                    </a:lnTo>
                    <a:lnTo>
                      <a:pt x="18" y="115"/>
                    </a:lnTo>
                    <a:lnTo>
                      <a:pt x="10" y="105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9" y="29"/>
                    </a:lnTo>
                    <a:lnTo>
                      <a:pt x="18" y="19"/>
                    </a:lnTo>
                    <a:lnTo>
                      <a:pt x="26" y="10"/>
                    </a:lnTo>
                    <a:lnTo>
                      <a:pt x="48" y="1"/>
                    </a:lnTo>
                    <a:lnTo>
                      <a:pt x="62" y="0"/>
                    </a:lnTo>
                    <a:lnTo>
                      <a:pt x="74" y="1"/>
                    </a:lnTo>
                    <a:lnTo>
                      <a:pt x="94" y="8"/>
                    </a:lnTo>
                    <a:lnTo>
                      <a:pt x="103" y="17"/>
                    </a:lnTo>
                    <a:lnTo>
                      <a:pt x="108" y="26"/>
                    </a:lnTo>
                    <a:lnTo>
                      <a:pt x="117" y="47"/>
                    </a:lnTo>
                    <a:lnTo>
                      <a:pt x="117" y="60"/>
                    </a:lnTo>
                    <a:close/>
                    <a:moveTo>
                      <a:pt x="97" y="55"/>
                    </a:moveTo>
                    <a:lnTo>
                      <a:pt x="94" y="39"/>
                    </a:lnTo>
                    <a:lnTo>
                      <a:pt x="87" y="27"/>
                    </a:lnTo>
                    <a:lnTo>
                      <a:pt x="77" y="20"/>
                    </a:lnTo>
                    <a:lnTo>
                      <a:pt x="62" y="17"/>
                    </a:lnTo>
                    <a:lnTo>
                      <a:pt x="46" y="20"/>
                    </a:lnTo>
                    <a:lnTo>
                      <a:pt x="35" y="27"/>
                    </a:lnTo>
                    <a:lnTo>
                      <a:pt x="26" y="39"/>
                    </a:lnTo>
                    <a:lnTo>
                      <a:pt x="22" y="55"/>
                    </a:lnTo>
                    <a:lnTo>
                      <a:pt x="97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6" name="Freeform 286"/>
              <p:cNvSpPr>
                <a:spLocks noEditPoints="1"/>
              </p:cNvSpPr>
              <p:nvPr/>
            </p:nvSpPr>
            <p:spPr bwMode="auto">
              <a:xfrm>
                <a:off x="1764" y="1085"/>
                <a:ext cx="35" cy="44"/>
              </a:xfrm>
              <a:custGeom>
                <a:avLst/>
                <a:gdLst>
                  <a:gd name="T0" fmla="*/ 65 w 107"/>
                  <a:gd name="T1" fmla="*/ 66 h 132"/>
                  <a:gd name="T2" fmla="*/ 43 w 107"/>
                  <a:gd name="T3" fmla="*/ 66 h 132"/>
                  <a:gd name="T4" fmla="*/ 30 w 107"/>
                  <a:gd name="T5" fmla="*/ 72 h 132"/>
                  <a:gd name="T6" fmla="*/ 23 w 107"/>
                  <a:gd name="T7" fmla="*/ 79 h 132"/>
                  <a:gd name="T8" fmla="*/ 22 w 107"/>
                  <a:gd name="T9" fmla="*/ 91 h 132"/>
                  <a:gd name="T10" fmla="*/ 22 w 107"/>
                  <a:gd name="T11" fmla="*/ 102 h 132"/>
                  <a:gd name="T12" fmla="*/ 29 w 107"/>
                  <a:gd name="T13" fmla="*/ 109 h 132"/>
                  <a:gd name="T14" fmla="*/ 36 w 107"/>
                  <a:gd name="T15" fmla="*/ 114 h 132"/>
                  <a:gd name="T16" fmla="*/ 48 w 107"/>
                  <a:gd name="T17" fmla="*/ 115 h 132"/>
                  <a:gd name="T18" fmla="*/ 63 w 107"/>
                  <a:gd name="T19" fmla="*/ 114 h 132"/>
                  <a:gd name="T20" fmla="*/ 75 w 107"/>
                  <a:gd name="T21" fmla="*/ 103 h 132"/>
                  <a:gd name="T22" fmla="*/ 85 w 107"/>
                  <a:gd name="T23" fmla="*/ 89 h 132"/>
                  <a:gd name="T24" fmla="*/ 87 w 107"/>
                  <a:gd name="T25" fmla="*/ 70 h 132"/>
                  <a:gd name="T26" fmla="*/ 87 w 107"/>
                  <a:gd name="T27" fmla="*/ 66 h 132"/>
                  <a:gd name="T28" fmla="*/ 65 w 107"/>
                  <a:gd name="T29" fmla="*/ 66 h 132"/>
                  <a:gd name="T30" fmla="*/ 107 w 107"/>
                  <a:gd name="T31" fmla="*/ 57 h 132"/>
                  <a:gd name="T32" fmla="*/ 107 w 107"/>
                  <a:gd name="T33" fmla="*/ 129 h 132"/>
                  <a:gd name="T34" fmla="*/ 87 w 107"/>
                  <a:gd name="T35" fmla="*/ 129 h 132"/>
                  <a:gd name="T36" fmla="*/ 87 w 107"/>
                  <a:gd name="T37" fmla="*/ 111 h 132"/>
                  <a:gd name="T38" fmla="*/ 78 w 107"/>
                  <a:gd name="T39" fmla="*/ 121 h 132"/>
                  <a:gd name="T40" fmla="*/ 68 w 107"/>
                  <a:gd name="T41" fmla="*/ 127 h 132"/>
                  <a:gd name="T42" fmla="*/ 58 w 107"/>
                  <a:gd name="T43" fmla="*/ 131 h 132"/>
                  <a:gd name="T44" fmla="*/ 42 w 107"/>
                  <a:gd name="T45" fmla="*/ 132 h 132"/>
                  <a:gd name="T46" fmla="*/ 25 w 107"/>
                  <a:gd name="T47" fmla="*/ 131 h 132"/>
                  <a:gd name="T48" fmla="*/ 12 w 107"/>
                  <a:gd name="T49" fmla="*/ 122 h 132"/>
                  <a:gd name="T50" fmla="*/ 3 w 107"/>
                  <a:gd name="T51" fmla="*/ 109 h 132"/>
                  <a:gd name="T52" fmla="*/ 0 w 107"/>
                  <a:gd name="T53" fmla="*/ 92 h 132"/>
                  <a:gd name="T54" fmla="*/ 2 w 107"/>
                  <a:gd name="T55" fmla="*/ 82 h 132"/>
                  <a:gd name="T56" fmla="*/ 9 w 107"/>
                  <a:gd name="T57" fmla="*/ 66 h 132"/>
                  <a:gd name="T58" fmla="*/ 14 w 107"/>
                  <a:gd name="T59" fmla="*/ 60 h 132"/>
                  <a:gd name="T60" fmla="*/ 32 w 107"/>
                  <a:gd name="T61" fmla="*/ 52 h 132"/>
                  <a:gd name="T62" fmla="*/ 58 w 107"/>
                  <a:gd name="T63" fmla="*/ 50 h 132"/>
                  <a:gd name="T64" fmla="*/ 87 w 107"/>
                  <a:gd name="T65" fmla="*/ 50 h 132"/>
                  <a:gd name="T66" fmla="*/ 87 w 107"/>
                  <a:gd name="T67" fmla="*/ 47 h 132"/>
                  <a:gd name="T68" fmla="*/ 85 w 107"/>
                  <a:gd name="T69" fmla="*/ 34 h 132"/>
                  <a:gd name="T70" fmla="*/ 76 w 107"/>
                  <a:gd name="T71" fmla="*/ 26 h 132"/>
                  <a:gd name="T72" fmla="*/ 66 w 107"/>
                  <a:gd name="T73" fmla="*/ 19 h 132"/>
                  <a:gd name="T74" fmla="*/ 51 w 107"/>
                  <a:gd name="T75" fmla="*/ 17 h 132"/>
                  <a:gd name="T76" fmla="*/ 39 w 107"/>
                  <a:gd name="T77" fmla="*/ 19 h 132"/>
                  <a:gd name="T78" fmla="*/ 29 w 107"/>
                  <a:gd name="T79" fmla="*/ 20 h 132"/>
                  <a:gd name="T80" fmla="*/ 19 w 107"/>
                  <a:gd name="T81" fmla="*/ 23 h 132"/>
                  <a:gd name="T82" fmla="*/ 10 w 107"/>
                  <a:gd name="T83" fmla="*/ 29 h 132"/>
                  <a:gd name="T84" fmla="*/ 10 w 107"/>
                  <a:gd name="T85" fmla="*/ 8 h 132"/>
                  <a:gd name="T86" fmla="*/ 20 w 107"/>
                  <a:gd name="T87" fmla="*/ 6 h 132"/>
                  <a:gd name="T88" fmla="*/ 32 w 107"/>
                  <a:gd name="T89" fmla="*/ 3 h 132"/>
                  <a:gd name="T90" fmla="*/ 42 w 107"/>
                  <a:gd name="T91" fmla="*/ 0 h 132"/>
                  <a:gd name="T92" fmla="*/ 52 w 107"/>
                  <a:gd name="T93" fmla="*/ 0 h 132"/>
                  <a:gd name="T94" fmla="*/ 65 w 107"/>
                  <a:gd name="T95" fmla="*/ 1 h 132"/>
                  <a:gd name="T96" fmla="*/ 87 w 107"/>
                  <a:gd name="T97" fmla="*/ 8 h 132"/>
                  <a:gd name="T98" fmla="*/ 94 w 107"/>
                  <a:gd name="T99" fmla="*/ 14 h 132"/>
                  <a:gd name="T100" fmla="*/ 100 w 107"/>
                  <a:gd name="T101" fmla="*/ 21 h 132"/>
                  <a:gd name="T102" fmla="*/ 107 w 107"/>
                  <a:gd name="T103" fmla="*/ 43 h 132"/>
                  <a:gd name="T104" fmla="*/ 107 w 107"/>
                  <a:gd name="T105" fmla="*/ 5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132">
                    <a:moveTo>
                      <a:pt x="65" y="66"/>
                    </a:moveTo>
                    <a:lnTo>
                      <a:pt x="43" y="66"/>
                    </a:lnTo>
                    <a:lnTo>
                      <a:pt x="30" y="72"/>
                    </a:lnTo>
                    <a:lnTo>
                      <a:pt x="23" y="79"/>
                    </a:lnTo>
                    <a:lnTo>
                      <a:pt x="22" y="91"/>
                    </a:lnTo>
                    <a:lnTo>
                      <a:pt x="22" y="102"/>
                    </a:lnTo>
                    <a:lnTo>
                      <a:pt x="29" y="109"/>
                    </a:lnTo>
                    <a:lnTo>
                      <a:pt x="36" y="114"/>
                    </a:lnTo>
                    <a:lnTo>
                      <a:pt x="48" y="115"/>
                    </a:lnTo>
                    <a:lnTo>
                      <a:pt x="63" y="114"/>
                    </a:lnTo>
                    <a:lnTo>
                      <a:pt x="75" y="103"/>
                    </a:lnTo>
                    <a:lnTo>
                      <a:pt x="85" y="89"/>
                    </a:lnTo>
                    <a:lnTo>
                      <a:pt x="87" y="70"/>
                    </a:lnTo>
                    <a:lnTo>
                      <a:pt x="87" y="66"/>
                    </a:lnTo>
                    <a:lnTo>
                      <a:pt x="65" y="66"/>
                    </a:lnTo>
                    <a:close/>
                    <a:moveTo>
                      <a:pt x="107" y="57"/>
                    </a:moveTo>
                    <a:lnTo>
                      <a:pt x="107" y="129"/>
                    </a:lnTo>
                    <a:lnTo>
                      <a:pt x="87" y="129"/>
                    </a:lnTo>
                    <a:lnTo>
                      <a:pt x="87" y="111"/>
                    </a:lnTo>
                    <a:lnTo>
                      <a:pt x="78" y="121"/>
                    </a:lnTo>
                    <a:lnTo>
                      <a:pt x="68" y="127"/>
                    </a:lnTo>
                    <a:lnTo>
                      <a:pt x="58" y="131"/>
                    </a:lnTo>
                    <a:lnTo>
                      <a:pt x="42" y="132"/>
                    </a:lnTo>
                    <a:lnTo>
                      <a:pt x="25" y="131"/>
                    </a:lnTo>
                    <a:lnTo>
                      <a:pt x="12" y="122"/>
                    </a:lnTo>
                    <a:lnTo>
                      <a:pt x="3" y="109"/>
                    </a:lnTo>
                    <a:lnTo>
                      <a:pt x="0" y="92"/>
                    </a:lnTo>
                    <a:lnTo>
                      <a:pt x="2" y="82"/>
                    </a:lnTo>
                    <a:lnTo>
                      <a:pt x="9" y="66"/>
                    </a:lnTo>
                    <a:lnTo>
                      <a:pt x="14" y="60"/>
                    </a:lnTo>
                    <a:lnTo>
                      <a:pt x="32" y="52"/>
                    </a:lnTo>
                    <a:lnTo>
                      <a:pt x="58" y="50"/>
                    </a:lnTo>
                    <a:lnTo>
                      <a:pt x="87" y="50"/>
                    </a:lnTo>
                    <a:lnTo>
                      <a:pt x="87" y="47"/>
                    </a:lnTo>
                    <a:lnTo>
                      <a:pt x="85" y="34"/>
                    </a:lnTo>
                    <a:lnTo>
                      <a:pt x="76" y="26"/>
                    </a:lnTo>
                    <a:lnTo>
                      <a:pt x="66" y="19"/>
                    </a:lnTo>
                    <a:lnTo>
                      <a:pt x="51" y="17"/>
                    </a:lnTo>
                    <a:lnTo>
                      <a:pt x="39" y="19"/>
                    </a:lnTo>
                    <a:lnTo>
                      <a:pt x="29" y="20"/>
                    </a:lnTo>
                    <a:lnTo>
                      <a:pt x="19" y="23"/>
                    </a:lnTo>
                    <a:lnTo>
                      <a:pt x="10" y="29"/>
                    </a:lnTo>
                    <a:lnTo>
                      <a:pt x="10" y="8"/>
                    </a:lnTo>
                    <a:lnTo>
                      <a:pt x="20" y="6"/>
                    </a:lnTo>
                    <a:lnTo>
                      <a:pt x="32" y="3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5" y="1"/>
                    </a:lnTo>
                    <a:lnTo>
                      <a:pt x="87" y="8"/>
                    </a:lnTo>
                    <a:lnTo>
                      <a:pt x="94" y="14"/>
                    </a:lnTo>
                    <a:lnTo>
                      <a:pt x="100" y="21"/>
                    </a:lnTo>
                    <a:lnTo>
                      <a:pt x="107" y="43"/>
                    </a:lnTo>
                    <a:lnTo>
                      <a:pt x="107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7" name="Freeform 287"/>
              <p:cNvSpPr>
                <a:spLocks/>
              </p:cNvSpPr>
              <p:nvPr/>
            </p:nvSpPr>
            <p:spPr bwMode="auto">
              <a:xfrm>
                <a:off x="1813" y="1085"/>
                <a:ext cx="62" cy="43"/>
              </a:xfrm>
              <a:custGeom>
                <a:avLst/>
                <a:gdLst>
                  <a:gd name="T0" fmla="*/ 99 w 184"/>
                  <a:gd name="T1" fmla="*/ 27 h 129"/>
                  <a:gd name="T2" fmla="*/ 108 w 184"/>
                  <a:gd name="T3" fmla="*/ 14 h 129"/>
                  <a:gd name="T4" fmla="*/ 118 w 184"/>
                  <a:gd name="T5" fmla="*/ 7 h 129"/>
                  <a:gd name="T6" fmla="*/ 129 w 184"/>
                  <a:gd name="T7" fmla="*/ 1 h 129"/>
                  <a:gd name="T8" fmla="*/ 142 w 184"/>
                  <a:gd name="T9" fmla="*/ 0 h 129"/>
                  <a:gd name="T10" fmla="*/ 152 w 184"/>
                  <a:gd name="T11" fmla="*/ 1 h 129"/>
                  <a:gd name="T12" fmla="*/ 168 w 184"/>
                  <a:gd name="T13" fmla="*/ 7 h 129"/>
                  <a:gd name="T14" fmla="*/ 174 w 184"/>
                  <a:gd name="T15" fmla="*/ 14 h 129"/>
                  <a:gd name="T16" fmla="*/ 183 w 184"/>
                  <a:gd name="T17" fmla="*/ 30 h 129"/>
                  <a:gd name="T18" fmla="*/ 184 w 184"/>
                  <a:gd name="T19" fmla="*/ 53 h 129"/>
                  <a:gd name="T20" fmla="*/ 184 w 184"/>
                  <a:gd name="T21" fmla="*/ 129 h 129"/>
                  <a:gd name="T22" fmla="*/ 164 w 184"/>
                  <a:gd name="T23" fmla="*/ 129 h 129"/>
                  <a:gd name="T24" fmla="*/ 164 w 184"/>
                  <a:gd name="T25" fmla="*/ 53 h 129"/>
                  <a:gd name="T26" fmla="*/ 162 w 184"/>
                  <a:gd name="T27" fmla="*/ 37 h 129"/>
                  <a:gd name="T28" fmla="*/ 157 w 184"/>
                  <a:gd name="T29" fmla="*/ 27 h 129"/>
                  <a:gd name="T30" fmla="*/ 149 w 184"/>
                  <a:gd name="T31" fmla="*/ 20 h 129"/>
                  <a:gd name="T32" fmla="*/ 136 w 184"/>
                  <a:gd name="T33" fmla="*/ 19 h 129"/>
                  <a:gd name="T34" fmla="*/ 122 w 184"/>
                  <a:gd name="T35" fmla="*/ 20 h 129"/>
                  <a:gd name="T36" fmla="*/ 112 w 184"/>
                  <a:gd name="T37" fmla="*/ 29 h 129"/>
                  <a:gd name="T38" fmla="*/ 103 w 184"/>
                  <a:gd name="T39" fmla="*/ 40 h 129"/>
                  <a:gd name="T40" fmla="*/ 102 w 184"/>
                  <a:gd name="T41" fmla="*/ 57 h 129"/>
                  <a:gd name="T42" fmla="*/ 102 w 184"/>
                  <a:gd name="T43" fmla="*/ 129 h 129"/>
                  <a:gd name="T44" fmla="*/ 82 w 184"/>
                  <a:gd name="T45" fmla="*/ 129 h 129"/>
                  <a:gd name="T46" fmla="*/ 82 w 184"/>
                  <a:gd name="T47" fmla="*/ 53 h 129"/>
                  <a:gd name="T48" fmla="*/ 80 w 184"/>
                  <a:gd name="T49" fmla="*/ 37 h 129"/>
                  <a:gd name="T50" fmla="*/ 74 w 184"/>
                  <a:gd name="T51" fmla="*/ 27 h 129"/>
                  <a:gd name="T52" fmla="*/ 67 w 184"/>
                  <a:gd name="T53" fmla="*/ 20 h 129"/>
                  <a:gd name="T54" fmla="*/ 56 w 184"/>
                  <a:gd name="T55" fmla="*/ 19 h 129"/>
                  <a:gd name="T56" fmla="*/ 40 w 184"/>
                  <a:gd name="T57" fmla="*/ 20 h 129"/>
                  <a:gd name="T58" fmla="*/ 30 w 184"/>
                  <a:gd name="T59" fmla="*/ 29 h 129"/>
                  <a:gd name="T60" fmla="*/ 23 w 184"/>
                  <a:gd name="T61" fmla="*/ 42 h 129"/>
                  <a:gd name="T62" fmla="*/ 21 w 184"/>
                  <a:gd name="T63" fmla="*/ 57 h 129"/>
                  <a:gd name="T64" fmla="*/ 21 w 184"/>
                  <a:gd name="T65" fmla="*/ 129 h 129"/>
                  <a:gd name="T66" fmla="*/ 0 w 184"/>
                  <a:gd name="T67" fmla="*/ 129 h 129"/>
                  <a:gd name="T68" fmla="*/ 0 w 184"/>
                  <a:gd name="T69" fmla="*/ 3 h 129"/>
                  <a:gd name="T70" fmla="*/ 21 w 184"/>
                  <a:gd name="T71" fmla="*/ 3 h 129"/>
                  <a:gd name="T72" fmla="*/ 21 w 184"/>
                  <a:gd name="T73" fmla="*/ 23 h 129"/>
                  <a:gd name="T74" fmla="*/ 28 w 184"/>
                  <a:gd name="T75" fmla="*/ 13 h 129"/>
                  <a:gd name="T76" fmla="*/ 37 w 184"/>
                  <a:gd name="T77" fmla="*/ 6 h 129"/>
                  <a:gd name="T78" fmla="*/ 49 w 184"/>
                  <a:gd name="T79" fmla="*/ 1 h 129"/>
                  <a:gd name="T80" fmla="*/ 62 w 184"/>
                  <a:gd name="T81" fmla="*/ 0 h 129"/>
                  <a:gd name="T82" fmla="*/ 74 w 184"/>
                  <a:gd name="T83" fmla="*/ 1 h 129"/>
                  <a:gd name="T84" fmla="*/ 85 w 184"/>
                  <a:gd name="T85" fmla="*/ 7 h 129"/>
                  <a:gd name="T86" fmla="*/ 93 w 184"/>
                  <a:gd name="T87" fmla="*/ 16 h 129"/>
                  <a:gd name="T88" fmla="*/ 99 w 184"/>
                  <a:gd name="T89" fmla="*/ 2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4" h="129">
                    <a:moveTo>
                      <a:pt x="99" y="27"/>
                    </a:moveTo>
                    <a:lnTo>
                      <a:pt x="108" y="14"/>
                    </a:lnTo>
                    <a:lnTo>
                      <a:pt x="118" y="7"/>
                    </a:lnTo>
                    <a:lnTo>
                      <a:pt x="129" y="1"/>
                    </a:lnTo>
                    <a:lnTo>
                      <a:pt x="142" y="0"/>
                    </a:lnTo>
                    <a:lnTo>
                      <a:pt x="152" y="1"/>
                    </a:lnTo>
                    <a:lnTo>
                      <a:pt x="168" y="7"/>
                    </a:lnTo>
                    <a:lnTo>
                      <a:pt x="174" y="14"/>
                    </a:lnTo>
                    <a:lnTo>
                      <a:pt x="183" y="30"/>
                    </a:lnTo>
                    <a:lnTo>
                      <a:pt x="184" y="53"/>
                    </a:lnTo>
                    <a:lnTo>
                      <a:pt x="184" y="129"/>
                    </a:lnTo>
                    <a:lnTo>
                      <a:pt x="164" y="129"/>
                    </a:lnTo>
                    <a:lnTo>
                      <a:pt x="164" y="53"/>
                    </a:lnTo>
                    <a:lnTo>
                      <a:pt x="162" y="37"/>
                    </a:lnTo>
                    <a:lnTo>
                      <a:pt x="157" y="27"/>
                    </a:lnTo>
                    <a:lnTo>
                      <a:pt x="149" y="20"/>
                    </a:lnTo>
                    <a:lnTo>
                      <a:pt x="136" y="19"/>
                    </a:lnTo>
                    <a:lnTo>
                      <a:pt x="122" y="20"/>
                    </a:lnTo>
                    <a:lnTo>
                      <a:pt x="112" y="29"/>
                    </a:lnTo>
                    <a:lnTo>
                      <a:pt x="103" y="40"/>
                    </a:lnTo>
                    <a:lnTo>
                      <a:pt x="102" y="57"/>
                    </a:lnTo>
                    <a:lnTo>
                      <a:pt x="102" y="129"/>
                    </a:lnTo>
                    <a:lnTo>
                      <a:pt x="82" y="129"/>
                    </a:lnTo>
                    <a:lnTo>
                      <a:pt x="82" y="53"/>
                    </a:lnTo>
                    <a:lnTo>
                      <a:pt x="80" y="37"/>
                    </a:lnTo>
                    <a:lnTo>
                      <a:pt x="74" y="27"/>
                    </a:lnTo>
                    <a:lnTo>
                      <a:pt x="67" y="20"/>
                    </a:lnTo>
                    <a:lnTo>
                      <a:pt x="56" y="19"/>
                    </a:lnTo>
                    <a:lnTo>
                      <a:pt x="40" y="20"/>
                    </a:lnTo>
                    <a:lnTo>
                      <a:pt x="30" y="29"/>
                    </a:lnTo>
                    <a:lnTo>
                      <a:pt x="23" y="42"/>
                    </a:lnTo>
                    <a:lnTo>
                      <a:pt x="21" y="57"/>
                    </a:lnTo>
                    <a:lnTo>
                      <a:pt x="21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lnTo>
                      <a:pt x="28" y="13"/>
                    </a:lnTo>
                    <a:lnTo>
                      <a:pt x="37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4" y="1"/>
                    </a:lnTo>
                    <a:lnTo>
                      <a:pt x="85" y="7"/>
                    </a:lnTo>
                    <a:lnTo>
                      <a:pt x="93" y="16"/>
                    </a:lnTo>
                    <a:lnTo>
                      <a:pt x="99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8" name="Freeform 288"/>
              <p:cNvSpPr>
                <a:spLocks/>
              </p:cNvSpPr>
              <p:nvPr/>
            </p:nvSpPr>
            <p:spPr bwMode="auto">
              <a:xfrm>
                <a:off x="1439" y="1099"/>
                <a:ext cx="28" cy="15"/>
              </a:xfrm>
              <a:custGeom>
                <a:avLst/>
                <a:gdLst>
                  <a:gd name="T0" fmla="*/ 0 w 82"/>
                  <a:gd name="T1" fmla="*/ 45 h 45"/>
                  <a:gd name="T2" fmla="*/ 82 w 82"/>
                  <a:gd name="T3" fmla="*/ 45 h 45"/>
                  <a:gd name="T4" fmla="*/ 35 w 82"/>
                  <a:gd name="T5" fmla="*/ 0 h 45"/>
                  <a:gd name="T6" fmla="*/ 23 w 82"/>
                  <a:gd name="T7" fmla="*/ 14 h 45"/>
                  <a:gd name="T8" fmla="*/ 13 w 82"/>
                  <a:gd name="T9" fmla="*/ 3 h 45"/>
                  <a:gd name="T10" fmla="*/ 0 w 82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>
                    <a:moveTo>
                      <a:pt x="0" y="45"/>
                    </a:moveTo>
                    <a:lnTo>
                      <a:pt x="82" y="45"/>
                    </a:lnTo>
                    <a:lnTo>
                      <a:pt x="35" y="0"/>
                    </a:lnTo>
                    <a:lnTo>
                      <a:pt x="23" y="14"/>
                    </a:lnTo>
                    <a:lnTo>
                      <a:pt x="13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9" name="Freeform 289"/>
              <p:cNvSpPr>
                <a:spLocks/>
              </p:cNvSpPr>
              <p:nvPr/>
            </p:nvSpPr>
            <p:spPr bwMode="auto">
              <a:xfrm>
                <a:off x="1457" y="1094"/>
                <a:ext cx="25" cy="58"/>
              </a:xfrm>
              <a:custGeom>
                <a:avLst/>
                <a:gdLst>
                  <a:gd name="T0" fmla="*/ 42 w 76"/>
                  <a:gd name="T1" fmla="*/ 174 h 174"/>
                  <a:gd name="T2" fmla="*/ 58 w 76"/>
                  <a:gd name="T3" fmla="*/ 164 h 174"/>
                  <a:gd name="T4" fmla="*/ 75 w 76"/>
                  <a:gd name="T5" fmla="*/ 138 h 174"/>
                  <a:gd name="T6" fmla="*/ 76 w 76"/>
                  <a:gd name="T7" fmla="*/ 135 h 174"/>
                  <a:gd name="T8" fmla="*/ 68 w 76"/>
                  <a:gd name="T9" fmla="*/ 106 h 174"/>
                  <a:gd name="T10" fmla="*/ 45 w 76"/>
                  <a:gd name="T11" fmla="*/ 57 h 174"/>
                  <a:gd name="T12" fmla="*/ 7 w 76"/>
                  <a:gd name="T13" fmla="*/ 7 h 174"/>
                  <a:gd name="T14" fmla="*/ 0 w 76"/>
                  <a:gd name="T15" fmla="*/ 0 h 174"/>
                  <a:gd name="T16" fmla="*/ 6 w 76"/>
                  <a:gd name="T17" fmla="*/ 16 h 174"/>
                  <a:gd name="T18" fmla="*/ 32 w 76"/>
                  <a:gd name="T19" fmla="*/ 98 h 174"/>
                  <a:gd name="T20" fmla="*/ 42 w 76"/>
                  <a:gd name="T21" fmla="*/ 154 h 174"/>
                  <a:gd name="T22" fmla="*/ 42 w 76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4">
                    <a:moveTo>
                      <a:pt x="42" y="174"/>
                    </a:moveTo>
                    <a:lnTo>
                      <a:pt x="58" y="164"/>
                    </a:lnTo>
                    <a:lnTo>
                      <a:pt x="75" y="138"/>
                    </a:lnTo>
                    <a:lnTo>
                      <a:pt x="76" y="135"/>
                    </a:lnTo>
                    <a:lnTo>
                      <a:pt x="68" y="106"/>
                    </a:lnTo>
                    <a:lnTo>
                      <a:pt x="45" y="57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6" y="16"/>
                    </a:lnTo>
                    <a:lnTo>
                      <a:pt x="32" y="98"/>
                    </a:lnTo>
                    <a:lnTo>
                      <a:pt x="42" y="154"/>
                    </a:lnTo>
                    <a:lnTo>
                      <a:pt x="42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0" name="Freeform 290"/>
              <p:cNvSpPr>
                <a:spLocks/>
              </p:cNvSpPr>
              <p:nvPr/>
            </p:nvSpPr>
            <p:spPr bwMode="auto">
              <a:xfrm>
                <a:off x="1407" y="1166"/>
                <a:ext cx="171" cy="47"/>
              </a:xfrm>
              <a:custGeom>
                <a:avLst/>
                <a:gdLst>
                  <a:gd name="T0" fmla="*/ 69 w 513"/>
                  <a:gd name="T1" fmla="*/ 0 h 140"/>
                  <a:gd name="T2" fmla="*/ 444 w 513"/>
                  <a:gd name="T3" fmla="*/ 0 h 140"/>
                  <a:gd name="T4" fmla="*/ 459 w 513"/>
                  <a:gd name="T5" fmla="*/ 2 h 140"/>
                  <a:gd name="T6" fmla="*/ 483 w 513"/>
                  <a:gd name="T7" fmla="*/ 12 h 140"/>
                  <a:gd name="T8" fmla="*/ 502 w 513"/>
                  <a:gd name="T9" fmla="*/ 30 h 140"/>
                  <a:gd name="T10" fmla="*/ 513 w 513"/>
                  <a:gd name="T11" fmla="*/ 56 h 140"/>
                  <a:gd name="T12" fmla="*/ 513 w 513"/>
                  <a:gd name="T13" fmla="*/ 71 h 140"/>
                  <a:gd name="T14" fmla="*/ 513 w 513"/>
                  <a:gd name="T15" fmla="*/ 85 h 140"/>
                  <a:gd name="T16" fmla="*/ 502 w 513"/>
                  <a:gd name="T17" fmla="*/ 110 h 140"/>
                  <a:gd name="T18" fmla="*/ 483 w 513"/>
                  <a:gd name="T19" fmla="*/ 128 h 140"/>
                  <a:gd name="T20" fmla="*/ 459 w 513"/>
                  <a:gd name="T21" fmla="*/ 140 h 140"/>
                  <a:gd name="T22" fmla="*/ 444 w 513"/>
                  <a:gd name="T23" fmla="*/ 140 h 140"/>
                  <a:gd name="T24" fmla="*/ 69 w 513"/>
                  <a:gd name="T25" fmla="*/ 140 h 140"/>
                  <a:gd name="T26" fmla="*/ 55 w 513"/>
                  <a:gd name="T27" fmla="*/ 140 h 140"/>
                  <a:gd name="T28" fmla="*/ 30 w 513"/>
                  <a:gd name="T29" fmla="*/ 128 h 140"/>
                  <a:gd name="T30" fmla="*/ 12 w 513"/>
                  <a:gd name="T31" fmla="*/ 110 h 140"/>
                  <a:gd name="T32" fmla="*/ 2 w 513"/>
                  <a:gd name="T33" fmla="*/ 85 h 140"/>
                  <a:gd name="T34" fmla="*/ 0 w 513"/>
                  <a:gd name="T35" fmla="*/ 71 h 140"/>
                  <a:gd name="T36" fmla="*/ 2 w 513"/>
                  <a:gd name="T37" fmla="*/ 56 h 140"/>
                  <a:gd name="T38" fmla="*/ 12 w 513"/>
                  <a:gd name="T39" fmla="*/ 30 h 140"/>
                  <a:gd name="T40" fmla="*/ 30 w 513"/>
                  <a:gd name="T41" fmla="*/ 12 h 140"/>
                  <a:gd name="T42" fmla="*/ 55 w 513"/>
                  <a:gd name="T43" fmla="*/ 2 h 140"/>
                  <a:gd name="T44" fmla="*/ 69 w 513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3" h="140">
                    <a:moveTo>
                      <a:pt x="69" y="0"/>
                    </a:moveTo>
                    <a:lnTo>
                      <a:pt x="444" y="0"/>
                    </a:lnTo>
                    <a:lnTo>
                      <a:pt x="459" y="2"/>
                    </a:lnTo>
                    <a:lnTo>
                      <a:pt x="483" y="12"/>
                    </a:lnTo>
                    <a:lnTo>
                      <a:pt x="502" y="30"/>
                    </a:lnTo>
                    <a:lnTo>
                      <a:pt x="513" y="56"/>
                    </a:lnTo>
                    <a:lnTo>
                      <a:pt x="513" y="71"/>
                    </a:lnTo>
                    <a:lnTo>
                      <a:pt x="513" y="85"/>
                    </a:lnTo>
                    <a:lnTo>
                      <a:pt x="502" y="110"/>
                    </a:lnTo>
                    <a:lnTo>
                      <a:pt x="483" y="128"/>
                    </a:lnTo>
                    <a:lnTo>
                      <a:pt x="459" y="140"/>
                    </a:lnTo>
                    <a:lnTo>
                      <a:pt x="444" y="140"/>
                    </a:lnTo>
                    <a:lnTo>
                      <a:pt x="69" y="140"/>
                    </a:lnTo>
                    <a:lnTo>
                      <a:pt x="55" y="140"/>
                    </a:lnTo>
                    <a:lnTo>
                      <a:pt x="30" y="128"/>
                    </a:lnTo>
                    <a:lnTo>
                      <a:pt x="12" y="110"/>
                    </a:lnTo>
                    <a:lnTo>
                      <a:pt x="2" y="85"/>
                    </a:lnTo>
                    <a:lnTo>
                      <a:pt x="0" y="71"/>
                    </a:lnTo>
                    <a:lnTo>
                      <a:pt x="2" y="56"/>
                    </a:lnTo>
                    <a:lnTo>
                      <a:pt x="12" y="30"/>
                    </a:lnTo>
                    <a:lnTo>
                      <a:pt x="30" y="12"/>
                    </a:lnTo>
                    <a:lnTo>
                      <a:pt x="55" y="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1" name="Freeform 291"/>
              <p:cNvSpPr>
                <a:spLocks/>
              </p:cNvSpPr>
              <p:nvPr/>
            </p:nvSpPr>
            <p:spPr bwMode="auto">
              <a:xfrm>
                <a:off x="1410" y="1091"/>
                <a:ext cx="167" cy="114"/>
              </a:xfrm>
              <a:custGeom>
                <a:avLst/>
                <a:gdLst>
                  <a:gd name="T0" fmla="*/ 154 w 501"/>
                  <a:gd name="T1" fmla="*/ 342 h 342"/>
                  <a:gd name="T2" fmla="*/ 359 w 501"/>
                  <a:gd name="T3" fmla="*/ 342 h 342"/>
                  <a:gd name="T4" fmla="*/ 380 w 501"/>
                  <a:gd name="T5" fmla="*/ 342 h 342"/>
                  <a:gd name="T6" fmla="*/ 422 w 501"/>
                  <a:gd name="T7" fmla="*/ 332 h 342"/>
                  <a:gd name="T8" fmla="*/ 458 w 501"/>
                  <a:gd name="T9" fmla="*/ 313 h 342"/>
                  <a:gd name="T10" fmla="*/ 486 w 501"/>
                  <a:gd name="T11" fmla="*/ 282 h 342"/>
                  <a:gd name="T12" fmla="*/ 496 w 501"/>
                  <a:gd name="T13" fmla="*/ 259 h 342"/>
                  <a:gd name="T14" fmla="*/ 501 w 501"/>
                  <a:gd name="T15" fmla="*/ 236 h 342"/>
                  <a:gd name="T16" fmla="*/ 499 w 501"/>
                  <a:gd name="T17" fmla="*/ 175 h 342"/>
                  <a:gd name="T18" fmla="*/ 473 w 501"/>
                  <a:gd name="T19" fmla="*/ 106 h 342"/>
                  <a:gd name="T20" fmla="*/ 431 w 501"/>
                  <a:gd name="T21" fmla="*/ 51 h 342"/>
                  <a:gd name="T22" fmla="*/ 392 w 501"/>
                  <a:gd name="T23" fmla="*/ 17 h 342"/>
                  <a:gd name="T24" fmla="*/ 369 w 501"/>
                  <a:gd name="T25" fmla="*/ 0 h 342"/>
                  <a:gd name="T26" fmla="*/ 128 w 501"/>
                  <a:gd name="T27" fmla="*/ 0 h 342"/>
                  <a:gd name="T28" fmla="*/ 104 w 501"/>
                  <a:gd name="T29" fmla="*/ 15 h 342"/>
                  <a:gd name="T30" fmla="*/ 66 w 501"/>
                  <a:gd name="T31" fmla="*/ 48 h 342"/>
                  <a:gd name="T32" fmla="*/ 37 w 501"/>
                  <a:gd name="T33" fmla="*/ 84 h 342"/>
                  <a:gd name="T34" fmla="*/ 17 w 501"/>
                  <a:gd name="T35" fmla="*/ 119 h 342"/>
                  <a:gd name="T36" fmla="*/ 0 w 501"/>
                  <a:gd name="T37" fmla="*/ 172 h 342"/>
                  <a:gd name="T38" fmla="*/ 1 w 501"/>
                  <a:gd name="T39" fmla="*/ 236 h 342"/>
                  <a:gd name="T40" fmla="*/ 11 w 501"/>
                  <a:gd name="T41" fmla="*/ 263 h 342"/>
                  <a:gd name="T42" fmla="*/ 24 w 501"/>
                  <a:gd name="T43" fmla="*/ 286 h 342"/>
                  <a:gd name="T44" fmla="*/ 53 w 501"/>
                  <a:gd name="T45" fmla="*/ 318 h 342"/>
                  <a:gd name="T46" fmla="*/ 91 w 501"/>
                  <a:gd name="T47" fmla="*/ 335 h 342"/>
                  <a:gd name="T48" fmla="*/ 132 w 501"/>
                  <a:gd name="T49" fmla="*/ 342 h 342"/>
                  <a:gd name="T50" fmla="*/ 154 w 501"/>
                  <a:gd name="T51" fmla="*/ 342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1" h="342">
                    <a:moveTo>
                      <a:pt x="154" y="342"/>
                    </a:moveTo>
                    <a:lnTo>
                      <a:pt x="359" y="342"/>
                    </a:lnTo>
                    <a:lnTo>
                      <a:pt x="380" y="342"/>
                    </a:lnTo>
                    <a:lnTo>
                      <a:pt x="422" y="332"/>
                    </a:lnTo>
                    <a:lnTo>
                      <a:pt x="458" y="313"/>
                    </a:lnTo>
                    <a:lnTo>
                      <a:pt x="486" y="282"/>
                    </a:lnTo>
                    <a:lnTo>
                      <a:pt x="496" y="259"/>
                    </a:lnTo>
                    <a:lnTo>
                      <a:pt x="501" y="236"/>
                    </a:lnTo>
                    <a:lnTo>
                      <a:pt x="499" y="175"/>
                    </a:lnTo>
                    <a:lnTo>
                      <a:pt x="473" y="106"/>
                    </a:lnTo>
                    <a:lnTo>
                      <a:pt x="431" y="51"/>
                    </a:lnTo>
                    <a:lnTo>
                      <a:pt x="392" y="17"/>
                    </a:lnTo>
                    <a:lnTo>
                      <a:pt x="369" y="0"/>
                    </a:lnTo>
                    <a:lnTo>
                      <a:pt x="128" y="0"/>
                    </a:lnTo>
                    <a:lnTo>
                      <a:pt x="104" y="15"/>
                    </a:lnTo>
                    <a:lnTo>
                      <a:pt x="66" y="48"/>
                    </a:lnTo>
                    <a:lnTo>
                      <a:pt x="37" y="84"/>
                    </a:lnTo>
                    <a:lnTo>
                      <a:pt x="17" y="119"/>
                    </a:lnTo>
                    <a:lnTo>
                      <a:pt x="0" y="172"/>
                    </a:lnTo>
                    <a:lnTo>
                      <a:pt x="1" y="236"/>
                    </a:lnTo>
                    <a:lnTo>
                      <a:pt x="11" y="263"/>
                    </a:lnTo>
                    <a:lnTo>
                      <a:pt x="24" y="286"/>
                    </a:lnTo>
                    <a:lnTo>
                      <a:pt x="53" y="318"/>
                    </a:lnTo>
                    <a:lnTo>
                      <a:pt x="91" y="335"/>
                    </a:lnTo>
                    <a:lnTo>
                      <a:pt x="132" y="342"/>
                    </a:lnTo>
                    <a:lnTo>
                      <a:pt x="154" y="342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2" name="Freeform 292"/>
              <p:cNvSpPr>
                <a:spLocks/>
              </p:cNvSpPr>
              <p:nvPr/>
            </p:nvSpPr>
            <p:spPr bwMode="auto">
              <a:xfrm>
                <a:off x="1545" y="1138"/>
                <a:ext cx="25" cy="57"/>
              </a:xfrm>
              <a:custGeom>
                <a:avLst/>
                <a:gdLst>
                  <a:gd name="T0" fmla="*/ 42 w 76"/>
                  <a:gd name="T1" fmla="*/ 173 h 173"/>
                  <a:gd name="T2" fmla="*/ 57 w 76"/>
                  <a:gd name="T3" fmla="*/ 163 h 173"/>
                  <a:gd name="T4" fmla="*/ 75 w 76"/>
                  <a:gd name="T5" fmla="*/ 137 h 173"/>
                  <a:gd name="T6" fmla="*/ 76 w 76"/>
                  <a:gd name="T7" fmla="*/ 134 h 173"/>
                  <a:gd name="T8" fmla="*/ 68 w 76"/>
                  <a:gd name="T9" fmla="*/ 105 h 173"/>
                  <a:gd name="T10" fmla="*/ 45 w 76"/>
                  <a:gd name="T11" fmla="*/ 56 h 173"/>
                  <a:gd name="T12" fmla="*/ 7 w 76"/>
                  <a:gd name="T13" fmla="*/ 7 h 173"/>
                  <a:gd name="T14" fmla="*/ 0 w 76"/>
                  <a:gd name="T15" fmla="*/ 0 h 173"/>
                  <a:gd name="T16" fmla="*/ 6 w 76"/>
                  <a:gd name="T17" fmla="*/ 16 h 173"/>
                  <a:gd name="T18" fmla="*/ 32 w 76"/>
                  <a:gd name="T19" fmla="*/ 97 h 173"/>
                  <a:gd name="T20" fmla="*/ 42 w 76"/>
                  <a:gd name="T21" fmla="*/ 153 h 173"/>
                  <a:gd name="T22" fmla="*/ 42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2" y="173"/>
                    </a:moveTo>
                    <a:lnTo>
                      <a:pt x="57" y="163"/>
                    </a:lnTo>
                    <a:lnTo>
                      <a:pt x="75" y="137"/>
                    </a:lnTo>
                    <a:lnTo>
                      <a:pt x="76" y="134"/>
                    </a:lnTo>
                    <a:lnTo>
                      <a:pt x="68" y="105"/>
                    </a:lnTo>
                    <a:lnTo>
                      <a:pt x="45" y="56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6" y="16"/>
                    </a:lnTo>
                    <a:lnTo>
                      <a:pt x="32" y="97"/>
                    </a:lnTo>
                    <a:lnTo>
                      <a:pt x="42" y="153"/>
                    </a:lnTo>
                    <a:lnTo>
                      <a:pt x="42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3" name="Freeform 293"/>
              <p:cNvSpPr>
                <a:spLocks/>
              </p:cNvSpPr>
              <p:nvPr/>
            </p:nvSpPr>
            <p:spPr bwMode="auto">
              <a:xfrm>
                <a:off x="1420" y="1140"/>
                <a:ext cx="23" cy="58"/>
              </a:xfrm>
              <a:custGeom>
                <a:avLst/>
                <a:gdLst>
                  <a:gd name="T0" fmla="*/ 35 w 71"/>
                  <a:gd name="T1" fmla="*/ 175 h 175"/>
                  <a:gd name="T2" fmla="*/ 17 w 71"/>
                  <a:gd name="T3" fmla="*/ 165 h 175"/>
                  <a:gd name="T4" fmla="*/ 2 w 71"/>
                  <a:gd name="T5" fmla="*/ 142 h 175"/>
                  <a:gd name="T6" fmla="*/ 0 w 71"/>
                  <a:gd name="T7" fmla="*/ 139 h 175"/>
                  <a:gd name="T8" fmla="*/ 7 w 71"/>
                  <a:gd name="T9" fmla="*/ 110 h 175"/>
                  <a:gd name="T10" fmla="*/ 29 w 71"/>
                  <a:gd name="T11" fmla="*/ 59 h 175"/>
                  <a:gd name="T12" fmla="*/ 65 w 71"/>
                  <a:gd name="T13" fmla="*/ 8 h 175"/>
                  <a:gd name="T14" fmla="*/ 71 w 71"/>
                  <a:gd name="T15" fmla="*/ 0 h 175"/>
                  <a:gd name="T16" fmla="*/ 66 w 71"/>
                  <a:gd name="T17" fmla="*/ 16 h 175"/>
                  <a:gd name="T18" fmla="*/ 43 w 71"/>
                  <a:gd name="T19" fmla="*/ 98 h 175"/>
                  <a:gd name="T20" fmla="*/ 33 w 71"/>
                  <a:gd name="T21" fmla="*/ 155 h 175"/>
                  <a:gd name="T22" fmla="*/ 35 w 71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1" h="175">
                    <a:moveTo>
                      <a:pt x="35" y="175"/>
                    </a:moveTo>
                    <a:lnTo>
                      <a:pt x="17" y="165"/>
                    </a:lnTo>
                    <a:lnTo>
                      <a:pt x="2" y="142"/>
                    </a:lnTo>
                    <a:lnTo>
                      <a:pt x="0" y="139"/>
                    </a:lnTo>
                    <a:lnTo>
                      <a:pt x="7" y="110"/>
                    </a:lnTo>
                    <a:lnTo>
                      <a:pt x="29" y="59"/>
                    </a:lnTo>
                    <a:lnTo>
                      <a:pt x="65" y="8"/>
                    </a:lnTo>
                    <a:lnTo>
                      <a:pt x="71" y="0"/>
                    </a:lnTo>
                    <a:lnTo>
                      <a:pt x="66" y="16"/>
                    </a:lnTo>
                    <a:lnTo>
                      <a:pt x="43" y="98"/>
                    </a:lnTo>
                    <a:lnTo>
                      <a:pt x="33" y="155"/>
                    </a:lnTo>
                    <a:lnTo>
                      <a:pt x="35" y="175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" name="Freeform 294"/>
              <p:cNvSpPr>
                <a:spLocks/>
              </p:cNvSpPr>
              <p:nvPr/>
            </p:nvSpPr>
            <p:spPr bwMode="auto">
              <a:xfrm>
                <a:off x="1414" y="1095"/>
                <a:ext cx="158" cy="106"/>
              </a:xfrm>
              <a:custGeom>
                <a:avLst/>
                <a:gdLst>
                  <a:gd name="T0" fmla="*/ 137 w 475"/>
                  <a:gd name="T1" fmla="*/ 318 h 318"/>
                  <a:gd name="T2" fmla="*/ 346 w 475"/>
                  <a:gd name="T3" fmla="*/ 316 h 318"/>
                  <a:gd name="T4" fmla="*/ 366 w 475"/>
                  <a:gd name="T5" fmla="*/ 316 h 318"/>
                  <a:gd name="T6" fmla="*/ 403 w 475"/>
                  <a:gd name="T7" fmla="*/ 308 h 318"/>
                  <a:gd name="T8" fmla="*/ 437 w 475"/>
                  <a:gd name="T9" fmla="*/ 291 h 318"/>
                  <a:gd name="T10" fmla="*/ 461 w 475"/>
                  <a:gd name="T11" fmla="*/ 262 h 318"/>
                  <a:gd name="T12" fmla="*/ 470 w 475"/>
                  <a:gd name="T13" fmla="*/ 242 h 318"/>
                  <a:gd name="T14" fmla="*/ 475 w 475"/>
                  <a:gd name="T15" fmla="*/ 220 h 318"/>
                  <a:gd name="T16" fmla="*/ 471 w 475"/>
                  <a:gd name="T17" fmla="*/ 165 h 318"/>
                  <a:gd name="T18" fmla="*/ 445 w 475"/>
                  <a:gd name="T19" fmla="*/ 102 h 318"/>
                  <a:gd name="T20" fmla="*/ 392 w 475"/>
                  <a:gd name="T21" fmla="*/ 37 h 318"/>
                  <a:gd name="T22" fmla="*/ 350 w 475"/>
                  <a:gd name="T23" fmla="*/ 5 h 318"/>
                  <a:gd name="T24" fmla="*/ 121 w 475"/>
                  <a:gd name="T25" fmla="*/ 0 h 318"/>
                  <a:gd name="T26" fmla="*/ 79 w 475"/>
                  <a:gd name="T27" fmla="*/ 30 h 318"/>
                  <a:gd name="T28" fmla="*/ 24 w 475"/>
                  <a:gd name="T29" fmla="*/ 93 h 318"/>
                  <a:gd name="T30" fmla="*/ 0 w 475"/>
                  <a:gd name="T31" fmla="*/ 158 h 318"/>
                  <a:gd name="T32" fmla="*/ 0 w 475"/>
                  <a:gd name="T33" fmla="*/ 219 h 318"/>
                  <a:gd name="T34" fmla="*/ 8 w 475"/>
                  <a:gd name="T35" fmla="*/ 244 h 318"/>
                  <a:gd name="T36" fmla="*/ 19 w 475"/>
                  <a:gd name="T37" fmla="*/ 267 h 318"/>
                  <a:gd name="T38" fmla="*/ 44 w 475"/>
                  <a:gd name="T39" fmla="*/ 296 h 318"/>
                  <a:gd name="T40" fmla="*/ 76 w 475"/>
                  <a:gd name="T41" fmla="*/ 312 h 318"/>
                  <a:gd name="T42" fmla="*/ 115 w 475"/>
                  <a:gd name="T43" fmla="*/ 316 h 318"/>
                  <a:gd name="T44" fmla="*/ 137 w 475"/>
                  <a:gd name="T4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8">
                    <a:moveTo>
                      <a:pt x="137" y="318"/>
                    </a:moveTo>
                    <a:lnTo>
                      <a:pt x="346" y="316"/>
                    </a:lnTo>
                    <a:lnTo>
                      <a:pt x="366" y="316"/>
                    </a:lnTo>
                    <a:lnTo>
                      <a:pt x="403" y="308"/>
                    </a:lnTo>
                    <a:lnTo>
                      <a:pt x="437" y="291"/>
                    </a:lnTo>
                    <a:lnTo>
                      <a:pt x="461" y="262"/>
                    </a:lnTo>
                    <a:lnTo>
                      <a:pt x="470" y="242"/>
                    </a:lnTo>
                    <a:lnTo>
                      <a:pt x="475" y="220"/>
                    </a:lnTo>
                    <a:lnTo>
                      <a:pt x="471" y="165"/>
                    </a:lnTo>
                    <a:lnTo>
                      <a:pt x="445" y="102"/>
                    </a:lnTo>
                    <a:lnTo>
                      <a:pt x="392" y="37"/>
                    </a:lnTo>
                    <a:lnTo>
                      <a:pt x="350" y="5"/>
                    </a:lnTo>
                    <a:lnTo>
                      <a:pt x="121" y="0"/>
                    </a:lnTo>
                    <a:lnTo>
                      <a:pt x="79" y="30"/>
                    </a:lnTo>
                    <a:lnTo>
                      <a:pt x="24" y="93"/>
                    </a:lnTo>
                    <a:lnTo>
                      <a:pt x="0" y="158"/>
                    </a:lnTo>
                    <a:lnTo>
                      <a:pt x="0" y="219"/>
                    </a:lnTo>
                    <a:lnTo>
                      <a:pt x="8" y="244"/>
                    </a:lnTo>
                    <a:lnTo>
                      <a:pt x="19" y="267"/>
                    </a:lnTo>
                    <a:lnTo>
                      <a:pt x="44" y="296"/>
                    </a:lnTo>
                    <a:lnTo>
                      <a:pt x="76" y="312"/>
                    </a:lnTo>
                    <a:lnTo>
                      <a:pt x="115" y="316"/>
                    </a:lnTo>
                    <a:lnTo>
                      <a:pt x="137" y="318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5" name="Freeform 295"/>
              <p:cNvSpPr>
                <a:spLocks/>
              </p:cNvSpPr>
              <p:nvPr/>
            </p:nvSpPr>
            <p:spPr bwMode="auto">
              <a:xfrm>
                <a:off x="1438" y="1024"/>
                <a:ext cx="111" cy="113"/>
              </a:xfrm>
              <a:custGeom>
                <a:avLst/>
                <a:gdLst>
                  <a:gd name="T0" fmla="*/ 333 w 333"/>
                  <a:gd name="T1" fmla="*/ 170 h 340"/>
                  <a:gd name="T2" fmla="*/ 330 w 333"/>
                  <a:gd name="T3" fmla="*/ 204 h 340"/>
                  <a:gd name="T4" fmla="*/ 305 w 333"/>
                  <a:gd name="T5" fmla="*/ 265 h 340"/>
                  <a:gd name="T6" fmla="*/ 259 w 333"/>
                  <a:gd name="T7" fmla="*/ 311 h 340"/>
                  <a:gd name="T8" fmla="*/ 200 w 333"/>
                  <a:gd name="T9" fmla="*/ 337 h 340"/>
                  <a:gd name="T10" fmla="*/ 166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1 w 333"/>
                  <a:gd name="T19" fmla="*/ 204 h 340"/>
                  <a:gd name="T20" fmla="*/ 0 w 333"/>
                  <a:gd name="T21" fmla="*/ 170 h 340"/>
                  <a:gd name="T22" fmla="*/ 1 w 333"/>
                  <a:gd name="T23" fmla="*/ 135 h 340"/>
                  <a:gd name="T24" fmla="*/ 27 w 333"/>
                  <a:gd name="T25" fmla="*/ 73 h 340"/>
                  <a:gd name="T26" fmla="*/ 72 w 333"/>
                  <a:gd name="T27" fmla="*/ 27 h 340"/>
                  <a:gd name="T28" fmla="*/ 132 w 333"/>
                  <a:gd name="T29" fmla="*/ 1 h 340"/>
                  <a:gd name="T30" fmla="*/ 166 w 333"/>
                  <a:gd name="T31" fmla="*/ 0 h 340"/>
                  <a:gd name="T32" fmla="*/ 200 w 333"/>
                  <a:gd name="T33" fmla="*/ 1 h 340"/>
                  <a:gd name="T34" fmla="*/ 259 w 333"/>
                  <a:gd name="T35" fmla="*/ 27 h 340"/>
                  <a:gd name="T36" fmla="*/ 305 w 333"/>
                  <a:gd name="T37" fmla="*/ 73 h 340"/>
                  <a:gd name="T38" fmla="*/ 330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0" y="204"/>
                    </a:lnTo>
                    <a:lnTo>
                      <a:pt x="305" y="265"/>
                    </a:lnTo>
                    <a:lnTo>
                      <a:pt x="259" y="311"/>
                    </a:lnTo>
                    <a:lnTo>
                      <a:pt x="200" y="337"/>
                    </a:lnTo>
                    <a:lnTo>
                      <a:pt x="166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1" y="204"/>
                    </a:lnTo>
                    <a:lnTo>
                      <a:pt x="0" y="170"/>
                    </a:lnTo>
                    <a:lnTo>
                      <a:pt x="1" y="135"/>
                    </a:lnTo>
                    <a:lnTo>
                      <a:pt x="27" y="73"/>
                    </a:lnTo>
                    <a:lnTo>
                      <a:pt x="72" y="27"/>
                    </a:lnTo>
                    <a:lnTo>
                      <a:pt x="132" y="1"/>
                    </a:lnTo>
                    <a:lnTo>
                      <a:pt x="166" y="0"/>
                    </a:lnTo>
                    <a:lnTo>
                      <a:pt x="200" y="1"/>
                    </a:lnTo>
                    <a:lnTo>
                      <a:pt x="259" y="27"/>
                    </a:lnTo>
                    <a:lnTo>
                      <a:pt x="305" y="73"/>
                    </a:lnTo>
                    <a:lnTo>
                      <a:pt x="330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6" name="Freeform 296"/>
              <p:cNvSpPr>
                <a:spLocks/>
              </p:cNvSpPr>
              <p:nvPr/>
            </p:nvSpPr>
            <p:spPr bwMode="auto">
              <a:xfrm>
                <a:off x="1438" y="1001"/>
                <a:ext cx="112" cy="113"/>
              </a:xfrm>
              <a:custGeom>
                <a:avLst/>
                <a:gdLst>
                  <a:gd name="T0" fmla="*/ 335 w 335"/>
                  <a:gd name="T1" fmla="*/ 170 h 340"/>
                  <a:gd name="T2" fmla="*/ 332 w 335"/>
                  <a:gd name="T3" fmla="*/ 204 h 340"/>
                  <a:gd name="T4" fmla="*/ 306 w 335"/>
                  <a:gd name="T5" fmla="*/ 265 h 340"/>
                  <a:gd name="T6" fmla="*/ 261 w 335"/>
                  <a:gd name="T7" fmla="*/ 311 h 340"/>
                  <a:gd name="T8" fmla="*/ 201 w 335"/>
                  <a:gd name="T9" fmla="*/ 337 h 340"/>
                  <a:gd name="T10" fmla="*/ 167 w 335"/>
                  <a:gd name="T11" fmla="*/ 340 h 340"/>
                  <a:gd name="T12" fmla="*/ 133 w 335"/>
                  <a:gd name="T13" fmla="*/ 337 h 340"/>
                  <a:gd name="T14" fmla="*/ 74 w 335"/>
                  <a:gd name="T15" fmla="*/ 311 h 340"/>
                  <a:gd name="T16" fmla="*/ 28 w 335"/>
                  <a:gd name="T17" fmla="*/ 265 h 340"/>
                  <a:gd name="T18" fmla="*/ 3 w 335"/>
                  <a:gd name="T19" fmla="*/ 204 h 340"/>
                  <a:gd name="T20" fmla="*/ 0 w 335"/>
                  <a:gd name="T21" fmla="*/ 170 h 340"/>
                  <a:gd name="T22" fmla="*/ 3 w 335"/>
                  <a:gd name="T23" fmla="*/ 135 h 340"/>
                  <a:gd name="T24" fmla="*/ 28 w 335"/>
                  <a:gd name="T25" fmla="*/ 75 h 340"/>
                  <a:gd name="T26" fmla="*/ 74 w 335"/>
                  <a:gd name="T27" fmla="*/ 29 h 340"/>
                  <a:gd name="T28" fmla="*/ 133 w 335"/>
                  <a:gd name="T29" fmla="*/ 3 h 340"/>
                  <a:gd name="T30" fmla="*/ 167 w 335"/>
                  <a:gd name="T31" fmla="*/ 0 h 340"/>
                  <a:gd name="T32" fmla="*/ 201 w 335"/>
                  <a:gd name="T33" fmla="*/ 3 h 340"/>
                  <a:gd name="T34" fmla="*/ 261 w 335"/>
                  <a:gd name="T35" fmla="*/ 29 h 340"/>
                  <a:gd name="T36" fmla="*/ 306 w 335"/>
                  <a:gd name="T37" fmla="*/ 75 h 340"/>
                  <a:gd name="T38" fmla="*/ 332 w 335"/>
                  <a:gd name="T39" fmla="*/ 135 h 340"/>
                  <a:gd name="T40" fmla="*/ 335 w 335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5" h="340">
                    <a:moveTo>
                      <a:pt x="335" y="170"/>
                    </a:moveTo>
                    <a:lnTo>
                      <a:pt x="332" y="204"/>
                    </a:lnTo>
                    <a:lnTo>
                      <a:pt x="306" y="265"/>
                    </a:lnTo>
                    <a:lnTo>
                      <a:pt x="261" y="311"/>
                    </a:lnTo>
                    <a:lnTo>
                      <a:pt x="201" y="337"/>
                    </a:lnTo>
                    <a:lnTo>
                      <a:pt x="167" y="340"/>
                    </a:lnTo>
                    <a:lnTo>
                      <a:pt x="133" y="337"/>
                    </a:lnTo>
                    <a:lnTo>
                      <a:pt x="74" y="311"/>
                    </a:lnTo>
                    <a:lnTo>
                      <a:pt x="28" y="265"/>
                    </a:lnTo>
                    <a:lnTo>
                      <a:pt x="3" y="204"/>
                    </a:lnTo>
                    <a:lnTo>
                      <a:pt x="0" y="170"/>
                    </a:lnTo>
                    <a:lnTo>
                      <a:pt x="3" y="135"/>
                    </a:lnTo>
                    <a:lnTo>
                      <a:pt x="28" y="75"/>
                    </a:lnTo>
                    <a:lnTo>
                      <a:pt x="74" y="29"/>
                    </a:lnTo>
                    <a:lnTo>
                      <a:pt x="133" y="3"/>
                    </a:lnTo>
                    <a:lnTo>
                      <a:pt x="167" y="0"/>
                    </a:lnTo>
                    <a:lnTo>
                      <a:pt x="201" y="3"/>
                    </a:lnTo>
                    <a:lnTo>
                      <a:pt x="261" y="29"/>
                    </a:lnTo>
                    <a:lnTo>
                      <a:pt x="306" y="75"/>
                    </a:lnTo>
                    <a:lnTo>
                      <a:pt x="332" y="135"/>
                    </a:lnTo>
                    <a:lnTo>
                      <a:pt x="335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7" name="Freeform 297"/>
              <p:cNvSpPr>
                <a:spLocks/>
              </p:cNvSpPr>
              <p:nvPr/>
            </p:nvSpPr>
            <p:spPr bwMode="auto">
              <a:xfrm>
                <a:off x="1444" y="1006"/>
                <a:ext cx="101" cy="103"/>
              </a:xfrm>
              <a:custGeom>
                <a:avLst/>
                <a:gdLst>
                  <a:gd name="T0" fmla="*/ 303 w 303"/>
                  <a:gd name="T1" fmla="*/ 154 h 308"/>
                  <a:gd name="T2" fmla="*/ 300 w 303"/>
                  <a:gd name="T3" fmla="*/ 185 h 308"/>
                  <a:gd name="T4" fmla="*/ 278 w 303"/>
                  <a:gd name="T5" fmla="*/ 240 h 308"/>
                  <a:gd name="T6" fmla="*/ 237 w 303"/>
                  <a:gd name="T7" fmla="*/ 282 h 308"/>
                  <a:gd name="T8" fmla="*/ 182 w 303"/>
                  <a:gd name="T9" fmla="*/ 306 h 308"/>
                  <a:gd name="T10" fmla="*/ 151 w 303"/>
                  <a:gd name="T11" fmla="*/ 308 h 308"/>
                  <a:gd name="T12" fmla="*/ 120 w 303"/>
                  <a:gd name="T13" fmla="*/ 306 h 308"/>
                  <a:gd name="T14" fmla="*/ 66 w 303"/>
                  <a:gd name="T15" fmla="*/ 282 h 308"/>
                  <a:gd name="T16" fmla="*/ 25 w 303"/>
                  <a:gd name="T17" fmla="*/ 240 h 308"/>
                  <a:gd name="T18" fmla="*/ 2 w 303"/>
                  <a:gd name="T19" fmla="*/ 185 h 308"/>
                  <a:gd name="T20" fmla="*/ 0 w 303"/>
                  <a:gd name="T21" fmla="*/ 154 h 308"/>
                  <a:gd name="T22" fmla="*/ 2 w 303"/>
                  <a:gd name="T23" fmla="*/ 122 h 308"/>
                  <a:gd name="T24" fmla="*/ 25 w 303"/>
                  <a:gd name="T25" fmla="*/ 67 h 308"/>
                  <a:gd name="T26" fmla="*/ 66 w 303"/>
                  <a:gd name="T27" fmla="*/ 26 h 308"/>
                  <a:gd name="T28" fmla="*/ 120 w 303"/>
                  <a:gd name="T29" fmla="*/ 1 h 308"/>
                  <a:gd name="T30" fmla="*/ 151 w 303"/>
                  <a:gd name="T31" fmla="*/ 0 h 308"/>
                  <a:gd name="T32" fmla="*/ 182 w 303"/>
                  <a:gd name="T33" fmla="*/ 1 h 308"/>
                  <a:gd name="T34" fmla="*/ 237 w 303"/>
                  <a:gd name="T35" fmla="*/ 26 h 308"/>
                  <a:gd name="T36" fmla="*/ 278 w 303"/>
                  <a:gd name="T37" fmla="*/ 67 h 308"/>
                  <a:gd name="T38" fmla="*/ 300 w 303"/>
                  <a:gd name="T39" fmla="*/ 122 h 308"/>
                  <a:gd name="T40" fmla="*/ 303 w 303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8">
                    <a:moveTo>
                      <a:pt x="303" y="154"/>
                    </a:moveTo>
                    <a:lnTo>
                      <a:pt x="300" y="185"/>
                    </a:lnTo>
                    <a:lnTo>
                      <a:pt x="278" y="240"/>
                    </a:lnTo>
                    <a:lnTo>
                      <a:pt x="237" y="282"/>
                    </a:lnTo>
                    <a:lnTo>
                      <a:pt x="182" y="306"/>
                    </a:lnTo>
                    <a:lnTo>
                      <a:pt x="151" y="308"/>
                    </a:lnTo>
                    <a:lnTo>
                      <a:pt x="120" y="306"/>
                    </a:lnTo>
                    <a:lnTo>
                      <a:pt x="66" y="282"/>
                    </a:lnTo>
                    <a:lnTo>
                      <a:pt x="25" y="240"/>
                    </a:lnTo>
                    <a:lnTo>
                      <a:pt x="2" y="185"/>
                    </a:lnTo>
                    <a:lnTo>
                      <a:pt x="0" y="154"/>
                    </a:lnTo>
                    <a:lnTo>
                      <a:pt x="2" y="122"/>
                    </a:lnTo>
                    <a:lnTo>
                      <a:pt x="25" y="67"/>
                    </a:lnTo>
                    <a:lnTo>
                      <a:pt x="66" y="26"/>
                    </a:lnTo>
                    <a:lnTo>
                      <a:pt x="120" y="1"/>
                    </a:lnTo>
                    <a:lnTo>
                      <a:pt x="151" y="0"/>
                    </a:lnTo>
                    <a:lnTo>
                      <a:pt x="182" y="1"/>
                    </a:lnTo>
                    <a:lnTo>
                      <a:pt x="237" y="26"/>
                    </a:lnTo>
                    <a:lnTo>
                      <a:pt x="278" y="67"/>
                    </a:lnTo>
                    <a:lnTo>
                      <a:pt x="300" y="122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8" name="Freeform 298"/>
              <p:cNvSpPr>
                <a:spLocks/>
              </p:cNvSpPr>
              <p:nvPr/>
            </p:nvSpPr>
            <p:spPr bwMode="auto">
              <a:xfrm>
                <a:off x="1567" y="1140"/>
                <a:ext cx="27" cy="15"/>
              </a:xfrm>
              <a:custGeom>
                <a:avLst/>
                <a:gdLst>
                  <a:gd name="T0" fmla="*/ 0 w 82"/>
                  <a:gd name="T1" fmla="*/ 45 h 45"/>
                  <a:gd name="T2" fmla="*/ 82 w 82"/>
                  <a:gd name="T3" fmla="*/ 45 h 45"/>
                  <a:gd name="T4" fmla="*/ 35 w 82"/>
                  <a:gd name="T5" fmla="*/ 0 h 45"/>
                  <a:gd name="T6" fmla="*/ 25 w 82"/>
                  <a:gd name="T7" fmla="*/ 13 h 45"/>
                  <a:gd name="T8" fmla="*/ 15 w 82"/>
                  <a:gd name="T9" fmla="*/ 3 h 45"/>
                  <a:gd name="T10" fmla="*/ 0 w 82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>
                    <a:moveTo>
                      <a:pt x="0" y="45"/>
                    </a:moveTo>
                    <a:lnTo>
                      <a:pt x="82" y="45"/>
                    </a:lnTo>
                    <a:lnTo>
                      <a:pt x="35" y="0"/>
                    </a:lnTo>
                    <a:lnTo>
                      <a:pt x="25" y="13"/>
                    </a:lnTo>
                    <a:lnTo>
                      <a:pt x="15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9" name="Freeform 299"/>
              <p:cNvSpPr>
                <a:spLocks/>
              </p:cNvSpPr>
              <p:nvPr/>
            </p:nvSpPr>
            <p:spPr bwMode="auto">
              <a:xfrm>
                <a:off x="1584" y="1134"/>
                <a:ext cx="26" cy="58"/>
              </a:xfrm>
              <a:custGeom>
                <a:avLst/>
                <a:gdLst>
                  <a:gd name="T0" fmla="*/ 42 w 78"/>
                  <a:gd name="T1" fmla="*/ 174 h 174"/>
                  <a:gd name="T2" fmla="*/ 59 w 78"/>
                  <a:gd name="T3" fmla="*/ 164 h 174"/>
                  <a:gd name="T4" fmla="*/ 76 w 78"/>
                  <a:gd name="T5" fmla="*/ 138 h 174"/>
                  <a:gd name="T6" fmla="*/ 78 w 78"/>
                  <a:gd name="T7" fmla="*/ 135 h 174"/>
                  <a:gd name="T8" fmla="*/ 69 w 78"/>
                  <a:gd name="T9" fmla="*/ 106 h 174"/>
                  <a:gd name="T10" fmla="*/ 45 w 78"/>
                  <a:gd name="T11" fmla="*/ 57 h 174"/>
                  <a:gd name="T12" fmla="*/ 7 w 78"/>
                  <a:gd name="T13" fmla="*/ 7 h 174"/>
                  <a:gd name="T14" fmla="*/ 0 w 78"/>
                  <a:gd name="T15" fmla="*/ 0 h 174"/>
                  <a:gd name="T16" fmla="*/ 7 w 78"/>
                  <a:gd name="T17" fmla="*/ 16 h 174"/>
                  <a:gd name="T18" fmla="*/ 32 w 78"/>
                  <a:gd name="T19" fmla="*/ 98 h 174"/>
                  <a:gd name="T20" fmla="*/ 43 w 78"/>
                  <a:gd name="T21" fmla="*/ 152 h 174"/>
                  <a:gd name="T22" fmla="*/ 42 w 78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174">
                    <a:moveTo>
                      <a:pt x="42" y="174"/>
                    </a:moveTo>
                    <a:lnTo>
                      <a:pt x="59" y="164"/>
                    </a:lnTo>
                    <a:lnTo>
                      <a:pt x="76" y="138"/>
                    </a:lnTo>
                    <a:lnTo>
                      <a:pt x="78" y="135"/>
                    </a:lnTo>
                    <a:lnTo>
                      <a:pt x="69" y="106"/>
                    </a:lnTo>
                    <a:lnTo>
                      <a:pt x="45" y="57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7" y="16"/>
                    </a:lnTo>
                    <a:lnTo>
                      <a:pt x="32" y="98"/>
                    </a:lnTo>
                    <a:lnTo>
                      <a:pt x="43" y="152"/>
                    </a:lnTo>
                    <a:lnTo>
                      <a:pt x="42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0" name="Freeform 300"/>
              <p:cNvSpPr>
                <a:spLocks/>
              </p:cNvSpPr>
              <p:nvPr/>
            </p:nvSpPr>
            <p:spPr bwMode="auto">
              <a:xfrm>
                <a:off x="1534" y="1206"/>
                <a:ext cx="172" cy="47"/>
              </a:xfrm>
              <a:custGeom>
                <a:avLst/>
                <a:gdLst>
                  <a:gd name="T0" fmla="*/ 69 w 515"/>
                  <a:gd name="T1" fmla="*/ 0 h 140"/>
                  <a:gd name="T2" fmla="*/ 445 w 515"/>
                  <a:gd name="T3" fmla="*/ 0 h 140"/>
                  <a:gd name="T4" fmla="*/ 460 w 515"/>
                  <a:gd name="T5" fmla="*/ 0 h 140"/>
                  <a:gd name="T6" fmla="*/ 484 w 515"/>
                  <a:gd name="T7" fmla="*/ 12 h 140"/>
                  <a:gd name="T8" fmla="*/ 503 w 515"/>
                  <a:gd name="T9" fmla="*/ 30 h 140"/>
                  <a:gd name="T10" fmla="*/ 513 w 515"/>
                  <a:gd name="T11" fmla="*/ 56 h 140"/>
                  <a:gd name="T12" fmla="*/ 515 w 515"/>
                  <a:gd name="T13" fmla="*/ 71 h 140"/>
                  <a:gd name="T14" fmla="*/ 513 w 515"/>
                  <a:gd name="T15" fmla="*/ 85 h 140"/>
                  <a:gd name="T16" fmla="*/ 503 w 515"/>
                  <a:gd name="T17" fmla="*/ 110 h 140"/>
                  <a:gd name="T18" fmla="*/ 484 w 515"/>
                  <a:gd name="T19" fmla="*/ 128 h 140"/>
                  <a:gd name="T20" fmla="*/ 460 w 515"/>
                  <a:gd name="T21" fmla="*/ 140 h 140"/>
                  <a:gd name="T22" fmla="*/ 445 w 515"/>
                  <a:gd name="T23" fmla="*/ 140 h 140"/>
                  <a:gd name="T24" fmla="*/ 69 w 515"/>
                  <a:gd name="T25" fmla="*/ 140 h 140"/>
                  <a:gd name="T26" fmla="*/ 55 w 515"/>
                  <a:gd name="T27" fmla="*/ 140 h 140"/>
                  <a:gd name="T28" fmla="*/ 30 w 515"/>
                  <a:gd name="T29" fmla="*/ 128 h 140"/>
                  <a:gd name="T30" fmla="*/ 12 w 515"/>
                  <a:gd name="T31" fmla="*/ 110 h 140"/>
                  <a:gd name="T32" fmla="*/ 2 w 515"/>
                  <a:gd name="T33" fmla="*/ 85 h 140"/>
                  <a:gd name="T34" fmla="*/ 0 w 515"/>
                  <a:gd name="T35" fmla="*/ 71 h 140"/>
                  <a:gd name="T36" fmla="*/ 2 w 515"/>
                  <a:gd name="T37" fmla="*/ 56 h 140"/>
                  <a:gd name="T38" fmla="*/ 12 w 515"/>
                  <a:gd name="T39" fmla="*/ 30 h 140"/>
                  <a:gd name="T40" fmla="*/ 30 w 515"/>
                  <a:gd name="T41" fmla="*/ 12 h 140"/>
                  <a:gd name="T42" fmla="*/ 55 w 515"/>
                  <a:gd name="T43" fmla="*/ 0 h 140"/>
                  <a:gd name="T44" fmla="*/ 69 w 515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5" h="140">
                    <a:moveTo>
                      <a:pt x="69" y="0"/>
                    </a:moveTo>
                    <a:lnTo>
                      <a:pt x="445" y="0"/>
                    </a:lnTo>
                    <a:lnTo>
                      <a:pt x="460" y="0"/>
                    </a:lnTo>
                    <a:lnTo>
                      <a:pt x="484" y="12"/>
                    </a:lnTo>
                    <a:lnTo>
                      <a:pt x="503" y="30"/>
                    </a:lnTo>
                    <a:lnTo>
                      <a:pt x="513" y="56"/>
                    </a:lnTo>
                    <a:lnTo>
                      <a:pt x="515" y="71"/>
                    </a:lnTo>
                    <a:lnTo>
                      <a:pt x="513" y="85"/>
                    </a:lnTo>
                    <a:lnTo>
                      <a:pt x="503" y="110"/>
                    </a:lnTo>
                    <a:lnTo>
                      <a:pt x="484" y="128"/>
                    </a:lnTo>
                    <a:lnTo>
                      <a:pt x="460" y="140"/>
                    </a:lnTo>
                    <a:lnTo>
                      <a:pt x="445" y="140"/>
                    </a:lnTo>
                    <a:lnTo>
                      <a:pt x="69" y="140"/>
                    </a:lnTo>
                    <a:lnTo>
                      <a:pt x="55" y="140"/>
                    </a:lnTo>
                    <a:lnTo>
                      <a:pt x="30" y="128"/>
                    </a:lnTo>
                    <a:lnTo>
                      <a:pt x="12" y="110"/>
                    </a:lnTo>
                    <a:lnTo>
                      <a:pt x="2" y="85"/>
                    </a:lnTo>
                    <a:lnTo>
                      <a:pt x="0" y="71"/>
                    </a:lnTo>
                    <a:lnTo>
                      <a:pt x="2" y="56"/>
                    </a:lnTo>
                    <a:lnTo>
                      <a:pt x="12" y="30"/>
                    </a:lnTo>
                    <a:lnTo>
                      <a:pt x="30" y="12"/>
                    </a:lnTo>
                    <a:lnTo>
                      <a:pt x="55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1" name="Freeform 301"/>
              <p:cNvSpPr>
                <a:spLocks/>
              </p:cNvSpPr>
              <p:nvPr/>
            </p:nvSpPr>
            <p:spPr bwMode="auto">
              <a:xfrm>
                <a:off x="1537" y="1131"/>
                <a:ext cx="167" cy="115"/>
              </a:xfrm>
              <a:custGeom>
                <a:avLst/>
                <a:gdLst>
                  <a:gd name="T0" fmla="*/ 154 w 500"/>
                  <a:gd name="T1" fmla="*/ 343 h 343"/>
                  <a:gd name="T2" fmla="*/ 358 w 500"/>
                  <a:gd name="T3" fmla="*/ 343 h 343"/>
                  <a:gd name="T4" fmla="*/ 381 w 500"/>
                  <a:gd name="T5" fmla="*/ 343 h 343"/>
                  <a:gd name="T6" fmla="*/ 421 w 500"/>
                  <a:gd name="T7" fmla="*/ 333 h 343"/>
                  <a:gd name="T8" fmla="*/ 457 w 500"/>
                  <a:gd name="T9" fmla="*/ 314 h 343"/>
                  <a:gd name="T10" fmla="*/ 486 w 500"/>
                  <a:gd name="T11" fmla="*/ 281 h 343"/>
                  <a:gd name="T12" fmla="*/ 495 w 500"/>
                  <a:gd name="T13" fmla="*/ 260 h 343"/>
                  <a:gd name="T14" fmla="*/ 500 w 500"/>
                  <a:gd name="T15" fmla="*/ 237 h 343"/>
                  <a:gd name="T16" fmla="*/ 499 w 500"/>
                  <a:gd name="T17" fmla="*/ 176 h 343"/>
                  <a:gd name="T18" fmla="*/ 472 w 500"/>
                  <a:gd name="T19" fmla="*/ 107 h 343"/>
                  <a:gd name="T20" fmla="*/ 430 w 500"/>
                  <a:gd name="T21" fmla="*/ 52 h 343"/>
                  <a:gd name="T22" fmla="*/ 392 w 500"/>
                  <a:gd name="T23" fmla="*/ 18 h 343"/>
                  <a:gd name="T24" fmla="*/ 369 w 500"/>
                  <a:gd name="T25" fmla="*/ 0 h 343"/>
                  <a:gd name="T26" fmla="*/ 127 w 500"/>
                  <a:gd name="T27" fmla="*/ 0 h 343"/>
                  <a:gd name="T28" fmla="*/ 104 w 500"/>
                  <a:gd name="T29" fmla="*/ 16 h 343"/>
                  <a:gd name="T30" fmla="*/ 65 w 500"/>
                  <a:gd name="T31" fmla="*/ 49 h 343"/>
                  <a:gd name="T32" fmla="*/ 36 w 500"/>
                  <a:gd name="T33" fmla="*/ 84 h 343"/>
                  <a:gd name="T34" fmla="*/ 16 w 500"/>
                  <a:gd name="T35" fmla="*/ 120 h 343"/>
                  <a:gd name="T36" fmla="*/ 0 w 500"/>
                  <a:gd name="T37" fmla="*/ 173 h 343"/>
                  <a:gd name="T38" fmla="*/ 2 w 500"/>
                  <a:gd name="T39" fmla="*/ 237 h 343"/>
                  <a:gd name="T40" fmla="*/ 12 w 500"/>
                  <a:gd name="T41" fmla="*/ 264 h 343"/>
                  <a:gd name="T42" fmla="*/ 23 w 500"/>
                  <a:gd name="T43" fmla="*/ 287 h 343"/>
                  <a:gd name="T44" fmla="*/ 54 w 500"/>
                  <a:gd name="T45" fmla="*/ 319 h 343"/>
                  <a:gd name="T46" fmla="*/ 90 w 500"/>
                  <a:gd name="T47" fmla="*/ 336 h 343"/>
                  <a:gd name="T48" fmla="*/ 131 w 500"/>
                  <a:gd name="T49" fmla="*/ 343 h 343"/>
                  <a:gd name="T50" fmla="*/ 154 w 500"/>
                  <a:gd name="T51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0" h="343">
                    <a:moveTo>
                      <a:pt x="154" y="343"/>
                    </a:moveTo>
                    <a:lnTo>
                      <a:pt x="358" y="343"/>
                    </a:lnTo>
                    <a:lnTo>
                      <a:pt x="381" y="343"/>
                    </a:lnTo>
                    <a:lnTo>
                      <a:pt x="421" y="333"/>
                    </a:lnTo>
                    <a:lnTo>
                      <a:pt x="457" y="314"/>
                    </a:lnTo>
                    <a:lnTo>
                      <a:pt x="486" y="281"/>
                    </a:lnTo>
                    <a:lnTo>
                      <a:pt x="495" y="260"/>
                    </a:lnTo>
                    <a:lnTo>
                      <a:pt x="500" y="237"/>
                    </a:lnTo>
                    <a:lnTo>
                      <a:pt x="499" y="176"/>
                    </a:lnTo>
                    <a:lnTo>
                      <a:pt x="472" y="107"/>
                    </a:lnTo>
                    <a:lnTo>
                      <a:pt x="430" y="52"/>
                    </a:lnTo>
                    <a:lnTo>
                      <a:pt x="392" y="18"/>
                    </a:lnTo>
                    <a:lnTo>
                      <a:pt x="369" y="0"/>
                    </a:lnTo>
                    <a:lnTo>
                      <a:pt x="127" y="0"/>
                    </a:lnTo>
                    <a:lnTo>
                      <a:pt x="104" y="16"/>
                    </a:lnTo>
                    <a:lnTo>
                      <a:pt x="65" y="49"/>
                    </a:lnTo>
                    <a:lnTo>
                      <a:pt x="36" y="84"/>
                    </a:lnTo>
                    <a:lnTo>
                      <a:pt x="16" y="120"/>
                    </a:lnTo>
                    <a:lnTo>
                      <a:pt x="0" y="173"/>
                    </a:lnTo>
                    <a:lnTo>
                      <a:pt x="2" y="237"/>
                    </a:lnTo>
                    <a:lnTo>
                      <a:pt x="12" y="264"/>
                    </a:lnTo>
                    <a:lnTo>
                      <a:pt x="23" y="287"/>
                    </a:lnTo>
                    <a:lnTo>
                      <a:pt x="54" y="319"/>
                    </a:lnTo>
                    <a:lnTo>
                      <a:pt x="90" y="336"/>
                    </a:lnTo>
                    <a:lnTo>
                      <a:pt x="131" y="343"/>
                    </a:lnTo>
                    <a:lnTo>
                      <a:pt x="154" y="343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2" name="Freeform 302"/>
              <p:cNvSpPr>
                <a:spLocks/>
              </p:cNvSpPr>
              <p:nvPr/>
            </p:nvSpPr>
            <p:spPr bwMode="auto">
              <a:xfrm>
                <a:off x="1672" y="1178"/>
                <a:ext cx="25" cy="58"/>
              </a:xfrm>
              <a:custGeom>
                <a:avLst/>
                <a:gdLst>
                  <a:gd name="T0" fmla="*/ 42 w 76"/>
                  <a:gd name="T1" fmla="*/ 173 h 173"/>
                  <a:gd name="T2" fmla="*/ 59 w 76"/>
                  <a:gd name="T3" fmla="*/ 163 h 173"/>
                  <a:gd name="T4" fmla="*/ 75 w 76"/>
                  <a:gd name="T5" fmla="*/ 137 h 173"/>
                  <a:gd name="T6" fmla="*/ 76 w 76"/>
                  <a:gd name="T7" fmla="*/ 134 h 173"/>
                  <a:gd name="T8" fmla="*/ 69 w 76"/>
                  <a:gd name="T9" fmla="*/ 105 h 173"/>
                  <a:gd name="T10" fmla="*/ 44 w 76"/>
                  <a:gd name="T11" fmla="*/ 56 h 173"/>
                  <a:gd name="T12" fmla="*/ 7 w 76"/>
                  <a:gd name="T13" fmla="*/ 7 h 173"/>
                  <a:gd name="T14" fmla="*/ 0 w 76"/>
                  <a:gd name="T15" fmla="*/ 0 h 173"/>
                  <a:gd name="T16" fmla="*/ 6 w 76"/>
                  <a:gd name="T17" fmla="*/ 16 h 173"/>
                  <a:gd name="T18" fmla="*/ 31 w 76"/>
                  <a:gd name="T19" fmla="*/ 97 h 173"/>
                  <a:gd name="T20" fmla="*/ 43 w 76"/>
                  <a:gd name="T21" fmla="*/ 153 h 173"/>
                  <a:gd name="T22" fmla="*/ 42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2" y="173"/>
                    </a:moveTo>
                    <a:lnTo>
                      <a:pt x="59" y="163"/>
                    </a:lnTo>
                    <a:lnTo>
                      <a:pt x="75" y="137"/>
                    </a:lnTo>
                    <a:lnTo>
                      <a:pt x="76" y="134"/>
                    </a:lnTo>
                    <a:lnTo>
                      <a:pt x="69" y="105"/>
                    </a:lnTo>
                    <a:lnTo>
                      <a:pt x="44" y="56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6" y="16"/>
                    </a:lnTo>
                    <a:lnTo>
                      <a:pt x="31" y="97"/>
                    </a:lnTo>
                    <a:lnTo>
                      <a:pt x="43" y="153"/>
                    </a:lnTo>
                    <a:lnTo>
                      <a:pt x="42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3" name="Freeform 303"/>
              <p:cNvSpPr>
                <a:spLocks/>
              </p:cNvSpPr>
              <p:nvPr/>
            </p:nvSpPr>
            <p:spPr bwMode="auto">
              <a:xfrm>
                <a:off x="1547" y="1180"/>
                <a:ext cx="24" cy="59"/>
              </a:xfrm>
              <a:custGeom>
                <a:avLst/>
                <a:gdLst>
                  <a:gd name="T0" fmla="*/ 35 w 72"/>
                  <a:gd name="T1" fmla="*/ 175 h 175"/>
                  <a:gd name="T2" fmla="*/ 19 w 72"/>
                  <a:gd name="T3" fmla="*/ 165 h 175"/>
                  <a:gd name="T4" fmla="*/ 1 w 72"/>
                  <a:gd name="T5" fmla="*/ 142 h 175"/>
                  <a:gd name="T6" fmla="*/ 0 w 72"/>
                  <a:gd name="T7" fmla="*/ 139 h 175"/>
                  <a:gd name="T8" fmla="*/ 7 w 72"/>
                  <a:gd name="T9" fmla="*/ 108 h 175"/>
                  <a:gd name="T10" fmla="*/ 30 w 72"/>
                  <a:gd name="T11" fmla="*/ 59 h 175"/>
                  <a:gd name="T12" fmla="*/ 65 w 72"/>
                  <a:gd name="T13" fmla="*/ 8 h 175"/>
                  <a:gd name="T14" fmla="*/ 72 w 72"/>
                  <a:gd name="T15" fmla="*/ 0 h 175"/>
                  <a:gd name="T16" fmla="*/ 66 w 72"/>
                  <a:gd name="T17" fmla="*/ 16 h 175"/>
                  <a:gd name="T18" fmla="*/ 43 w 72"/>
                  <a:gd name="T19" fmla="*/ 98 h 175"/>
                  <a:gd name="T20" fmla="*/ 33 w 72"/>
                  <a:gd name="T21" fmla="*/ 154 h 175"/>
                  <a:gd name="T22" fmla="*/ 35 w 72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75">
                    <a:moveTo>
                      <a:pt x="35" y="175"/>
                    </a:moveTo>
                    <a:lnTo>
                      <a:pt x="19" y="165"/>
                    </a:lnTo>
                    <a:lnTo>
                      <a:pt x="1" y="142"/>
                    </a:lnTo>
                    <a:lnTo>
                      <a:pt x="0" y="139"/>
                    </a:lnTo>
                    <a:lnTo>
                      <a:pt x="7" y="108"/>
                    </a:lnTo>
                    <a:lnTo>
                      <a:pt x="30" y="59"/>
                    </a:lnTo>
                    <a:lnTo>
                      <a:pt x="65" y="8"/>
                    </a:lnTo>
                    <a:lnTo>
                      <a:pt x="72" y="0"/>
                    </a:lnTo>
                    <a:lnTo>
                      <a:pt x="66" y="16"/>
                    </a:lnTo>
                    <a:lnTo>
                      <a:pt x="43" y="98"/>
                    </a:lnTo>
                    <a:lnTo>
                      <a:pt x="33" y="154"/>
                    </a:lnTo>
                    <a:lnTo>
                      <a:pt x="35" y="175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4" name="Freeform 304"/>
              <p:cNvSpPr>
                <a:spLocks/>
              </p:cNvSpPr>
              <p:nvPr/>
            </p:nvSpPr>
            <p:spPr bwMode="auto">
              <a:xfrm>
                <a:off x="1541" y="1135"/>
                <a:ext cx="159" cy="106"/>
              </a:xfrm>
              <a:custGeom>
                <a:avLst/>
                <a:gdLst>
                  <a:gd name="T0" fmla="*/ 138 w 475"/>
                  <a:gd name="T1" fmla="*/ 318 h 318"/>
                  <a:gd name="T2" fmla="*/ 347 w 475"/>
                  <a:gd name="T3" fmla="*/ 316 h 318"/>
                  <a:gd name="T4" fmla="*/ 366 w 475"/>
                  <a:gd name="T5" fmla="*/ 316 h 318"/>
                  <a:gd name="T6" fmla="*/ 403 w 475"/>
                  <a:gd name="T7" fmla="*/ 308 h 318"/>
                  <a:gd name="T8" fmla="*/ 436 w 475"/>
                  <a:gd name="T9" fmla="*/ 290 h 318"/>
                  <a:gd name="T10" fmla="*/ 462 w 475"/>
                  <a:gd name="T11" fmla="*/ 262 h 318"/>
                  <a:gd name="T12" fmla="*/ 470 w 475"/>
                  <a:gd name="T13" fmla="*/ 242 h 318"/>
                  <a:gd name="T14" fmla="*/ 475 w 475"/>
                  <a:gd name="T15" fmla="*/ 220 h 318"/>
                  <a:gd name="T16" fmla="*/ 472 w 475"/>
                  <a:gd name="T17" fmla="*/ 165 h 318"/>
                  <a:gd name="T18" fmla="*/ 447 w 475"/>
                  <a:gd name="T19" fmla="*/ 102 h 318"/>
                  <a:gd name="T20" fmla="*/ 392 w 475"/>
                  <a:gd name="T21" fmla="*/ 36 h 318"/>
                  <a:gd name="T22" fmla="*/ 351 w 475"/>
                  <a:gd name="T23" fmla="*/ 5 h 318"/>
                  <a:gd name="T24" fmla="*/ 121 w 475"/>
                  <a:gd name="T25" fmla="*/ 0 h 318"/>
                  <a:gd name="T26" fmla="*/ 80 w 475"/>
                  <a:gd name="T27" fmla="*/ 30 h 318"/>
                  <a:gd name="T28" fmla="*/ 26 w 475"/>
                  <a:gd name="T29" fmla="*/ 93 h 318"/>
                  <a:gd name="T30" fmla="*/ 0 w 475"/>
                  <a:gd name="T31" fmla="*/ 158 h 318"/>
                  <a:gd name="T32" fmla="*/ 0 w 475"/>
                  <a:gd name="T33" fmla="*/ 218 h 318"/>
                  <a:gd name="T34" fmla="*/ 8 w 475"/>
                  <a:gd name="T35" fmla="*/ 244 h 318"/>
                  <a:gd name="T36" fmla="*/ 18 w 475"/>
                  <a:gd name="T37" fmla="*/ 267 h 318"/>
                  <a:gd name="T38" fmla="*/ 44 w 475"/>
                  <a:gd name="T39" fmla="*/ 296 h 318"/>
                  <a:gd name="T40" fmla="*/ 76 w 475"/>
                  <a:gd name="T41" fmla="*/ 312 h 318"/>
                  <a:gd name="T42" fmla="*/ 115 w 475"/>
                  <a:gd name="T43" fmla="*/ 316 h 318"/>
                  <a:gd name="T44" fmla="*/ 138 w 475"/>
                  <a:gd name="T4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8">
                    <a:moveTo>
                      <a:pt x="138" y="318"/>
                    </a:moveTo>
                    <a:lnTo>
                      <a:pt x="347" y="316"/>
                    </a:lnTo>
                    <a:lnTo>
                      <a:pt x="366" y="316"/>
                    </a:lnTo>
                    <a:lnTo>
                      <a:pt x="403" y="308"/>
                    </a:lnTo>
                    <a:lnTo>
                      <a:pt x="436" y="290"/>
                    </a:lnTo>
                    <a:lnTo>
                      <a:pt x="462" y="262"/>
                    </a:lnTo>
                    <a:lnTo>
                      <a:pt x="470" y="242"/>
                    </a:lnTo>
                    <a:lnTo>
                      <a:pt x="475" y="220"/>
                    </a:lnTo>
                    <a:lnTo>
                      <a:pt x="472" y="165"/>
                    </a:lnTo>
                    <a:lnTo>
                      <a:pt x="447" y="102"/>
                    </a:lnTo>
                    <a:lnTo>
                      <a:pt x="392" y="36"/>
                    </a:lnTo>
                    <a:lnTo>
                      <a:pt x="351" y="5"/>
                    </a:lnTo>
                    <a:lnTo>
                      <a:pt x="121" y="0"/>
                    </a:lnTo>
                    <a:lnTo>
                      <a:pt x="80" y="30"/>
                    </a:lnTo>
                    <a:lnTo>
                      <a:pt x="26" y="93"/>
                    </a:lnTo>
                    <a:lnTo>
                      <a:pt x="0" y="158"/>
                    </a:lnTo>
                    <a:lnTo>
                      <a:pt x="0" y="218"/>
                    </a:lnTo>
                    <a:lnTo>
                      <a:pt x="8" y="244"/>
                    </a:lnTo>
                    <a:lnTo>
                      <a:pt x="18" y="267"/>
                    </a:lnTo>
                    <a:lnTo>
                      <a:pt x="44" y="296"/>
                    </a:lnTo>
                    <a:lnTo>
                      <a:pt x="76" y="312"/>
                    </a:lnTo>
                    <a:lnTo>
                      <a:pt x="115" y="316"/>
                    </a:lnTo>
                    <a:lnTo>
                      <a:pt x="138" y="318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5" name="Freeform 305"/>
              <p:cNvSpPr>
                <a:spLocks/>
              </p:cNvSpPr>
              <p:nvPr/>
            </p:nvSpPr>
            <p:spPr bwMode="auto">
              <a:xfrm>
                <a:off x="1565" y="1064"/>
                <a:ext cx="111" cy="114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4 h 340"/>
                  <a:gd name="T4" fmla="*/ 305 w 333"/>
                  <a:gd name="T5" fmla="*/ 265 h 340"/>
                  <a:gd name="T6" fmla="*/ 261 w 333"/>
                  <a:gd name="T7" fmla="*/ 311 h 340"/>
                  <a:gd name="T8" fmla="*/ 200 w 333"/>
                  <a:gd name="T9" fmla="*/ 337 h 340"/>
                  <a:gd name="T10" fmla="*/ 167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3 w 333"/>
                  <a:gd name="T19" fmla="*/ 204 h 340"/>
                  <a:gd name="T20" fmla="*/ 0 w 333"/>
                  <a:gd name="T21" fmla="*/ 170 h 340"/>
                  <a:gd name="T22" fmla="*/ 3 w 333"/>
                  <a:gd name="T23" fmla="*/ 135 h 340"/>
                  <a:gd name="T24" fmla="*/ 27 w 333"/>
                  <a:gd name="T25" fmla="*/ 73 h 340"/>
                  <a:gd name="T26" fmla="*/ 72 w 333"/>
                  <a:gd name="T27" fmla="*/ 27 h 340"/>
                  <a:gd name="T28" fmla="*/ 132 w 333"/>
                  <a:gd name="T29" fmla="*/ 1 h 340"/>
                  <a:gd name="T30" fmla="*/ 167 w 333"/>
                  <a:gd name="T31" fmla="*/ 0 h 340"/>
                  <a:gd name="T32" fmla="*/ 200 w 333"/>
                  <a:gd name="T33" fmla="*/ 1 h 340"/>
                  <a:gd name="T34" fmla="*/ 261 w 333"/>
                  <a:gd name="T35" fmla="*/ 27 h 340"/>
                  <a:gd name="T36" fmla="*/ 305 w 333"/>
                  <a:gd name="T37" fmla="*/ 73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4"/>
                    </a:lnTo>
                    <a:lnTo>
                      <a:pt x="305" y="265"/>
                    </a:lnTo>
                    <a:lnTo>
                      <a:pt x="261" y="311"/>
                    </a:lnTo>
                    <a:lnTo>
                      <a:pt x="200" y="337"/>
                    </a:lnTo>
                    <a:lnTo>
                      <a:pt x="167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3" y="204"/>
                    </a:lnTo>
                    <a:lnTo>
                      <a:pt x="0" y="170"/>
                    </a:lnTo>
                    <a:lnTo>
                      <a:pt x="3" y="135"/>
                    </a:lnTo>
                    <a:lnTo>
                      <a:pt x="27" y="73"/>
                    </a:lnTo>
                    <a:lnTo>
                      <a:pt x="72" y="27"/>
                    </a:lnTo>
                    <a:lnTo>
                      <a:pt x="132" y="1"/>
                    </a:lnTo>
                    <a:lnTo>
                      <a:pt x="167" y="0"/>
                    </a:lnTo>
                    <a:lnTo>
                      <a:pt x="200" y="1"/>
                    </a:lnTo>
                    <a:lnTo>
                      <a:pt x="261" y="27"/>
                    </a:lnTo>
                    <a:lnTo>
                      <a:pt x="305" y="73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6" name="Freeform 306"/>
              <p:cNvSpPr>
                <a:spLocks/>
              </p:cNvSpPr>
              <p:nvPr/>
            </p:nvSpPr>
            <p:spPr bwMode="auto">
              <a:xfrm>
                <a:off x="1566" y="1041"/>
                <a:ext cx="111" cy="114"/>
              </a:xfrm>
              <a:custGeom>
                <a:avLst/>
                <a:gdLst>
                  <a:gd name="T0" fmla="*/ 333 w 333"/>
                  <a:gd name="T1" fmla="*/ 170 h 340"/>
                  <a:gd name="T2" fmla="*/ 330 w 333"/>
                  <a:gd name="T3" fmla="*/ 204 h 340"/>
                  <a:gd name="T4" fmla="*/ 305 w 333"/>
                  <a:gd name="T5" fmla="*/ 265 h 340"/>
                  <a:gd name="T6" fmla="*/ 259 w 333"/>
                  <a:gd name="T7" fmla="*/ 311 h 340"/>
                  <a:gd name="T8" fmla="*/ 200 w 333"/>
                  <a:gd name="T9" fmla="*/ 337 h 340"/>
                  <a:gd name="T10" fmla="*/ 165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1 w 333"/>
                  <a:gd name="T19" fmla="*/ 204 h 340"/>
                  <a:gd name="T20" fmla="*/ 0 w 333"/>
                  <a:gd name="T21" fmla="*/ 170 h 340"/>
                  <a:gd name="T22" fmla="*/ 1 w 333"/>
                  <a:gd name="T23" fmla="*/ 135 h 340"/>
                  <a:gd name="T24" fmla="*/ 27 w 333"/>
                  <a:gd name="T25" fmla="*/ 75 h 340"/>
                  <a:gd name="T26" fmla="*/ 72 w 333"/>
                  <a:gd name="T27" fmla="*/ 29 h 340"/>
                  <a:gd name="T28" fmla="*/ 132 w 333"/>
                  <a:gd name="T29" fmla="*/ 3 h 340"/>
                  <a:gd name="T30" fmla="*/ 165 w 333"/>
                  <a:gd name="T31" fmla="*/ 0 h 340"/>
                  <a:gd name="T32" fmla="*/ 200 w 333"/>
                  <a:gd name="T33" fmla="*/ 3 h 340"/>
                  <a:gd name="T34" fmla="*/ 259 w 333"/>
                  <a:gd name="T35" fmla="*/ 29 h 340"/>
                  <a:gd name="T36" fmla="*/ 305 w 333"/>
                  <a:gd name="T37" fmla="*/ 75 h 340"/>
                  <a:gd name="T38" fmla="*/ 330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0" y="204"/>
                    </a:lnTo>
                    <a:lnTo>
                      <a:pt x="305" y="265"/>
                    </a:lnTo>
                    <a:lnTo>
                      <a:pt x="259" y="311"/>
                    </a:lnTo>
                    <a:lnTo>
                      <a:pt x="200" y="337"/>
                    </a:lnTo>
                    <a:lnTo>
                      <a:pt x="165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1" y="204"/>
                    </a:lnTo>
                    <a:lnTo>
                      <a:pt x="0" y="170"/>
                    </a:lnTo>
                    <a:lnTo>
                      <a:pt x="1" y="135"/>
                    </a:lnTo>
                    <a:lnTo>
                      <a:pt x="27" y="75"/>
                    </a:lnTo>
                    <a:lnTo>
                      <a:pt x="72" y="29"/>
                    </a:lnTo>
                    <a:lnTo>
                      <a:pt x="132" y="3"/>
                    </a:lnTo>
                    <a:lnTo>
                      <a:pt x="165" y="0"/>
                    </a:lnTo>
                    <a:lnTo>
                      <a:pt x="200" y="3"/>
                    </a:lnTo>
                    <a:lnTo>
                      <a:pt x="259" y="29"/>
                    </a:lnTo>
                    <a:lnTo>
                      <a:pt x="305" y="75"/>
                    </a:lnTo>
                    <a:lnTo>
                      <a:pt x="330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7" name="Freeform 307"/>
              <p:cNvSpPr>
                <a:spLocks/>
              </p:cNvSpPr>
              <p:nvPr/>
            </p:nvSpPr>
            <p:spPr bwMode="auto">
              <a:xfrm>
                <a:off x="1571" y="1047"/>
                <a:ext cx="101" cy="102"/>
              </a:xfrm>
              <a:custGeom>
                <a:avLst/>
                <a:gdLst>
                  <a:gd name="T0" fmla="*/ 303 w 303"/>
                  <a:gd name="T1" fmla="*/ 154 h 308"/>
                  <a:gd name="T2" fmla="*/ 301 w 303"/>
                  <a:gd name="T3" fmla="*/ 185 h 308"/>
                  <a:gd name="T4" fmla="*/ 278 w 303"/>
                  <a:gd name="T5" fmla="*/ 240 h 308"/>
                  <a:gd name="T6" fmla="*/ 236 w 303"/>
                  <a:gd name="T7" fmla="*/ 282 h 308"/>
                  <a:gd name="T8" fmla="*/ 183 w 303"/>
                  <a:gd name="T9" fmla="*/ 306 h 308"/>
                  <a:gd name="T10" fmla="*/ 151 w 303"/>
                  <a:gd name="T11" fmla="*/ 308 h 308"/>
                  <a:gd name="T12" fmla="*/ 121 w 303"/>
                  <a:gd name="T13" fmla="*/ 306 h 308"/>
                  <a:gd name="T14" fmla="*/ 66 w 303"/>
                  <a:gd name="T15" fmla="*/ 282 h 308"/>
                  <a:gd name="T16" fmla="*/ 26 w 303"/>
                  <a:gd name="T17" fmla="*/ 240 h 308"/>
                  <a:gd name="T18" fmla="*/ 3 w 303"/>
                  <a:gd name="T19" fmla="*/ 185 h 308"/>
                  <a:gd name="T20" fmla="*/ 0 w 303"/>
                  <a:gd name="T21" fmla="*/ 154 h 308"/>
                  <a:gd name="T22" fmla="*/ 3 w 303"/>
                  <a:gd name="T23" fmla="*/ 122 h 308"/>
                  <a:gd name="T24" fmla="*/ 26 w 303"/>
                  <a:gd name="T25" fmla="*/ 67 h 308"/>
                  <a:gd name="T26" fmla="*/ 66 w 303"/>
                  <a:gd name="T27" fmla="*/ 26 h 308"/>
                  <a:gd name="T28" fmla="*/ 121 w 303"/>
                  <a:gd name="T29" fmla="*/ 1 h 308"/>
                  <a:gd name="T30" fmla="*/ 151 w 303"/>
                  <a:gd name="T31" fmla="*/ 0 h 308"/>
                  <a:gd name="T32" fmla="*/ 183 w 303"/>
                  <a:gd name="T33" fmla="*/ 1 h 308"/>
                  <a:gd name="T34" fmla="*/ 236 w 303"/>
                  <a:gd name="T35" fmla="*/ 26 h 308"/>
                  <a:gd name="T36" fmla="*/ 278 w 303"/>
                  <a:gd name="T37" fmla="*/ 67 h 308"/>
                  <a:gd name="T38" fmla="*/ 301 w 303"/>
                  <a:gd name="T39" fmla="*/ 122 h 308"/>
                  <a:gd name="T40" fmla="*/ 303 w 303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8">
                    <a:moveTo>
                      <a:pt x="303" y="154"/>
                    </a:moveTo>
                    <a:lnTo>
                      <a:pt x="301" y="185"/>
                    </a:lnTo>
                    <a:lnTo>
                      <a:pt x="278" y="240"/>
                    </a:lnTo>
                    <a:lnTo>
                      <a:pt x="236" y="282"/>
                    </a:lnTo>
                    <a:lnTo>
                      <a:pt x="183" y="306"/>
                    </a:lnTo>
                    <a:lnTo>
                      <a:pt x="151" y="308"/>
                    </a:lnTo>
                    <a:lnTo>
                      <a:pt x="121" y="306"/>
                    </a:lnTo>
                    <a:lnTo>
                      <a:pt x="66" y="282"/>
                    </a:lnTo>
                    <a:lnTo>
                      <a:pt x="26" y="240"/>
                    </a:lnTo>
                    <a:lnTo>
                      <a:pt x="3" y="185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26" y="67"/>
                    </a:lnTo>
                    <a:lnTo>
                      <a:pt x="66" y="26"/>
                    </a:lnTo>
                    <a:lnTo>
                      <a:pt x="121" y="1"/>
                    </a:lnTo>
                    <a:lnTo>
                      <a:pt x="151" y="0"/>
                    </a:lnTo>
                    <a:lnTo>
                      <a:pt x="183" y="1"/>
                    </a:lnTo>
                    <a:lnTo>
                      <a:pt x="236" y="26"/>
                    </a:lnTo>
                    <a:lnTo>
                      <a:pt x="278" y="67"/>
                    </a:lnTo>
                    <a:lnTo>
                      <a:pt x="301" y="122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8" name="Freeform 308"/>
              <p:cNvSpPr>
                <a:spLocks/>
              </p:cNvSpPr>
              <p:nvPr/>
            </p:nvSpPr>
            <p:spPr bwMode="auto">
              <a:xfrm>
                <a:off x="2981" y="3192"/>
                <a:ext cx="27" cy="15"/>
              </a:xfrm>
              <a:custGeom>
                <a:avLst/>
                <a:gdLst>
                  <a:gd name="T0" fmla="*/ 0 w 82"/>
                  <a:gd name="T1" fmla="*/ 45 h 45"/>
                  <a:gd name="T2" fmla="*/ 82 w 82"/>
                  <a:gd name="T3" fmla="*/ 45 h 45"/>
                  <a:gd name="T4" fmla="*/ 35 w 82"/>
                  <a:gd name="T5" fmla="*/ 0 h 45"/>
                  <a:gd name="T6" fmla="*/ 24 w 82"/>
                  <a:gd name="T7" fmla="*/ 14 h 45"/>
                  <a:gd name="T8" fmla="*/ 14 w 82"/>
                  <a:gd name="T9" fmla="*/ 3 h 45"/>
                  <a:gd name="T10" fmla="*/ 0 w 82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>
                    <a:moveTo>
                      <a:pt x="0" y="45"/>
                    </a:moveTo>
                    <a:lnTo>
                      <a:pt x="82" y="45"/>
                    </a:lnTo>
                    <a:lnTo>
                      <a:pt x="35" y="0"/>
                    </a:lnTo>
                    <a:lnTo>
                      <a:pt x="24" y="14"/>
                    </a:lnTo>
                    <a:lnTo>
                      <a:pt x="14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9" name="Freeform 309"/>
              <p:cNvSpPr>
                <a:spLocks/>
              </p:cNvSpPr>
              <p:nvPr/>
            </p:nvSpPr>
            <p:spPr bwMode="auto">
              <a:xfrm>
                <a:off x="2998" y="3187"/>
                <a:ext cx="25" cy="58"/>
              </a:xfrm>
              <a:custGeom>
                <a:avLst/>
                <a:gdLst>
                  <a:gd name="T0" fmla="*/ 42 w 76"/>
                  <a:gd name="T1" fmla="*/ 173 h 173"/>
                  <a:gd name="T2" fmla="*/ 57 w 76"/>
                  <a:gd name="T3" fmla="*/ 163 h 173"/>
                  <a:gd name="T4" fmla="*/ 75 w 76"/>
                  <a:gd name="T5" fmla="*/ 137 h 173"/>
                  <a:gd name="T6" fmla="*/ 76 w 76"/>
                  <a:gd name="T7" fmla="*/ 134 h 173"/>
                  <a:gd name="T8" fmla="*/ 69 w 76"/>
                  <a:gd name="T9" fmla="*/ 105 h 173"/>
                  <a:gd name="T10" fmla="*/ 45 w 76"/>
                  <a:gd name="T11" fmla="*/ 56 h 173"/>
                  <a:gd name="T12" fmla="*/ 7 w 76"/>
                  <a:gd name="T13" fmla="*/ 6 h 173"/>
                  <a:gd name="T14" fmla="*/ 0 w 76"/>
                  <a:gd name="T15" fmla="*/ 0 h 173"/>
                  <a:gd name="T16" fmla="*/ 6 w 76"/>
                  <a:gd name="T17" fmla="*/ 15 h 173"/>
                  <a:gd name="T18" fmla="*/ 32 w 76"/>
                  <a:gd name="T19" fmla="*/ 97 h 173"/>
                  <a:gd name="T20" fmla="*/ 43 w 76"/>
                  <a:gd name="T21" fmla="*/ 153 h 173"/>
                  <a:gd name="T22" fmla="*/ 42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2" y="173"/>
                    </a:moveTo>
                    <a:lnTo>
                      <a:pt x="57" y="163"/>
                    </a:lnTo>
                    <a:lnTo>
                      <a:pt x="75" y="137"/>
                    </a:lnTo>
                    <a:lnTo>
                      <a:pt x="76" y="134"/>
                    </a:lnTo>
                    <a:lnTo>
                      <a:pt x="69" y="105"/>
                    </a:lnTo>
                    <a:lnTo>
                      <a:pt x="45" y="56"/>
                    </a:lnTo>
                    <a:lnTo>
                      <a:pt x="7" y="6"/>
                    </a:lnTo>
                    <a:lnTo>
                      <a:pt x="0" y="0"/>
                    </a:lnTo>
                    <a:lnTo>
                      <a:pt x="6" y="15"/>
                    </a:lnTo>
                    <a:lnTo>
                      <a:pt x="32" y="97"/>
                    </a:lnTo>
                    <a:lnTo>
                      <a:pt x="43" y="153"/>
                    </a:lnTo>
                    <a:lnTo>
                      <a:pt x="42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0" name="Freeform 310"/>
              <p:cNvSpPr>
                <a:spLocks/>
              </p:cNvSpPr>
              <p:nvPr/>
            </p:nvSpPr>
            <p:spPr bwMode="auto">
              <a:xfrm>
                <a:off x="2948" y="3259"/>
                <a:ext cx="172" cy="47"/>
              </a:xfrm>
              <a:custGeom>
                <a:avLst/>
                <a:gdLst>
                  <a:gd name="T0" fmla="*/ 69 w 515"/>
                  <a:gd name="T1" fmla="*/ 0 h 141"/>
                  <a:gd name="T2" fmla="*/ 445 w 515"/>
                  <a:gd name="T3" fmla="*/ 0 h 141"/>
                  <a:gd name="T4" fmla="*/ 458 w 515"/>
                  <a:gd name="T5" fmla="*/ 2 h 141"/>
                  <a:gd name="T6" fmla="*/ 484 w 515"/>
                  <a:gd name="T7" fmla="*/ 12 h 141"/>
                  <a:gd name="T8" fmla="*/ 503 w 515"/>
                  <a:gd name="T9" fmla="*/ 30 h 141"/>
                  <a:gd name="T10" fmla="*/ 513 w 515"/>
                  <a:gd name="T11" fmla="*/ 56 h 141"/>
                  <a:gd name="T12" fmla="*/ 515 w 515"/>
                  <a:gd name="T13" fmla="*/ 71 h 141"/>
                  <a:gd name="T14" fmla="*/ 513 w 515"/>
                  <a:gd name="T15" fmla="*/ 85 h 141"/>
                  <a:gd name="T16" fmla="*/ 503 w 515"/>
                  <a:gd name="T17" fmla="*/ 110 h 141"/>
                  <a:gd name="T18" fmla="*/ 484 w 515"/>
                  <a:gd name="T19" fmla="*/ 128 h 141"/>
                  <a:gd name="T20" fmla="*/ 458 w 515"/>
                  <a:gd name="T21" fmla="*/ 140 h 141"/>
                  <a:gd name="T22" fmla="*/ 445 w 515"/>
                  <a:gd name="T23" fmla="*/ 141 h 141"/>
                  <a:gd name="T24" fmla="*/ 69 w 515"/>
                  <a:gd name="T25" fmla="*/ 141 h 141"/>
                  <a:gd name="T26" fmla="*/ 55 w 515"/>
                  <a:gd name="T27" fmla="*/ 140 h 141"/>
                  <a:gd name="T28" fmla="*/ 30 w 515"/>
                  <a:gd name="T29" fmla="*/ 128 h 141"/>
                  <a:gd name="T30" fmla="*/ 11 w 515"/>
                  <a:gd name="T31" fmla="*/ 110 h 141"/>
                  <a:gd name="T32" fmla="*/ 1 w 515"/>
                  <a:gd name="T33" fmla="*/ 85 h 141"/>
                  <a:gd name="T34" fmla="*/ 0 w 515"/>
                  <a:gd name="T35" fmla="*/ 71 h 141"/>
                  <a:gd name="T36" fmla="*/ 1 w 515"/>
                  <a:gd name="T37" fmla="*/ 56 h 141"/>
                  <a:gd name="T38" fmla="*/ 11 w 515"/>
                  <a:gd name="T39" fmla="*/ 30 h 141"/>
                  <a:gd name="T40" fmla="*/ 30 w 515"/>
                  <a:gd name="T41" fmla="*/ 12 h 141"/>
                  <a:gd name="T42" fmla="*/ 55 w 515"/>
                  <a:gd name="T43" fmla="*/ 2 h 141"/>
                  <a:gd name="T44" fmla="*/ 69 w 515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5" h="141">
                    <a:moveTo>
                      <a:pt x="69" y="0"/>
                    </a:moveTo>
                    <a:lnTo>
                      <a:pt x="445" y="0"/>
                    </a:lnTo>
                    <a:lnTo>
                      <a:pt x="458" y="2"/>
                    </a:lnTo>
                    <a:lnTo>
                      <a:pt x="484" y="12"/>
                    </a:lnTo>
                    <a:lnTo>
                      <a:pt x="503" y="30"/>
                    </a:lnTo>
                    <a:lnTo>
                      <a:pt x="513" y="56"/>
                    </a:lnTo>
                    <a:lnTo>
                      <a:pt x="515" y="71"/>
                    </a:lnTo>
                    <a:lnTo>
                      <a:pt x="513" y="85"/>
                    </a:lnTo>
                    <a:lnTo>
                      <a:pt x="503" y="110"/>
                    </a:lnTo>
                    <a:lnTo>
                      <a:pt x="484" y="128"/>
                    </a:lnTo>
                    <a:lnTo>
                      <a:pt x="458" y="140"/>
                    </a:lnTo>
                    <a:lnTo>
                      <a:pt x="445" y="141"/>
                    </a:lnTo>
                    <a:lnTo>
                      <a:pt x="69" y="141"/>
                    </a:lnTo>
                    <a:lnTo>
                      <a:pt x="55" y="140"/>
                    </a:lnTo>
                    <a:lnTo>
                      <a:pt x="30" y="128"/>
                    </a:lnTo>
                    <a:lnTo>
                      <a:pt x="11" y="110"/>
                    </a:lnTo>
                    <a:lnTo>
                      <a:pt x="1" y="85"/>
                    </a:lnTo>
                    <a:lnTo>
                      <a:pt x="0" y="71"/>
                    </a:lnTo>
                    <a:lnTo>
                      <a:pt x="1" y="56"/>
                    </a:lnTo>
                    <a:lnTo>
                      <a:pt x="11" y="30"/>
                    </a:lnTo>
                    <a:lnTo>
                      <a:pt x="30" y="12"/>
                    </a:lnTo>
                    <a:lnTo>
                      <a:pt x="55" y="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1" name="Freeform 311"/>
              <p:cNvSpPr>
                <a:spLocks/>
              </p:cNvSpPr>
              <p:nvPr/>
            </p:nvSpPr>
            <p:spPr bwMode="auto">
              <a:xfrm>
                <a:off x="2951" y="3184"/>
                <a:ext cx="167" cy="114"/>
              </a:xfrm>
              <a:custGeom>
                <a:avLst/>
                <a:gdLst>
                  <a:gd name="T0" fmla="*/ 155 w 501"/>
                  <a:gd name="T1" fmla="*/ 342 h 342"/>
                  <a:gd name="T2" fmla="*/ 358 w 501"/>
                  <a:gd name="T3" fmla="*/ 342 h 342"/>
                  <a:gd name="T4" fmla="*/ 380 w 501"/>
                  <a:gd name="T5" fmla="*/ 342 h 342"/>
                  <a:gd name="T6" fmla="*/ 422 w 501"/>
                  <a:gd name="T7" fmla="*/ 334 h 342"/>
                  <a:gd name="T8" fmla="*/ 458 w 501"/>
                  <a:gd name="T9" fmla="*/ 313 h 342"/>
                  <a:gd name="T10" fmla="*/ 487 w 501"/>
                  <a:gd name="T11" fmla="*/ 282 h 342"/>
                  <a:gd name="T12" fmla="*/ 495 w 501"/>
                  <a:gd name="T13" fmla="*/ 259 h 342"/>
                  <a:gd name="T14" fmla="*/ 501 w 501"/>
                  <a:gd name="T15" fmla="*/ 236 h 342"/>
                  <a:gd name="T16" fmla="*/ 500 w 501"/>
                  <a:gd name="T17" fmla="*/ 175 h 342"/>
                  <a:gd name="T18" fmla="*/ 472 w 501"/>
                  <a:gd name="T19" fmla="*/ 106 h 342"/>
                  <a:gd name="T20" fmla="*/ 431 w 501"/>
                  <a:gd name="T21" fmla="*/ 51 h 342"/>
                  <a:gd name="T22" fmla="*/ 393 w 501"/>
                  <a:gd name="T23" fmla="*/ 17 h 342"/>
                  <a:gd name="T24" fmla="*/ 369 w 501"/>
                  <a:gd name="T25" fmla="*/ 0 h 342"/>
                  <a:gd name="T26" fmla="*/ 128 w 501"/>
                  <a:gd name="T27" fmla="*/ 0 h 342"/>
                  <a:gd name="T28" fmla="*/ 105 w 501"/>
                  <a:gd name="T29" fmla="*/ 15 h 342"/>
                  <a:gd name="T30" fmla="*/ 66 w 501"/>
                  <a:gd name="T31" fmla="*/ 49 h 342"/>
                  <a:gd name="T32" fmla="*/ 37 w 501"/>
                  <a:gd name="T33" fmla="*/ 85 h 342"/>
                  <a:gd name="T34" fmla="*/ 17 w 501"/>
                  <a:gd name="T35" fmla="*/ 119 h 342"/>
                  <a:gd name="T36" fmla="*/ 0 w 501"/>
                  <a:gd name="T37" fmla="*/ 172 h 342"/>
                  <a:gd name="T38" fmla="*/ 2 w 501"/>
                  <a:gd name="T39" fmla="*/ 237 h 342"/>
                  <a:gd name="T40" fmla="*/ 11 w 501"/>
                  <a:gd name="T41" fmla="*/ 263 h 342"/>
                  <a:gd name="T42" fmla="*/ 24 w 501"/>
                  <a:gd name="T43" fmla="*/ 286 h 342"/>
                  <a:gd name="T44" fmla="*/ 54 w 501"/>
                  <a:gd name="T45" fmla="*/ 319 h 342"/>
                  <a:gd name="T46" fmla="*/ 90 w 501"/>
                  <a:gd name="T47" fmla="*/ 335 h 342"/>
                  <a:gd name="T48" fmla="*/ 132 w 501"/>
                  <a:gd name="T49" fmla="*/ 342 h 342"/>
                  <a:gd name="T50" fmla="*/ 155 w 501"/>
                  <a:gd name="T51" fmla="*/ 342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1" h="342">
                    <a:moveTo>
                      <a:pt x="155" y="342"/>
                    </a:moveTo>
                    <a:lnTo>
                      <a:pt x="358" y="342"/>
                    </a:lnTo>
                    <a:lnTo>
                      <a:pt x="380" y="342"/>
                    </a:lnTo>
                    <a:lnTo>
                      <a:pt x="422" y="334"/>
                    </a:lnTo>
                    <a:lnTo>
                      <a:pt x="458" y="313"/>
                    </a:lnTo>
                    <a:lnTo>
                      <a:pt x="487" y="282"/>
                    </a:lnTo>
                    <a:lnTo>
                      <a:pt x="495" y="259"/>
                    </a:lnTo>
                    <a:lnTo>
                      <a:pt x="501" y="236"/>
                    </a:lnTo>
                    <a:lnTo>
                      <a:pt x="500" y="175"/>
                    </a:lnTo>
                    <a:lnTo>
                      <a:pt x="472" y="106"/>
                    </a:lnTo>
                    <a:lnTo>
                      <a:pt x="431" y="51"/>
                    </a:lnTo>
                    <a:lnTo>
                      <a:pt x="393" y="17"/>
                    </a:lnTo>
                    <a:lnTo>
                      <a:pt x="369" y="0"/>
                    </a:lnTo>
                    <a:lnTo>
                      <a:pt x="128" y="0"/>
                    </a:lnTo>
                    <a:lnTo>
                      <a:pt x="105" y="15"/>
                    </a:lnTo>
                    <a:lnTo>
                      <a:pt x="66" y="49"/>
                    </a:lnTo>
                    <a:lnTo>
                      <a:pt x="37" y="85"/>
                    </a:lnTo>
                    <a:lnTo>
                      <a:pt x="17" y="119"/>
                    </a:lnTo>
                    <a:lnTo>
                      <a:pt x="0" y="172"/>
                    </a:lnTo>
                    <a:lnTo>
                      <a:pt x="2" y="237"/>
                    </a:lnTo>
                    <a:lnTo>
                      <a:pt x="11" y="263"/>
                    </a:lnTo>
                    <a:lnTo>
                      <a:pt x="24" y="286"/>
                    </a:lnTo>
                    <a:lnTo>
                      <a:pt x="54" y="319"/>
                    </a:lnTo>
                    <a:lnTo>
                      <a:pt x="90" y="335"/>
                    </a:lnTo>
                    <a:lnTo>
                      <a:pt x="132" y="342"/>
                    </a:lnTo>
                    <a:lnTo>
                      <a:pt x="155" y="342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2" name="Freeform 312"/>
              <p:cNvSpPr>
                <a:spLocks/>
              </p:cNvSpPr>
              <p:nvPr/>
            </p:nvSpPr>
            <p:spPr bwMode="auto">
              <a:xfrm>
                <a:off x="3086" y="3231"/>
                <a:ext cx="25" cy="57"/>
              </a:xfrm>
              <a:custGeom>
                <a:avLst/>
                <a:gdLst>
                  <a:gd name="T0" fmla="*/ 41 w 76"/>
                  <a:gd name="T1" fmla="*/ 173 h 173"/>
                  <a:gd name="T2" fmla="*/ 57 w 76"/>
                  <a:gd name="T3" fmla="*/ 163 h 173"/>
                  <a:gd name="T4" fmla="*/ 75 w 76"/>
                  <a:gd name="T5" fmla="*/ 138 h 173"/>
                  <a:gd name="T6" fmla="*/ 76 w 76"/>
                  <a:gd name="T7" fmla="*/ 134 h 173"/>
                  <a:gd name="T8" fmla="*/ 69 w 76"/>
                  <a:gd name="T9" fmla="*/ 105 h 173"/>
                  <a:gd name="T10" fmla="*/ 44 w 76"/>
                  <a:gd name="T11" fmla="*/ 56 h 173"/>
                  <a:gd name="T12" fmla="*/ 7 w 76"/>
                  <a:gd name="T13" fmla="*/ 7 h 173"/>
                  <a:gd name="T14" fmla="*/ 0 w 76"/>
                  <a:gd name="T15" fmla="*/ 0 h 173"/>
                  <a:gd name="T16" fmla="*/ 5 w 76"/>
                  <a:gd name="T17" fmla="*/ 16 h 173"/>
                  <a:gd name="T18" fmla="*/ 31 w 76"/>
                  <a:gd name="T19" fmla="*/ 97 h 173"/>
                  <a:gd name="T20" fmla="*/ 41 w 76"/>
                  <a:gd name="T21" fmla="*/ 153 h 173"/>
                  <a:gd name="T22" fmla="*/ 41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1" y="173"/>
                    </a:moveTo>
                    <a:lnTo>
                      <a:pt x="57" y="163"/>
                    </a:lnTo>
                    <a:lnTo>
                      <a:pt x="75" y="138"/>
                    </a:lnTo>
                    <a:lnTo>
                      <a:pt x="76" y="134"/>
                    </a:lnTo>
                    <a:lnTo>
                      <a:pt x="69" y="105"/>
                    </a:lnTo>
                    <a:lnTo>
                      <a:pt x="44" y="56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5" y="16"/>
                    </a:lnTo>
                    <a:lnTo>
                      <a:pt x="31" y="97"/>
                    </a:lnTo>
                    <a:lnTo>
                      <a:pt x="41" y="153"/>
                    </a:lnTo>
                    <a:lnTo>
                      <a:pt x="41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3" name="Freeform 313"/>
              <p:cNvSpPr>
                <a:spLocks/>
              </p:cNvSpPr>
              <p:nvPr/>
            </p:nvSpPr>
            <p:spPr bwMode="auto">
              <a:xfrm>
                <a:off x="2961" y="3233"/>
                <a:ext cx="24" cy="58"/>
              </a:xfrm>
              <a:custGeom>
                <a:avLst/>
                <a:gdLst>
                  <a:gd name="T0" fmla="*/ 34 w 72"/>
                  <a:gd name="T1" fmla="*/ 175 h 175"/>
                  <a:gd name="T2" fmla="*/ 19 w 72"/>
                  <a:gd name="T3" fmla="*/ 165 h 175"/>
                  <a:gd name="T4" fmla="*/ 1 w 72"/>
                  <a:gd name="T5" fmla="*/ 142 h 175"/>
                  <a:gd name="T6" fmla="*/ 0 w 72"/>
                  <a:gd name="T7" fmla="*/ 139 h 175"/>
                  <a:gd name="T8" fmla="*/ 7 w 72"/>
                  <a:gd name="T9" fmla="*/ 110 h 175"/>
                  <a:gd name="T10" fmla="*/ 30 w 72"/>
                  <a:gd name="T11" fmla="*/ 59 h 175"/>
                  <a:gd name="T12" fmla="*/ 65 w 72"/>
                  <a:gd name="T13" fmla="*/ 8 h 175"/>
                  <a:gd name="T14" fmla="*/ 72 w 72"/>
                  <a:gd name="T15" fmla="*/ 0 h 175"/>
                  <a:gd name="T16" fmla="*/ 66 w 72"/>
                  <a:gd name="T17" fmla="*/ 16 h 175"/>
                  <a:gd name="T18" fmla="*/ 43 w 72"/>
                  <a:gd name="T19" fmla="*/ 98 h 175"/>
                  <a:gd name="T20" fmla="*/ 33 w 72"/>
                  <a:gd name="T21" fmla="*/ 155 h 175"/>
                  <a:gd name="T22" fmla="*/ 34 w 72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75">
                    <a:moveTo>
                      <a:pt x="34" y="175"/>
                    </a:moveTo>
                    <a:lnTo>
                      <a:pt x="19" y="165"/>
                    </a:lnTo>
                    <a:lnTo>
                      <a:pt x="1" y="142"/>
                    </a:lnTo>
                    <a:lnTo>
                      <a:pt x="0" y="139"/>
                    </a:lnTo>
                    <a:lnTo>
                      <a:pt x="7" y="110"/>
                    </a:lnTo>
                    <a:lnTo>
                      <a:pt x="30" y="59"/>
                    </a:lnTo>
                    <a:lnTo>
                      <a:pt x="65" y="8"/>
                    </a:lnTo>
                    <a:lnTo>
                      <a:pt x="72" y="0"/>
                    </a:lnTo>
                    <a:lnTo>
                      <a:pt x="66" y="16"/>
                    </a:lnTo>
                    <a:lnTo>
                      <a:pt x="43" y="98"/>
                    </a:lnTo>
                    <a:lnTo>
                      <a:pt x="33" y="155"/>
                    </a:lnTo>
                    <a:lnTo>
                      <a:pt x="34" y="175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4" name="Freeform 314"/>
              <p:cNvSpPr>
                <a:spLocks/>
              </p:cNvSpPr>
              <p:nvPr/>
            </p:nvSpPr>
            <p:spPr bwMode="auto">
              <a:xfrm>
                <a:off x="2955" y="3188"/>
                <a:ext cx="159" cy="106"/>
              </a:xfrm>
              <a:custGeom>
                <a:avLst/>
                <a:gdLst>
                  <a:gd name="T0" fmla="*/ 136 w 475"/>
                  <a:gd name="T1" fmla="*/ 318 h 318"/>
                  <a:gd name="T2" fmla="*/ 345 w 475"/>
                  <a:gd name="T3" fmla="*/ 316 h 318"/>
                  <a:gd name="T4" fmla="*/ 366 w 475"/>
                  <a:gd name="T5" fmla="*/ 316 h 318"/>
                  <a:gd name="T6" fmla="*/ 403 w 475"/>
                  <a:gd name="T7" fmla="*/ 308 h 318"/>
                  <a:gd name="T8" fmla="*/ 436 w 475"/>
                  <a:gd name="T9" fmla="*/ 291 h 318"/>
                  <a:gd name="T10" fmla="*/ 462 w 475"/>
                  <a:gd name="T11" fmla="*/ 262 h 318"/>
                  <a:gd name="T12" fmla="*/ 469 w 475"/>
                  <a:gd name="T13" fmla="*/ 242 h 318"/>
                  <a:gd name="T14" fmla="*/ 475 w 475"/>
                  <a:gd name="T15" fmla="*/ 220 h 318"/>
                  <a:gd name="T16" fmla="*/ 472 w 475"/>
                  <a:gd name="T17" fmla="*/ 165 h 318"/>
                  <a:gd name="T18" fmla="*/ 446 w 475"/>
                  <a:gd name="T19" fmla="*/ 102 h 318"/>
                  <a:gd name="T20" fmla="*/ 392 w 475"/>
                  <a:gd name="T21" fmla="*/ 37 h 318"/>
                  <a:gd name="T22" fmla="*/ 350 w 475"/>
                  <a:gd name="T23" fmla="*/ 5 h 318"/>
                  <a:gd name="T24" fmla="*/ 121 w 475"/>
                  <a:gd name="T25" fmla="*/ 0 h 318"/>
                  <a:gd name="T26" fmla="*/ 80 w 475"/>
                  <a:gd name="T27" fmla="*/ 30 h 318"/>
                  <a:gd name="T28" fmla="*/ 26 w 475"/>
                  <a:gd name="T29" fmla="*/ 93 h 318"/>
                  <a:gd name="T30" fmla="*/ 0 w 475"/>
                  <a:gd name="T31" fmla="*/ 158 h 318"/>
                  <a:gd name="T32" fmla="*/ 0 w 475"/>
                  <a:gd name="T33" fmla="*/ 219 h 318"/>
                  <a:gd name="T34" fmla="*/ 8 w 475"/>
                  <a:gd name="T35" fmla="*/ 244 h 318"/>
                  <a:gd name="T36" fmla="*/ 18 w 475"/>
                  <a:gd name="T37" fmla="*/ 267 h 318"/>
                  <a:gd name="T38" fmla="*/ 44 w 475"/>
                  <a:gd name="T39" fmla="*/ 296 h 318"/>
                  <a:gd name="T40" fmla="*/ 76 w 475"/>
                  <a:gd name="T41" fmla="*/ 312 h 318"/>
                  <a:gd name="T42" fmla="*/ 115 w 475"/>
                  <a:gd name="T43" fmla="*/ 316 h 318"/>
                  <a:gd name="T44" fmla="*/ 136 w 475"/>
                  <a:gd name="T4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8">
                    <a:moveTo>
                      <a:pt x="136" y="318"/>
                    </a:moveTo>
                    <a:lnTo>
                      <a:pt x="345" y="316"/>
                    </a:lnTo>
                    <a:lnTo>
                      <a:pt x="366" y="316"/>
                    </a:lnTo>
                    <a:lnTo>
                      <a:pt x="403" y="308"/>
                    </a:lnTo>
                    <a:lnTo>
                      <a:pt x="436" y="291"/>
                    </a:lnTo>
                    <a:lnTo>
                      <a:pt x="462" y="262"/>
                    </a:lnTo>
                    <a:lnTo>
                      <a:pt x="469" y="242"/>
                    </a:lnTo>
                    <a:lnTo>
                      <a:pt x="475" y="220"/>
                    </a:lnTo>
                    <a:lnTo>
                      <a:pt x="472" y="165"/>
                    </a:lnTo>
                    <a:lnTo>
                      <a:pt x="446" y="102"/>
                    </a:lnTo>
                    <a:lnTo>
                      <a:pt x="392" y="37"/>
                    </a:lnTo>
                    <a:lnTo>
                      <a:pt x="350" y="5"/>
                    </a:lnTo>
                    <a:lnTo>
                      <a:pt x="121" y="0"/>
                    </a:lnTo>
                    <a:lnTo>
                      <a:pt x="80" y="30"/>
                    </a:lnTo>
                    <a:lnTo>
                      <a:pt x="26" y="93"/>
                    </a:lnTo>
                    <a:lnTo>
                      <a:pt x="0" y="158"/>
                    </a:lnTo>
                    <a:lnTo>
                      <a:pt x="0" y="219"/>
                    </a:lnTo>
                    <a:lnTo>
                      <a:pt x="8" y="244"/>
                    </a:lnTo>
                    <a:lnTo>
                      <a:pt x="18" y="267"/>
                    </a:lnTo>
                    <a:lnTo>
                      <a:pt x="44" y="296"/>
                    </a:lnTo>
                    <a:lnTo>
                      <a:pt x="76" y="312"/>
                    </a:lnTo>
                    <a:lnTo>
                      <a:pt x="115" y="316"/>
                    </a:lnTo>
                    <a:lnTo>
                      <a:pt x="136" y="318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5" name="Freeform 315"/>
              <p:cNvSpPr>
                <a:spLocks/>
              </p:cNvSpPr>
              <p:nvPr/>
            </p:nvSpPr>
            <p:spPr bwMode="auto">
              <a:xfrm>
                <a:off x="2979" y="3117"/>
                <a:ext cx="111" cy="113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4 h 340"/>
                  <a:gd name="T4" fmla="*/ 305 w 333"/>
                  <a:gd name="T5" fmla="*/ 265 h 340"/>
                  <a:gd name="T6" fmla="*/ 261 w 333"/>
                  <a:gd name="T7" fmla="*/ 311 h 340"/>
                  <a:gd name="T8" fmla="*/ 200 w 333"/>
                  <a:gd name="T9" fmla="*/ 337 h 340"/>
                  <a:gd name="T10" fmla="*/ 165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1 w 333"/>
                  <a:gd name="T19" fmla="*/ 204 h 340"/>
                  <a:gd name="T20" fmla="*/ 0 w 333"/>
                  <a:gd name="T21" fmla="*/ 170 h 340"/>
                  <a:gd name="T22" fmla="*/ 1 w 333"/>
                  <a:gd name="T23" fmla="*/ 135 h 340"/>
                  <a:gd name="T24" fmla="*/ 27 w 333"/>
                  <a:gd name="T25" fmla="*/ 73 h 340"/>
                  <a:gd name="T26" fmla="*/ 72 w 333"/>
                  <a:gd name="T27" fmla="*/ 27 h 340"/>
                  <a:gd name="T28" fmla="*/ 132 w 333"/>
                  <a:gd name="T29" fmla="*/ 1 h 340"/>
                  <a:gd name="T30" fmla="*/ 165 w 333"/>
                  <a:gd name="T31" fmla="*/ 0 h 340"/>
                  <a:gd name="T32" fmla="*/ 200 w 333"/>
                  <a:gd name="T33" fmla="*/ 1 h 340"/>
                  <a:gd name="T34" fmla="*/ 261 w 333"/>
                  <a:gd name="T35" fmla="*/ 27 h 340"/>
                  <a:gd name="T36" fmla="*/ 305 w 333"/>
                  <a:gd name="T37" fmla="*/ 73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4"/>
                    </a:lnTo>
                    <a:lnTo>
                      <a:pt x="305" y="265"/>
                    </a:lnTo>
                    <a:lnTo>
                      <a:pt x="261" y="311"/>
                    </a:lnTo>
                    <a:lnTo>
                      <a:pt x="200" y="337"/>
                    </a:lnTo>
                    <a:lnTo>
                      <a:pt x="165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1" y="204"/>
                    </a:lnTo>
                    <a:lnTo>
                      <a:pt x="0" y="170"/>
                    </a:lnTo>
                    <a:lnTo>
                      <a:pt x="1" y="135"/>
                    </a:lnTo>
                    <a:lnTo>
                      <a:pt x="27" y="73"/>
                    </a:lnTo>
                    <a:lnTo>
                      <a:pt x="72" y="27"/>
                    </a:lnTo>
                    <a:lnTo>
                      <a:pt x="132" y="1"/>
                    </a:lnTo>
                    <a:lnTo>
                      <a:pt x="165" y="0"/>
                    </a:lnTo>
                    <a:lnTo>
                      <a:pt x="200" y="1"/>
                    </a:lnTo>
                    <a:lnTo>
                      <a:pt x="261" y="27"/>
                    </a:lnTo>
                    <a:lnTo>
                      <a:pt x="305" y="73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6" name="Freeform 316"/>
              <p:cNvSpPr>
                <a:spLocks/>
              </p:cNvSpPr>
              <p:nvPr/>
            </p:nvSpPr>
            <p:spPr bwMode="auto">
              <a:xfrm>
                <a:off x="2980" y="3094"/>
                <a:ext cx="111" cy="113"/>
              </a:xfrm>
              <a:custGeom>
                <a:avLst/>
                <a:gdLst>
                  <a:gd name="T0" fmla="*/ 334 w 334"/>
                  <a:gd name="T1" fmla="*/ 170 h 340"/>
                  <a:gd name="T2" fmla="*/ 332 w 334"/>
                  <a:gd name="T3" fmla="*/ 204 h 340"/>
                  <a:gd name="T4" fmla="*/ 307 w 334"/>
                  <a:gd name="T5" fmla="*/ 266 h 340"/>
                  <a:gd name="T6" fmla="*/ 261 w 334"/>
                  <a:gd name="T7" fmla="*/ 312 h 340"/>
                  <a:gd name="T8" fmla="*/ 202 w 334"/>
                  <a:gd name="T9" fmla="*/ 337 h 340"/>
                  <a:gd name="T10" fmla="*/ 167 w 334"/>
                  <a:gd name="T11" fmla="*/ 340 h 340"/>
                  <a:gd name="T12" fmla="*/ 134 w 334"/>
                  <a:gd name="T13" fmla="*/ 337 h 340"/>
                  <a:gd name="T14" fmla="*/ 74 w 334"/>
                  <a:gd name="T15" fmla="*/ 312 h 340"/>
                  <a:gd name="T16" fmla="*/ 29 w 334"/>
                  <a:gd name="T17" fmla="*/ 266 h 340"/>
                  <a:gd name="T18" fmla="*/ 3 w 334"/>
                  <a:gd name="T19" fmla="*/ 204 h 340"/>
                  <a:gd name="T20" fmla="*/ 0 w 334"/>
                  <a:gd name="T21" fmla="*/ 170 h 340"/>
                  <a:gd name="T22" fmla="*/ 3 w 334"/>
                  <a:gd name="T23" fmla="*/ 135 h 340"/>
                  <a:gd name="T24" fmla="*/ 29 w 334"/>
                  <a:gd name="T25" fmla="*/ 75 h 340"/>
                  <a:gd name="T26" fmla="*/ 74 w 334"/>
                  <a:gd name="T27" fmla="*/ 29 h 340"/>
                  <a:gd name="T28" fmla="*/ 134 w 334"/>
                  <a:gd name="T29" fmla="*/ 3 h 340"/>
                  <a:gd name="T30" fmla="*/ 167 w 334"/>
                  <a:gd name="T31" fmla="*/ 0 h 340"/>
                  <a:gd name="T32" fmla="*/ 202 w 334"/>
                  <a:gd name="T33" fmla="*/ 3 h 340"/>
                  <a:gd name="T34" fmla="*/ 261 w 334"/>
                  <a:gd name="T35" fmla="*/ 29 h 340"/>
                  <a:gd name="T36" fmla="*/ 307 w 334"/>
                  <a:gd name="T37" fmla="*/ 75 h 340"/>
                  <a:gd name="T38" fmla="*/ 332 w 334"/>
                  <a:gd name="T39" fmla="*/ 135 h 340"/>
                  <a:gd name="T40" fmla="*/ 334 w 334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4" h="340">
                    <a:moveTo>
                      <a:pt x="334" y="170"/>
                    </a:moveTo>
                    <a:lnTo>
                      <a:pt x="332" y="204"/>
                    </a:lnTo>
                    <a:lnTo>
                      <a:pt x="307" y="266"/>
                    </a:lnTo>
                    <a:lnTo>
                      <a:pt x="261" y="312"/>
                    </a:lnTo>
                    <a:lnTo>
                      <a:pt x="202" y="337"/>
                    </a:lnTo>
                    <a:lnTo>
                      <a:pt x="167" y="340"/>
                    </a:lnTo>
                    <a:lnTo>
                      <a:pt x="134" y="337"/>
                    </a:lnTo>
                    <a:lnTo>
                      <a:pt x="74" y="312"/>
                    </a:lnTo>
                    <a:lnTo>
                      <a:pt x="29" y="266"/>
                    </a:lnTo>
                    <a:lnTo>
                      <a:pt x="3" y="204"/>
                    </a:lnTo>
                    <a:lnTo>
                      <a:pt x="0" y="170"/>
                    </a:lnTo>
                    <a:lnTo>
                      <a:pt x="3" y="135"/>
                    </a:lnTo>
                    <a:lnTo>
                      <a:pt x="29" y="75"/>
                    </a:lnTo>
                    <a:lnTo>
                      <a:pt x="74" y="29"/>
                    </a:lnTo>
                    <a:lnTo>
                      <a:pt x="134" y="3"/>
                    </a:lnTo>
                    <a:lnTo>
                      <a:pt x="167" y="0"/>
                    </a:lnTo>
                    <a:lnTo>
                      <a:pt x="202" y="3"/>
                    </a:lnTo>
                    <a:lnTo>
                      <a:pt x="261" y="29"/>
                    </a:lnTo>
                    <a:lnTo>
                      <a:pt x="307" y="75"/>
                    </a:lnTo>
                    <a:lnTo>
                      <a:pt x="332" y="135"/>
                    </a:lnTo>
                    <a:lnTo>
                      <a:pt x="334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7" name="Freeform 317"/>
              <p:cNvSpPr>
                <a:spLocks/>
              </p:cNvSpPr>
              <p:nvPr/>
            </p:nvSpPr>
            <p:spPr bwMode="auto">
              <a:xfrm>
                <a:off x="2985" y="3099"/>
                <a:ext cx="101" cy="103"/>
              </a:xfrm>
              <a:custGeom>
                <a:avLst/>
                <a:gdLst>
                  <a:gd name="T0" fmla="*/ 303 w 303"/>
                  <a:gd name="T1" fmla="*/ 154 h 308"/>
                  <a:gd name="T2" fmla="*/ 301 w 303"/>
                  <a:gd name="T3" fmla="*/ 185 h 308"/>
                  <a:gd name="T4" fmla="*/ 278 w 303"/>
                  <a:gd name="T5" fmla="*/ 240 h 308"/>
                  <a:gd name="T6" fmla="*/ 236 w 303"/>
                  <a:gd name="T7" fmla="*/ 282 h 308"/>
                  <a:gd name="T8" fmla="*/ 183 w 303"/>
                  <a:gd name="T9" fmla="*/ 306 h 308"/>
                  <a:gd name="T10" fmla="*/ 151 w 303"/>
                  <a:gd name="T11" fmla="*/ 308 h 308"/>
                  <a:gd name="T12" fmla="*/ 121 w 303"/>
                  <a:gd name="T13" fmla="*/ 306 h 308"/>
                  <a:gd name="T14" fmla="*/ 66 w 303"/>
                  <a:gd name="T15" fmla="*/ 282 h 308"/>
                  <a:gd name="T16" fmla="*/ 24 w 303"/>
                  <a:gd name="T17" fmla="*/ 240 h 308"/>
                  <a:gd name="T18" fmla="*/ 3 w 303"/>
                  <a:gd name="T19" fmla="*/ 185 h 308"/>
                  <a:gd name="T20" fmla="*/ 0 w 303"/>
                  <a:gd name="T21" fmla="*/ 154 h 308"/>
                  <a:gd name="T22" fmla="*/ 3 w 303"/>
                  <a:gd name="T23" fmla="*/ 122 h 308"/>
                  <a:gd name="T24" fmla="*/ 24 w 303"/>
                  <a:gd name="T25" fmla="*/ 67 h 308"/>
                  <a:gd name="T26" fmla="*/ 66 w 303"/>
                  <a:gd name="T27" fmla="*/ 26 h 308"/>
                  <a:gd name="T28" fmla="*/ 121 w 303"/>
                  <a:gd name="T29" fmla="*/ 3 h 308"/>
                  <a:gd name="T30" fmla="*/ 151 w 303"/>
                  <a:gd name="T31" fmla="*/ 0 h 308"/>
                  <a:gd name="T32" fmla="*/ 183 w 303"/>
                  <a:gd name="T33" fmla="*/ 3 h 308"/>
                  <a:gd name="T34" fmla="*/ 236 w 303"/>
                  <a:gd name="T35" fmla="*/ 26 h 308"/>
                  <a:gd name="T36" fmla="*/ 278 w 303"/>
                  <a:gd name="T37" fmla="*/ 67 h 308"/>
                  <a:gd name="T38" fmla="*/ 301 w 303"/>
                  <a:gd name="T39" fmla="*/ 122 h 308"/>
                  <a:gd name="T40" fmla="*/ 303 w 303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8">
                    <a:moveTo>
                      <a:pt x="303" y="154"/>
                    </a:moveTo>
                    <a:lnTo>
                      <a:pt x="301" y="185"/>
                    </a:lnTo>
                    <a:lnTo>
                      <a:pt x="278" y="240"/>
                    </a:lnTo>
                    <a:lnTo>
                      <a:pt x="236" y="282"/>
                    </a:lnTo>
                    <a:lnTo>
                      <a:pt x="183" y="306"/>
                    </a:lnTo>
                    <a:lnTo>
                      <a:pt x="151" y="308"/>
                    </a:lnTo>
                    <a:lnTo>
                      <a:pt x="121" y="306"/>
                    </a:lnTo>
                    <a:lnTo>
                      <a:pt x="66" y="282"/>
                    </a:lnTo>
                    <a:lnTo>
                      <a:pt x="24" y="240"/>
                    </a:lnTo>
                    <a:lnTo>
                      <a:pt x="3" y="185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24" y="67"/>
                    </a:lnTo>
                    <a:lnTo>
                      <a:pt x="66" y="26"/>
                    </a:lnTo>
                    <a:lnTo>
                      <a:pt x="121" y="3"/>
                    </a:lnTo>
                    <a:lnTo>
                      <a:pt x="151" y="0"/>
                    </a:lnTo>
                    <a:lnTo>
                      <a:pt x="183" y="3"/>
                    </a:lnTo>
                    <a:lnTo>
                      <a:pt x="236" y="26"/>
                    </a:lnTo>
                    <a:lnTo>
                      <a:pt x="278" y="67"/>
                    </a:lnTo>
                    <a:lnTo>
                      <a:pt x="301" y="122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8" name="Freeform 318"/>
              <p:cNvSpPr>
                <a:spLocks/>
              </p:cNvSpPr>
              <p:nvPr/>
            </p:nvSpPr>
            <p:spPr bwMode="auto">
              <a:xfrm>
                <a:off x="2866" y="3243"/>
                <a:ext cx="28" cy="15"/>
              </a:xfrm>
              <a:custGeom>
                <a:avLst/>
                <a:gdLst>
                  <a:gd name="T0" fmla="*/ 0 w 82"/>
                  <a:gd name="T1" fmla="*/ 45 h 45"/>
                  <a:gd name="T2" fmla="*/ 82 w 82"/>
                  <a:gd name="T3" fmla="*/ 45 h 45"/>
                  <a:gd name="T4" fmla="*/ 35 w 82"/>
                  <a:gd name="T5" fmla="*/ 0 h 45"/>
                  <a:gd name="T6" fmla="*/ 24 w 82"/>
                  <a:gd name="T7" fmla="*/ 13 h 45"/>
                  <a:gd name="T8" fmla="*/ 14 w 82"/>
                  <a:gd name="T9" fmla="*/ 3 h 45"/>
                  <a:gd name="T10" fmla="*/ 0 w 82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>
                    <a:moveTo>
                      <a:pt x="0" y="45"/>
                    </a:moveTo>
                    <a:lnTo>
                      <a:pt x="82" y="45"/>
                    </a:lnTo>
                    <a:lnTo>
                      <a:pt x="35" y="0"/>
                    </a:lnTo>
                    <a:lnTo>
                      <a:pt x="24" y="13"/>
                    </a:lnTo>
                    <a:lnTo>
                      <a:pt x="14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9" name="Freeform 319"/>
              <p:cNvSpPr>
                <a:spLocks/>
              </p:cNvSpPr>
              <p:nvPr/>
            </p:nvSpPr>
            <p:spPr bwMode="auto">
              <a:xfrm>
                <a:off x="2884" y="3237"/>
                <a:ext cx="25" cy="58"/>
              </a:xfrm>
              <a:custGeom>
                <a:avLst/>
                <a:gdLst>
                  <a:gd name="T0" fmla="*/ 42 w 76"/>
                  <a:gd name="T1" fmla="*/ 174 h 174"/>
                  <a:gd name="T2" fmla="*/ 57 w 76"/>
                  <a:gd name="T3" fmla="*/ 163 h 174"/>
                  <a:gd name="T4" fmla="*/ 75 w 76"/>
                  <a:gd name="T5" fmla="*/ 138 h 174"/>
                  <a:gd name="T6" fmla="*/ 76 w 76"/>
                  <a:gd name="T7" fmla="*/ 135 h 174"/>
                  <a:gd name="T8" fmla="*/ 69 w 76"/>
                  <a:gd name="T9" fmla="*/ 105 h 174"/>
                  <a:gd name="T10" fmla="*/ 44 w 76"/>
                  <a:gd name="T11" fmla="*/ 58 h 174"/>
                  <a:gd name="T12" fmla="*/ 7 w 76"/>
                  <a:gd name="T13" fmla="*/ 7 h 174"/>
                  <a:gd name="T14" fmla="*/ 0 w 76"/>
                  <a:gd name="T15" fmla="*/ 0 h 174"/>
                  <a:gd name="T16" fmla="*/ 6 w 76"/>
                  <a:gd name="T17" fmla="*/ 16 h 174"/>
                  <a:gd name="T18" fmla="*/ 32 w 76"/>
                  <a:gd name="T19" fmla="*/ 98 h 174"/>
                  <a:gd name="T20" fmla="*/ 42 w 76"/>
                  <a:gd name="T21" fmla="*/ 153 h 174"/>
                  <a:gd name="T22" fmla="*/ 42 w 76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4">
                    <a:moveTo>
                      <a:pt x="42" y="174"/>
                    </a:moveTo>
                    <a:lnTo>
                      <a:pt x="57" y="163"/>
                    </a:lnTo>
                    <a:lnTo>
                      <a:pt x="75" y="138"/>
                    </a:lnTo>
                    <a:lnTo>
                      <a:pt x="76" y="135"/>
                    </a:lnTo>
                    <a:lnTo>
                      <a:pt x="69" y="105"/>
                    </a:lnTo>
                    <a:lnTo>
                      <a:pt x="44" y="58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6" y="16"/>
                    </a:lnTo>
                    <a:lnTo>
                      <a:pt x="32" y="98"/>
                    </a:lnTo>
                    <a:lnTo>
                      <a:pt x="42" y="153"/>
                    </a:lnTo>
                    <a:lnTo>
                      <a:pt x="42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0" name="Freeform 320"/>
              <p:cNvSpPr>
                <a:spLocks/>
              </p:cNvSpPr>
              <p:nvPr/>
            </p:nvSpPr>
            <p:spPr bwMode="auto">
              <a:xfrm>
                <a:off x="2834" y="3309"/>
                <a:ext cx="171" cy="47"/>
              </a:xfrm>
              <a:custGeom>
                <a:avLst/>
                <a:gdLst>
                  <a:gd name="T0" fmla="*/ 69 w 513"/>
                  <a:gd name="T1" fmla="*/ 0 h 140"/>
                  <a:gd name="T2" fmla="*/ 445 w 513"/>
                  <a:gd name="T3" fmla="*/ 0 h 140"/>
                  <a:gd name="T4" fmla="*/ 458 w 513"/>
                  <a:gd name="T5" fmla="*/ 0 h 140"/>
                  <a:gd name="T6" fmla="*/ 484 w 513"/>
                  <a:gd name="T7" fmla="*/ 12 h 140"/>
                  <a:gd name="T8" fmla="*/ 503 w 513"/>
                  <a:gd name="T9" fmla="*/ 31 h 140"/>
                  <a:gd name="T10" fmla="*/ 513 w 513"/>
                  <a:gd name="T11" fmla="*/ 57 h 140"/>
                  <a:gd name="T12" fmla="*/ 513 w 513"/>
                  <a:gd name="T13" fmla="*/ 71 h 140"/>
                  <a:gd name="T14" fmla="*/ 513 w 513"/>
                  <a:gd name="T15" fmla="*/ 84 h 140"/>
                  <a:gd name="T16" fmla="*/ 503 w 513"/>
                  <a:gd name="T17" fmla="*/ 110 h 140"/>
                  <a:gd name="T18" fmla="*/ 484 w 513"/>
                  <a:gd name="T19" fmla="*/ 129 h 140"/>
                  <a:gd name="T20" fmla="*/ 458 w 513"/>
                  <a:gd name="T21" fmla="*/ 140 h 140"/>
                  <a:gd name="T22" fmla="*/ 445 w 513"/>
                  <a:gd name="T23" fmla="*/ 140 h 140"/>
                  <a:gd name="T24" fmla="*/ 69 w 513"/>
                  <a:gd name="T25" fmla="*/ 140 h 140"/>
                  <a:gd name="T26" fmla="*/ 55 w 513"/>
                  <a:gd name="T27" fmla="*/ 140 h 140"/>
                  <a:gd name="T28" fmla="*/ 30 w 513"/>
                  <a:gd name="T29" fmla="*/ 129 h 140"/>
                  <a:gd name="T30" fmla="*/ 11 w 513"/>
                  <a:gd name="T31" fmla="*/ 110 h 140"/>
                  <a:gd name="T32" fmla="*/ 1 w 513"/>
                  <a:gd name="T33" fmla="*/ 84 h 140"/>
                  <a:gd name="T34" fmla="*/ 0 w 513"/>
                  <a:gd name="T35" fmla="*/ 71 h 140"/>
                  <a:gd name="T36" fmla="*/ 1 w 513"/>
                  <a:gd name="T37" fmla="*/ 57 h 140"/>
                  <a:gd name="T38" fmla="*/ 11 w 513"/>
                  <a:gd name="T39" fmla="*/ 31 h 140"/>
                  <a:gd name="T40" fmla="*/ 30 w 513"/>
                  <a:gd name="T41" fmla="*/ 12 h 140"/>
                  <a:gd name="T42" fmla="*/ 55 w 513"/>
                  <a:gd name="T43" fmla="*/ 0 h 140"/>
                  <a:gd name="T44" fmla="*/ 69 w 513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3" h="140">
                    <a:moveTo>
                      <a:pt x="69" y="0"/>
                    </a:moveTo>
                    <a:lnTo>
                      <a:pt x="445" y="0"/>
                    </a:lnTo>
                    <a:lnTo>
                      <a:pt x="458" y="0"/>
                    </a:lnTo>
                    <a:lnTo>
                      <a:pt x="484" y="12"/>
                    </a:lnTo>
                    <a:lnTo>
                      <a:pt x="503" y="31"/>
                    </a:lnTo>
                    <a:lnTo>
                      <a:pt x="513" y="57"/>
                    </a:lnTo>
                    <a:lnTo>
                      <a:pt x="513" y="71"/>
                    </a:lnTo>
                    <a:lnTo>
                      <a:pt x="513" y="84"/>
                    </a:lnTo>
                    <a:lnTo>
                      <a:pt x="503" y="110"/>
                    </a:lnTo>
                    <a:lnTo>
                      <a:pt x="484" y="129"/>
                    </a:lnTo>
                    <a:lnTo>
                      <a:pt x="458" y="140"/>
                    </a:lnTo>
                    <a:lnTo>
                      <a:pt x="445" y="140"/>
                    </a:lnTo>
                    <a:lnTo>
                      <a:pt x="69" y="140"/>
                    </a:lnTo>
                    <a:lnTo>
                      <a:pt x="55" y="140"/>
                    </a:lnTo>
                    <a:lnTo>
                      <a:pt x="30" y="129"/>
                    </a:lnTo>
                    <a:lnTo>
                      <a:pt x="11" y="110"/>
                    </a:lnTo>
                    <a:lnTo>
                      <a:pt x="1" y="84"/>
                    </a:lnTo>
                    <a:lnTo>
                      <a:pt x="0" y="71"/>
                    </a:lnTo>
                    <a:lnTo>
                      <a:pt x="1" y="57"/>
                    </a:lnTo>
                    <a:lnTo>
                      <a:pt x="11" y="31"/>
                    </a:lnTo>
                    <a:lnTo>
                      <a:pt x="30" y="12"/>
                    </a:lnTo>
                    <a:lnTo>
                      <a:pt x="55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1" name="Freeform 321"/>
              <p:cNvSpPr>
                <a:spLocks/>
              </p:cNvSpPr>
              <p:nvPr/>
            </p:nvSpPr>
            <p:spPr bwMode="auto">
              <a:xfrm>
                <a:off x="2837" y="3235"/>
                <a:ext cx="167" cy="114"/>
              </a:xfrm>
              <a:custGeom>
                <a:avLst/>
                <a:gdLst>
                  <a:gd name="T0" fmla="*/ 155 w 501"/>
                  <a:gd name="T1" fmla="*/ 343 h 343"/>
                  <a:gd name="T2" fmla="*/ 358 w 501"/>
                  <a:gd name="T3" fmla="*/ 343 h 343"/>
                  <a:gd name="T4" fmla="*/ 380 w 501"/>
                  <a:gd name="T5" fmla="*/ 343 h 343"/>
                  <a:gd name="T6" fmla="*/ 422 w 501"/>
                  <a:gd name="T7" fmla="*/ 332 h 343"/>
                  <a:gd name="T8" fmla="*/ 458 w 501"/>
                  <a:gd name="T9" fmla="*/ 314 h 343"/>
                  <a:gd name="T10" fmla="*/ 485 w 501"/>
                  <a:gd name="T11" fmla="*/ 281 h 343"/>
                  <a:gd name="T12" fmla="*/ 495 w 501"/>
                  <a:gd name="T13" fmla="*/ 259 h 343"/>
                  <a:gd name="T14" fmla="*/ 501 w 501"/>
                  <a:gd name="T15" fmla="*/ 236 h 343"/>
                  <a:gd name="T16" fmla="*/ 500 w 501"/>
                  <a:gd name="T17" fmla="*/ 175 h 343"/>
                  <a:gd name="T18" fmla="*/ 472 w 501"/>
                  <a:gd name="T19" fmla="*/ 106 h 343"/>
                  <a:gd name="T20" fmla="*/ 431 w 501"/>
                  <a:gd name="T21" fmla="*/ 52 h 343"/>
                  <a:gd name="T22" fmla="*/ 393 w 501"/>
                  <a:gd name="T23" fmla="*/ 17 h 343"/>
                  <a:gd name="T24" fmla="*/ 369 w 501"/>
                  <a:gd name="T25" fmla="*/ 0 h 343"/>
                  <a:gd name="T26" fmla="*/ 128 w 501"/>
                  <a:gd name="T27" fmla="*/ 0 h 343"/>
                  <a:gd name="T28" fmla="*/ 103 w 501"/>
                  <a:gd name="T29" fmla="*/ 16 h 343"/>
                  <a:gd name="T30" fmla="*/ 66 w 501"/>
                  <a:gd name="T31" fmla="*/ 49 h 343"/>
                  <a:gd name="T32" fmla="*/ 37 w 501"/>
                  <a:gd name="T33" fmla="*/ 83 h 343"/>
                  <a:gd name="T34" fmla="*/ 17 w 501"/>
                  <a:gd name="T35" fmla="*/ 119 h 343"/>
                  <a:gd name="T36" fmla="*/ 0 w 501"/>
                  <a:gd name="T37" fmla="*/ 173 h 343"/>
                  <a:gd name="T38" fmla="*/ 2 w 501"/>
                  <a:gd name="T39" fmla="*/ 236 h 343"/>
                  <a:gd name="T40" fmla="*/ 11 w 501"/>
                  <a:gd name="T41" fmla="*/ 263 h 343"/>
                  <a:gd name="T42" fmla="*/ 24 w 501"/>
                  <a:gd name="T43" fmla="*/ 286 h 343"/>
                  <a:gd name="T44" fmla="*/ 54 w 501"/>
                  <a:gd name="T45" fmla="*/ 318 h 343"/>
                  <a:gd name="T46" fmla="*/ 90 w 501"/>
                  <a:gd name="T47" fmla="*/ 335 h 343"/>
                  <a:gd name="T48" fmla="*/ 132 w 501"/>
                  <a:gd name="T49" fmla="*/ 343 h 343"/>
                  <a:gd name="T50" fmla="*/ 155 w 501"/>
                  <a:gd name="T51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1" h="343">
                    <a:moveTo>
                      <a:pt x="155" y="343"/>
                    </a:moveTo>
                    <a:lnTo>
                      <a:pt x="358" y="343"/>
                    </a:lnTo>
                    <a:lnTo>
                      <a:pt x="380" y="343"/>
                    </a:lnTo>
                    <a:lnTo>
                      <a:pt x="422" y="332"/>
                    </a:lnTo>
                    <a:lnTo>
                      <a:pt x="458" y="314"/>
                    </a:lnTo>
                    <a:lnTo>
                      <a:pt x="485" y="281"/>
                    </a:lnTo>
                    <a:lnTo>
                      <a:pt x="495" y="259"/>
                    </a:lnTo>
                    <a:lnTo>
                      <a:pt x="501" y="236"/>
                    </a:lnTo>
                    <a:lnTo>
                      <a:pt x="500" y="175"/>
                    </a:lnTo>
                    <a:lnTo>
                      <a:pt x="472" y="106"/>
                    </a:lnTo>
                    <a:lnTo>
                      <a:pt x="431" y="52"/>
                    </a:lnTo>
                    <a:lnTo>
                      <a:pt x="393" y="17"/>
                    </a:lnTo>
                    <a:lnTo>
                      <a:pt x="369" y="0"/>
                    </a:lnTo>
                    <a:lnTo>
                      <a:pt x="128" y="0"/>
                    </a:lnTo>
                    <a:lnTo>
                      <a:pt x="103" y="16"/>
                    </a:lnTo>
                    <a:lnTo>
                      <a:pt x="66" y="49"/>
                    </a:lnTo>
                    <a:lnTo>
                      <a:pt x="37" y="83"/>
                    </a:lnTo>
                    <a:lnTo>
                      <a:pt x="17" y="119"/>
                    </a:lnTo>
                    <a:lnTo>
                      <a:pt x="0" y="173"/>
                    </a:lnTo>
                    <a:lnTo>
                      <a:pt x="2" y="236"/>
                    </a:lnTo>
                    <a:lnTo>
                      <a:pt x="11" y="263"/>
                    </a:lnTo>
                    <a:lnTo>
                      <a:pt x="24" y="286"/>
                    </a:lnTo>
                    <a:lnTo>
                      <a:pt x="54" y="318"/>
                    </a:lnTo>
                    <a:lnTo>
                      <a:pt x="90" y="335"/>
                    </a:lnTo>
                    <a:lnTo>
                      <a:pt x="132" y="343"/>
                    </a:lnTo>
                    <a:lnTo>
                      <a:pt x="155" y="343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2" name="Freeform 322"/>
              <p:cNvSpPr>
                <a:spLocks/>
              </p:cNvSpPr>
              <p:nvPr/>
            </p:nvSpPr>
            <p:spPr bwMode="auto">
              <a:xfrm>
                <a:off x="2972" y="3281"/>
                <a:ext cx="25" cy="58"/>
              </a:xfrm>
              <a:custGeom>
                <a:avLst/>
                <a:gdLst>
                  <a:gd name="T0" fmla="*/ 41 w 76"/>
                  <a:gd name="T1" fmla="*/ 173 h 173"/>
                  <a:gd name="T2" fmla="*/ 57 w 76"/>
                  <a:gd name="T3" fmla="*/ 163 h 173"/>
                  <a:gd name="T4" fmla="*/ 75 w 76"/>
                  <a:gd name="T5" fmla="*/ 137 h 173"/>
                  <a:gd name="T6" fmla="*/ 76 w 76"/>
                  <a:gd name="T7" fmla="*/ 134 h 173"/>
                  <a:gd name="T8" fmla="*/ 67 w 76"/>
                  <a:gd name="T9" fmla="*/ 106 h 173"/>
                  <a:gd name="T10" fmla="*/ 44 w 76"/>
                  <a:gd name="T11" fmla="*/ 57 h 173"/>
                  <a:gd name="T12" fmla="*/ 7 w 76"/>
                  <a:gd name="T13" fmla="*/ 6 h 173"/>
                  <a:gd name="T14" fmla="*/ 0 w 76"/>
                  <a:gd name="T15" fmla="*/ 0 h 173"/>
                  <a:gd name="T16" fmla="*/ 5 w 76"/>
                  <a:gd name="T17" fmla="*/ 15 h 173"/>
                  <a:gd name="T18" fmla="*/ 31 w 76"/>
                  <a:gd name="T19" fmla="*/ 97 h 173"/>
                  <a:gd name="T20" fmla="*/ 41 w 76"/>
                  <a:gd name="T21" fmla="*/ 153 h 173"/>
                  <a:gd name="T22" fmla="*/ 41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1" y="173"/>
                    </a:moveTo>
                    <a:lnTo>
                      <a:pt x="57" y="163"/>
                    </a:lnTo>
                    <a:lnTo>
                      <a:pt x="75" y="137"/>
                    </a:lnTo>
                    <a:lnTo>
                      <a:pt x="76" y="134"/>
                    </a:lnTo>
                    <a:lnTo>
                      <a:pt x="67" y="106"/>
                    </a:lnTo>
                    <a:lnTo>
                      <a:pt x="44" y="57"/>
                    </a:lnTo>
                    <a:lnTo>
                      <a:pt x="7" y="6"/>
                    </a:lnTo>
                    <a:lnTo>
                      <a:pt x="0" y="0"/>
                    </a:lnTo>
                    <a:lnTo>
                      <a:pt x="5" y="15"/>
                    </a:lnTo>
                    <a:lnTo>
                      <a:pt x="31" y="97"/>
                    </a:lnTo>
                    <a:lnTo>
                      <a:pt x="41" y="153"/>
                    </a:lnTo>
                    <a:lnTo>
                      <a:pt x="41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3" name="Freeform 323"/>
              <p:cNvSpPr>
                <a:spLocks/>
              </p:cNvSpPr>
              <p:nvPr/>
            </p:nvSpPr>
            <p:spPr bwMode="auto">
              <a:xfrm>
                <a:off x="2847" y="3284"/>
                <a:ext cx="23" cy="58"/>
              </a:xfrm>
              <a:custGeom>
                <a:avLst/>
                <a:gdLst>
                  <a:gd name="T0" fmla="*/ 34 w 70"/>
                  <a:gd name="T1" fmla="*/ 174 h 174"/>
                  <a:gd name="T2" fmla="*/ 19 w 70"/>
                  <a:gd name="T3" fmla="*/ 164 h 174"/>
                  <a:gd name="T4" fmla="*/ 1 w 70"/>
                  <a:gd name="T5" fmla="*/ 141 h 174"/>
                  <a:gd name="T6" fmla="*/ 0 w 70"/>
                  <a:gd name="T7" fmla="*/ 138 h 174"/>
                  <a:gd name="T8" fmla="*/ 7 w 70"/>
                  <a:gd name="T9" fmla="*/ 108 h 174"/>
                  <a:gd name="T10" fmla="*/ 29 w 70"/>
                  <a:gd name="T11" fmla="*/ 59 h 174"/>
                  <a:gd name="T12" fmla="*/ 65 w 70"/>
                  <a:gd name="T13" fmla="*/ 7 h 174"/>
                  <a:gd name="T14" fmla="*/ 70 w 70"/>
                  <a:gd name="T15" fmla="*/ 0 h 174"/>
                  <a:gd name="T16" fmla="*/ 66 w 70"/>
                  <a:gd name="T17" fmla="*/ 15 h 174"/>
                  <a:gd name="T18" fmla="*/ 43 w 70"/>
                  <a:gd name="T19" fmla="*/ 98 h 174"/>
                  <a:gd name="T20" fmla="*/ 33 w 70"/>
                  <a:gd name="T21" fmla="*/ 154 h 174"/>
                  <a:gd name="T22" fmla="*/ 34 w 70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0" h="174">
                    <a:moveTo>
                      <a:pt x="34" y="174"/>
                    </a:moveTo>
                    <a:lnTo>
                      <a:pt x="19" y="164"/>
                    </a:lnTo>
                    <a:lnTo>
                      <a:pt x="1" y="141"/>
                    </a:lnTo>
                    <a:lnTo>
                      <a:pt x="0" y="138"/>
                    </a:lnTo>
                    <a:lnTo>
                      <a:pt x="7" y="108"/>
                    </a:lnTo>
                    <a:lnTo>
                      <a:pt x="29" y="59"/>
                    </a:lnTo>
                    <a:lnTo>
                      <a:pt x="65" y="7"/>
                    </a:lnTo>
                    <a:lnTo>
                      <a:pt x="70" y="0"/>
                    </a:lnTo>
                    <a:lnTo>
                      <a:pt x="66" y="15"/>
                    </a:lnTo>
                    <a:lnTo>
                      <a:pt x="43" y="98"/>
                    </a:lnTo>
                    <a:lnTo>
                      <a:pt x="33" y="154"/>
                    </a:lnTo>
                    <a:lnTo>
                      <a:pt x="34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4" name="Freeform 324"/>
              <p:cNvSpPr>
                <a:spLocks/>
              </p:cNvSpPr>
              <p:nvPr/>
            </p:nvSpPr>
            <p:spPr bwMode="auto">
              <a:xfrm>
                <a:off x="2841" y="3238"/>
                <a:ext cx="158" cy="106"/>
              </a:xfrm>
              <a:custGeom>
                <a:avLst/>
                <a:gdLst>
                  <a:gd name="T0" fmla="*/ 136 w 475"/>
                  <a:gd name="T1" fmla="*/ 318 h 318"/>
                  <a:gd name="T2" fmla="*/ 345 w 475"/>
                  <a:gd name="T3" fmla="*/ 317 h 318"/>
                  <a:gd name="T4" fmla="*/ 366 w 475"/>
                  <a:gd name="T5" fmla="*/ 317 h 318"/>
                  <a:gd name="T6" fmla="*/ 403 w 475"/>
                  <a:gd name="T7" fmla="*/ 308 h 318"/>
                  <a:gd name="T8" fmla="*/ 436 w 475"/>
                  <a:gd name="T9" fmla="*/ 291 h 318"/>
                  <a:gd name="T10" fmla="*/ 461 w 475"/>
                  <a:gd name="T11" fmla="*/ 261 h 318"/>
                  <a:gd name="T12" fmla="*/ 469 w 475"/>
                  <a:gd name="T13" fmla="*/ 242 h 318"/>
                  <a:gd name="T14" fmla="*/ 475 w 475"/>
                  <a:gd name="T15" fmla="*/ 220 h 318"/>
                  <a:gd name="T16" fmla="*/ 472 w 475"/>
                  <a:gd name="T17" fmla="*/ 165 h 318"/>
                  <a:gd name="T18" fmla="*/ 445 w 475"/>
                  <a:gd name="T19" fmla="*/ 102 h 318"/>
                  <a:gd name="T20" fmla="*/ 392 w 475"/>
                  <a:gd name="T21" fmla="*/ 36 h 318"/>
                  <a:gd name="T22" fmla="*/ 350 w 475"/>
                  <a:gd name="T23" fmla="*/ 6 h 318"/>
                  <a:gd name="T24" fmla="*/ 121 w 475"/>
                  <a:gd name="T25" fmla="*/ 0 h 318"/>
                  <a:gd name="T26" fmla="*/ 80 w 475"/>
                  <a:gd name="T27" fmla="*/ 30 h 318"/>
                  <a:gd name="T28" fmla="*/ 25 w 475"/>
                  <a:gd name="T29" fmla="*/ 93 h 318"/>
                  <a:gd name="T30" fmla="*/ 0 w 475"/>
                  <a:gd name="T31" fmla="*/ 158 h 318"/>
                  <a:gd name="T32" fmla="*/ 0 w 475"/>
                  <a:gd name="T33" fmla="*/ 219 h 318"/>
                  <a:gd name="T34" fmla="*/ 8 w 475"/>
                  <a:gd name="T35" fmla="*/ 245 h 318"/>
                  <a:gd name="T36" fmla="*/ 18 w 475"/>
                  <a:gd name="T37" fmla="*/ 268 h 318"/>
                  <a:gd name="T38" fmla="*/ 44 w 475"/>
                  <a:gd name="T39" fmla="*/ 297 h 318"/>
                  <a:gd name="T40" fmla="*/ 76 w 475"/>
                  <a:gd name="T41" fmla="*/ 312 h 318"/>
                  <a:gd name="T42" fmla="*/ 115 w 475"/>
                  <a:gd name="T43" fmla="*/ 317 h 318"/>
                  <a:gd name="T44" fmla="*/ 136 w 475"/>
                  <a:gd name="T4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8">
                    <a:moveTo>
                      <a:pt x="136" y="318"/>
                    </a:moveTo>
                    <a:lnTo>
                      <a:pt x="345" y="317"/>
                    </a:lnTo>
                    <a:lnTo>
                      <a:pt x="366" y="317"/>
                    </a:lnTo>
                    <a:lnTo>
                      <a:pt x="403" y="308"/>
                    </a:lnTo>
                    <a:lnTo>
                      <a:pt x="436" y="291"/>
                    </a:lnTo>
                    <a:lnTo>
                      <a:pt x="461" y="261"/>
                    </a:lnTo>
                    <a:lnTo>
                      <a:pt x="469" y="242"/>
                    </a:lnTo>
                    <a:lnTo>
                      <a:pt x="475" y="220"/>
                    </a:lnTo>
                    <a:lnTo>
                      <a:pt x="472" y="165"/>
                    </a:lnTo>
                    <a:lnTo>
                      <a:pt x="445" y="102"/>
                    </a:lnTo>
                    <a:lnTo>
                      <a:pt x="392" y="36"/>
                    </a:lnTo>
                    <a:lnTo>
                      <a:pt x="350" y="6"/>
                    </a:lnTo>
                    <a:lnTo>
                      <a:pt x="121" y="0"/>
                    </a:lnTo>
                    <a:lnTo>
                      <a:pt x="80" y="30"/>
                    </a:lnTo>
                    <a:lnTo>
                      <a:pt x="25" y="93"/>
                    </a:lnTo>
                    <a:lnTo>
                      <a:pt x="0" y="158"/>
                    </a:lnTo>
                    <a:lnTo>
                      <a:pt x="0" y="219"/>
                    </a:lnTo>
                    <a:lnTo>
                      <a:pt x="8" y="245"/>
                    </a:lnTo>
                    <a:lnTo>
                      <a:pt x="18" y="268"/>
                    </a:lnTo>
                    <a:lnTo>
                      <a:pt x="44" y="297"/>
                    </a:lnTo>
                    <a:lnTo>
                      <a:pt x="76" y="312"/>
                    </a:lnTo>
                    <a:lnTo>
                      <a:pt x="115" y="317"/>
                    </a:lnTo>
                    <a:lnTo>
                      <a:pt x="136" y="318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5" name="Freeform 325"/>
              <p:cNvSpPr>
                <a:spLocks/>
              </p:cNvSpPr>
              <p:nvPr/>
            </p:nvSpPr>
            <p:spPr bwMode="auto">
              <a:xfrm>
                <a:off x="2865" y="3167"/>
                <a:ext cx="111" cy="114"/>
              </a:xfrm>
              <a:custGeom>
                <a:avLst/>
                <a:gdLst>
                  <a:gd name="T0" fmla="*/ 333 w 333"/>
                  <a:gd name="T1" fmla="*/ 170 h 340"/>
                  <a:gd name="T2" fmla="*/ 330 w 333"/>
                  <a:gd name="T3" fmla="*/ 205 h 340"/>
                  <a:gd name="T4" fmla="*/ 305 w 333"/>
                  <a:gd name="T5" fmla="*/ 265 h 340"/>
                  <a:gd name="T6" fmla="*/ 259 w 333"/>
                  <a:gd name="T7" fmla="*/ 311 h 340"/>
                  <a:gd name="T8" fmla="*/ 200 w 333"/>
                  <a:gd name="T9" fmla="*/ 337 h 340"/>
                  <a:gd name="T10" fmla="*/ 165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1 w 333"/>
                  <a:gd name="T19" fmla="*/ 205 h 340"/>
                  <a:gd name="T20" fmla="*/ 0 w 333"/>
                  <a:gd name="T21" fmla="*/ 170 h 340"/>
                  <a:gd name="T22" fmla="*/ 1 w 333"/>
                  <a:gd name="T23" fmla="*/ 136 h 340"/>
                  <a:gd name="T24" fmla="*/ 27 w 333"/>
                  <a:gd name="T25" fmla="*/ 74 h 340"/>
                  <a:gd name="T26" fmla="*/ 72 w 333"/>
                  <a:gd name="T27" fmla="*/ 28 h 340"/>
                  <a:gd name="T28" fmla="*/ 132 w 333"/>
                  <a:gd name="T29" fmla="*/ 2 h 340"/>
                  <a:gd name="T30" fmla="*/ 165 w 333"/>
                  <a:gd name="T31" fmla="*/ 0 h 340"/>
                  <a:gd name="T32" fmla="*/ 200 w 333"/>
                  <a:gd name="T33" fmla="*/ 2 h 340"/>
                  <a:gd name="T34" fmla="*/ 259 w 333"/>
                  <a:gd name="T35" fmla="*/ 28 h 340"/>
                  <a:gd name="T36" fmla="*/ 305 w 333"/>
                  <a:gd name="T37" fmla="*/ 74 h 340"/>
                  <a:gd name="T38" fmla="*/ 330 w 333"/>
                  <a:gd name="T39" fmla="*/ 136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0" y="205"/>
                    </a:lnTo>
                    <a:lnTo>
                      <a:pt x="305" y="265"/>
                    </a:lnTo>
                    <a:lnTo>
                      <a:pt x="259" y="311"/>
                    </a:lnTo>
                    <a:lnTo>
                      <a:pt x="200" y="337"/>
                    </a:lnTo>
                    <a:lnTo>
                      <a:pt x="165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1" y="205"/>
                    </a:lnTo>
                    <a:lnTo>
                      <a:pt x="0" y="170"/>
                    </a:lnTo>
                    <a:lnTo>
                      <a:pt x="1" y="136"/>
                    </a:lnTo>
                    <a:lnTo>
                      <a:pt x="27" y="74"/>
                    </a:lnTo>
                    <a:lnTo>
                      <a:pt x="72" y="28"/>
                    </a:lnTo>
                    <a:lnTo>
                      <a:pt x="132" y="2"/>
                    </a:lnTo>
                    <a:lnTo>
                      <a:pt x="165" y="0"/>
                    </a:lnTo>
                    <a:lnTo>
                      <a:pt x="200" y="2"/>
                    </a:lnTo>
                    <a:lnTo>
                      <a:pt x="259" y="28"/>
                    </a:lnTo>
                    <a:lnTo>
                      <a:pt x="305" y="74"/>
                    </a:lnTo>
                    <a:lnTo>
                      <a:pt x="330" y="136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6" name="Freeform 326"/>
              <p:cNvSpPr>
                <a:spLocks/>
              </p:cNvSpPr>
              <p:nvPr/>
            </p:nvSpPr>
            <p:spPr bwMode="auto">
              <a:xfrm>
                <a:off x="2865" y="3144"/>
                <a:ext cx="112" cy="114"/>
              </a:xfrm>
              <a:custGeom>
                <a:avLst/>
                <a:gdLst>
                  <a:gd name="T0" fmla="*/ 334 w 334"/>
                  <a:gd name="T1" fmla="*/ 170 h 340"/>
                  <a:gd name="T2" fmla="*/ 332 w 334"/>
                  <a:gd name="T3" fmla="*/ 205 h 340"/>
                  <a:gd name="T4" fmla="*/ 307 w 334"/>
                  <a:gd name="T5" fmla="*/ 265 h 340"/>
                  <a:gd name="T6" fmla="*/ 261 w 334"/>
                  <a:gd name="T7" fmla="*/ 311 h 340"/>
                  <a:gd name="T8" fmla="*/ 202 w 334"/>
                  <a:gd name="T9" fmla="*/ 337 h 340"/>
                  <a:gd name="T10" fmla="*/ 167 w 334"/>
                  <a:gd name="T11" fmla="*/ 340 h 340"/>
                  <a:gd name="T12" fmla="*/ 133 w 334"/>
                  <a:gd name="T13" fmla="*/ 337 h 340"/>
                  <a:gd name="T14" fmla="*/ 74 w 334"/>
                  <a:gd name="T15" fmla="*/ 311 h 340"/>
                  <a:gd name="T16" fmla="*/ 29 w 334"/>
                  <a:gd name="T17" fmla="*/ 265 h 340"/>
                  <a:gd name="T18" fmla="*/ 3 w 334"/>
                  <a:gd name="T19" fmla="*/ 205 h 340"/>
                  <a:gd name="T20" fmla="*/ 0 w 334"/>
                  <a:gd name="T21" fmla="*/ 170 h 340"/>
                  <a:gd name="T22" fmla="*/ 3 w 334"/>
                  <a:gd name="T23" fmla="*/ 135 h 340"/>
                  <a:gd name="T24" fmla="*/ 29 w 334"/>
                  <a:gd name="T25" fmla="*/ 75 h 340"/>
                  <a:gd name="T26" fmla="*/ 74 w 334"/>
                  <a:gd name="T27" fmla="*/ 29 h 340"/>
                  <a:gd name="T28" fmla="*/ 133 w 334"/>
                  <a:gd name="T29" fmla="*/ 3 h 340"/>
                  <a:gd name="T30" fmla="*/ 167 w 334"/>
                  <a:gd name="T31" fmla="*/ 0 h 340"/>
                  <a:gd name="T32" fmla="*/ 202 w 334"/>
                  <a:gd name="T33" fmla="*/ 3 h 340"/>
                  <a:gd name="T34" fmla="*/ 261 w 334"/>
                  <a:gd name="T35" fmla="*/ 29 h 340"/>
                  <a:gd name="T36" fmla="*/ 307 w 334"/>
                  <a:gd name="T37" fmla="*/ 75 h 340"/>
                  <a:gd name="T38" fmla="*/ 332 w 334"/>
                  <a:gd name="T39" fmla="*/ 135 h 340"/>
                  <a:gd name="T40" fmla="*/ 334 w 334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4" h="340">
                    <a:moveTo>
                      <a:pt x="334" y="170"/>
                    </a:moveTo>
                    <a:lnTo>
                      <a:pt x="332" y="205"/>
                    </a:lnTo>
                    <a:lnTo>
                      <a:pt x="307" y="265"/>
                    </a:lnTo>
                    <a:lnTo>
                      <a:pt x="261" y="311"/>
                    </a:lnTo>
                    <a:lnTo>
                      <a:pt x="202" y="337"/>
                    </a:lnTo>
                    <a:lnTo>
                      <a:pt x="167" y="340"/>
                    </a:lnTo>
                    <a:lnTo>
                      <a:pt x="133" y="337"/>
                    </a:lnTo>
                    <a:lnTo>
                      <a:pt x="74" y="311"/>
                    </a:lnTo>
                    <a:lnTo>
                      <a:pt x="29" y="265"/>
                    </a:lnTo>
                    <a:lnTo>
                      <a:pt x="3" y="205"/>
                    </a:lnTo>
                    <a:lnTo>
                      <a:pt x="0" y="170"/>
                    </a:lnTo>
                    <a:lnTo>
                      <a:pt x="3" y="135"/>
                    </a:lnTo>
                    <a:lnTo>
                      <a:pt x="29" y="75"/>
                    </a:lnTo>
                    <a:lnTo>
                      <a:pt x="74" y="29"/>
                    </a:lnTo>
                    <a:lnTo>
                      <a:pt x="133" y="3"/>
                    </a:lnTo>
                    <a:lnTo>
                      <a:pt x="167" y="0"/>
                    </a:lnTo>
                    <a:lnTo>
                      <a:pt x="202" y="3"/>
                    </a:lnTo>
                    <a:lnTo>
                      <a:pt x="261" y="29"/>
                    </a:lnTo>
                    <a:lnTo>
                      <a:pt x="307" y="75"/>
                    </a:lnTo>
                    <a:lnTo>
                      <a:pt x="332" y="135"/>
                    </a:lnTo>
                    <a:lnTo>
                      <a:pt x="334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7" name="Freeform 327"/>
              <p:cNvSpPr>
                <a:spLocks/>
              </p:cNvSpPr>
              <p:nvPr/>
            </p:nvSpPr>
            <p:spPr bwMode="auto">
              <a:xfrm>
                <a:off x="2871" y="3150"/>
                <a:ext cx="101" cy="102"/>
              </a:xfrm>
              <a:custGeom>
                <a:avLst/>
                <a:gdLst>
                  <a:gd name="T0" fmla="*/ 303 w 303"/>
                  <a:gd name="T1" fmla="*/ 154 h 308"/>
                  <a:gd name="T2" fmla="*/ 301 w 303"/>
                  <a:gd name="T3" fmla="*/ 186 h 308"/>
                  <a:gd name="T4" fmla="*/ 278 w 303"/>
                  <a:gd name="T5" fmla="*/ 240 h 308"/>
                  <a:gd name="T6" fmla="*/ 236 w 303"/>
                  <a:gd name="T7" fmla="*/ 282 h 308"/>
                  <a:gd name="T8" fmla="*/ 182 w 303"/>
                  <a:gd name="T9" fmla="*/ 305 h 308"/>
                  <a:gd name="T10" fmla="*/ 151 w 303"/>
                  <a:gd name="T11" fmla="*/ 308 h 308"/>
                  <a:gd name="T12" fmla="*/ 121 w 303"/>
                  <a:gd name="T13" fmla="*/ 305 h 308"/>
                  <a:gd name="T14" fmla="*/ 66 w 303"/>
                  <a:gd name="T15" fmla="*/ 282 h 308"/>
                  <a:gd name="T16" fmla="*/ 24 w 303"/>
                  <a:gd name="T17" fmla="*/ 240 h 308"/>
                  <a:gd name="T18" fmla="*/ 1 w 303"/>
                  <a:gd name="T19" fmla="*/ 186 h 308"/>
                  <a:gd name="T20" fmla="*/ 0 w 303"/>
                  <a:gd name="T21" fmla="*/ 154 h 308"/>
                  <a:gd name="T22" fmla="*/ 1 w 303"/>
                  <a:gd name="T23" fmla="*/ 122 h 308"/>
                  <a:gd name="T24" fmla="*/ 24 w 303"/>
                  <a:gd name="T25" fmla="*/ 68 h 308"/>
                  <a:gd name="T26" fmla="*/ 66 w 303"/>
                  <a:gd name="T27" fmla="*/ 26 h 308"/>
                  <a:gd name="T28" fmla="*/ 121 w 303"/>
                  <a:gd name="T29" fmla="*/ 1 h 308"/>
                  <a:gd name="T30" fmla="*/ 151 w 303"/>
                  <a:gd name="T31" fmla="*/ 0 h 308"/>
                  <a:gd name="T32" fmla="*/ 182 w 303"/>
                  <a:gd name="T33" fmla="*/ 1 h 308"/>
                  <a:gd name="T34" fmla="*/ 236 w 303"/>
                  <a:gd name="T35" fmla="*/ 26 h 308"/>
                  <a:gd name="T36" fmla="*/ 278 w 303"/>
                  <a:gd name="T37" fmla="*/ 68 h 308"/>
                  <a:gd name="T38" fmla="*/ 301 w 303"/>
                  <a:gd name="T39" fmla="*/ 122 h 308"/>
                  <a:gd name="T40" fmla="*/ 303 w 303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8">
                    <a:moveTo>
                      <a:pt x="303" y="154"/>
                    </a:moveTo>
                    <a:lnTo>
                      <a:pt x="301" y="186"/>
                    </a:lnTo>
                    <a:lnTo>
                      <a:pt x="278" y="240"/>
                    </a:lnTo>
                    <a:lnTo>
                      <a:pt x="236" y="282"/>
                    </a:lnTo>
                    <a:lnTo>
                      <a:pt x="182" y="305"/>
                    </a:lnTo>
                    <a:lnTo>
                      <a:pt x="151" y="308"/>
                    </a:lnTo>
                    <a:lnTo>
                      <a:pt x="121" y="305"/>
                    </a:lnTo>
                    <a:lnTo>
                      <a:pt x="66" y="282"/>
                    </a:lnTo>
                    <a:lnTo>
                      <a:pt x="24" y="240"/>
                    </a:lnTo>
                    <a:lnTo>
                      <a:pt x="1" y="186"/>
                    </a:lnTo>
                    <a:lnTo>
                      <a:pt x="0" y="154"/>
                    </a:lnTo>
                    <a:lnTo>
                      <a:pt x="1" y="122"/>
                    </a:lnTo>
                    <a:lnTo>
                      <a:pt x="24" y="68"/>
                    </a:lnTo>
                    <a:lnTo>
                      <a:pt x="66" y="26"/>
                    </a:lnTo>
                    <a:lnTo>
                      <a:pt x="121" y="1"/>
                    </a:lnTo>
                    <a:lnTo>
                      <a:pt x="151" y="0"/>
                    </a:lnTo>
                    <a:lnTo>
                      <a:pt x="182" y="1"/>
                    </a:lnTo>
                    <a:lnTo>
                      <a:pt x="236" y="26"/>
                    </a:lnTo>
                    <a:lnTo>
                      <a:pt x="278" y="68"/>
                    </a:lnTo>
                    <a:lnTo>
                      <a:pt x="301" y="122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8" name="Line 328"/>
              <p:cNvSpPr>
                <a:spLocks noChangeShapeType="1"/>
              </p:cNvSpPr>
              <p:nvPr/>
            </p:nvSpPr>
            <p:spPr bwMode="auto">
              <a:xfrm>
                <a:off x="2790" y="2121"/>
                <a:ext cx="1141" cy="0"/>
              </a:xfrm>
              <a:prstGeom prst="line">
                <a:avLst/>
              </a:prstGeom>
              <a:noFill/>
              <a:ln w="14288">
                <a:solidFill>
                  <a:srgbClr val="BEBEB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9" name="Freeform 329"/>
              <p:cNvSpPr>
                <a:spLocks/>
              </p:cNvSpPr>
              <p:nvPr/>
            </p:nvSpPr>
            <p:spPr bwMode="auto">
              <a:xfrm>
                <a:off x="2952" y="1116"/>
                <a:ext cx="181" cy="190"/>
              </a:xfrm>
              <a:custGeom>
                <a:avLst/>
                <a:gdLst>
                  <a:gd name="T0" fmla="*/ 542 w 542"/>
                  <a:gd name="T1" fmla="*/ 286 h 569"/>
                  <a:gd name="T2" fmla="*/ 542 w 542"/>
                  <a:gd name="T3" fmla="*/ 314 h 569"/>
                  <a:gd name="T4" fmla="*/ 530 w 542"/>
                  <a:gd name="T5" fmla="*/ 369 h 569"/>
                  <a:gd name="T6" fmla="*/ 510 w 542"/>
                  <a:gd name="T7" fmla="*/ 421 h 569"/>
                  <a:gd name="T8" fmla="*/ 481 w 542"/>
                  <a:gd name="T9" fmla="*/ 466 h 569"/>
                  <a:gd name="T10" fmla="*/ 444 w 542"/>
                  <a:gd name="T11" fmla="*/ 504 h 569"/>
                  <a:gd name="T12" fmla="*/ 401 w 542"/>
                  <a:gd name="T13" fmla="*/ 535 h 569"/>
                  <a:gd name="T14" fmla="*/ 352 w 542"/>
                  <a:gd name="T15" fmla="*/ 556 h 569"/>
                  <a:gd name="T16" fmla="*/ 298 w 542"/>
                  <a:gd name="T17" fmla="*/ 568 h 569"/>
                  <a:gd name="T18" fmla="*/ 271 w 542"/>
                  <a:gd name="T19" fmla="*/ 569 h 569"/>
                  <a:gd name="T20" fmla="*/ 244 w 542"/>
                  <a:gd name="T21" fmla="*/ 568 h 569"/>
                  <a:gd name="T22" fmla="*/ 190 w 542"/>
                  <a:gd name="T23" fmla="*/ 556 h 569"/>
                  <a:gd name="T24" fmla="*/ 141 w 542"/>
                  <a:gd name="T25" fmla="*/ 535 h 569"/>
                  <a:gd name="T26" fmla="*/ 98 w 542"/>
                  <a:gd name="T27" fmla="*/ 504 h 569"/>
                  <a:gd name="T28" fmla="*/ 60 w 542"/>
                  <a:gd name="T29" fmla="*/ 466 h 569"/>
                  <a:gd name="T30" fmla="*/ 32 w 542"/>
                  <a:gd name="T31" fmla="*/ 421 h 569"/>
                  <a:gd name="T32" fmla="*/ 11 w 542"/>
                  <a:gd name="T33" fmla="*/ 369 h 569"/>
                  <a:gd name="T34" fmla="*/ 0 w 542"/>
                  <a:gd name="T35" fmla="*/ 314 h 569"/>
                  <a:gd name="T36" fmla="*/ 0 w 542"/>
                  <a:gd name="T37" fmla="*/ 286 h 569"/>
                  <a:gd name="T38" fmla="*/ 0 w 542"/>
                  <a:gd name="T39" fmla="*/ 255 h 569"/>
                  <a:gd name="T40" fmla="*/ 11 w 542"/>
                  <a:gd name="T41" fmla="*/ 201 h 569"/>
                  <a:gd name="T42" fmla="*/ 32 w 542"/>
                  <a:gd name="T43" fmla="*/ 149 h 569"/>
                  <a:gd name="T44" fmla="*/ 60 w 542"/>
                  <a:gd name="T45" fmla="*/ 104 h 569"/>
                  <a:gd name="T46" fmla="*/ 98 w 542"/>
                  <a:gd name="T47" fmla="*/ 65 h 569"/>
                  <a:gd name="T48" fmla="*/ 141 w 542"/>
                  <a:gd name="T49" fmla="*/ 35 h 569"/>
                  <a:gd name="T50" fmla="*/ 190 w 542"/>
                  <a:gd name="T51" fmla="*/ 13 h 569"/>
                  <a:gd name="T52" fmla="*/ 244 w 542"/>
                  <a:gd name="T53" fmla="*/ 2 h 569"/>
                  <a:gd name="T54" fmla="*/ 271 w 542"/>
                  <a:gd name="T55" fmla="*/ 0 h 569"/>
                  <a:gd name="T56" fmla="*/ 298 w 542"/>
                  <a:gd name="T57" fmla="*/ 2 h 569"/>
                  <a:gd name="T58" fmla="*/ 352 w 542"/>
                  <a:gd name="T59" fmla="*/ 13 h 569"/>
                  <a:gd name="T60" fmla="*/ 401 w 542"/>
                  <a:gd name="T61" fmla="*/ 35 h 569"/>
                  <a:gd name="T62" fmla="*/ 444 w 542"/>
                  <a:gd name="T63" fmla="*/ 65 h 569"/>
                  <a:gd name="T64" fmla="*/ 481 w 542"/>
                  <a:gd name="T65" fmla="*/ 104 h 569"/>
                  <a:gd name="T66" fmla="*/ 510 w 542"/>
                  <a:gd name="T67" fmla="*/ 149 h 569"/>
                  <a:gd name="T68" fmla="*/ 530 w 542"/>
                  <a:gd name="T69" fmla="*/ 201 h 569"/>
                  <a:gd name="T70" fmla="*/ 542 w 542"/>
                  <a:gd name="T71" fmla="*/ 255 h 569"/>
                  <a:gd name="T72" fmla="*/ 542 w 542"/>
                  <a:gd name="T73" fmla="*/ 286 h 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2" h="569">
                    <a:moveTo>
                      <a:pt x="542" y="286"/>
                    </a:moveTo>
                    <a:lnTo>
                      <a:pt x="542" y="314"/>
                    </a:lnTo>
                    <a:lnTo>
                      <a:pt x="530" y="369"/>
                    </a:lnTo>
                    <a:lnTo>
                      <a:pt x="510" y="421"/>
                    </a:lnTo>
                    <a:lnTo>
                      <a:pt x="481" y="466"/>
                    </a:lnTo>
                    <a:lnTo>
                      <a:pt x="444" y="504"/>
                    </a:lnTo>
                    <a:lnTo>
                      <a:pt x="401" y="535"/>
                    </a:lnTo>
                    <a:lnTo>
                      <a:pt x="352" y="556"/>
                    </a:lnTo>
                    <a:lnTo>
                      <a:pt x="298" y="568"/>
                    </a:lnTo>
                    <a:lnTo>
                      <a:pt x="271" y="569"/>
                    </a:lnTo>
                    <a:lnTo>
                      <a:pt x="244" y="568"/>
                    </a:lnTo>
                    <a:lnTo>
                      <a:pt x="190" y="556"/>
                    </a:lnTo>
                    <a:lnTo>
                      <a:pt x="141" y="535"/>
                    </a:lnTo>
                    <a:lnTo>
                      <a:pt x="98" y="504"/>
                    </a:lnTo>
                    <a:lnTo>
                      <a:pt x="60" y="466"/>
                    </a:lnTo>
                    <a:lnTo>
                      <a:pt x="32" y="421"/>
                    </a:lnTo>
                    <a:lnTo>
                      <a:pt x="11" y="369"/>
                    </a:lnTo>
                    <a:lnTo>
                      <a:pt x="0" y="314"/>
                    </a:lnTo>
                    <a:lnTo>
                      <a:pt x="0" y="286"/>
                    </a:lnTo>
                    <a:lnTo>
                      <a:pt x="0" y="255"/>
                    </a:lnTo>
                    <a:lnTo>
                      <a:pt x="11" y="201"/>
                    </a:lnTo>
                    <a:lnTo>
                      <a:pt x="32" y="149"/>
                    </a:lnTo>
                    <a:lnTo>
                      <a:pt x="60" y="104"/>
                    </a:lnTo>
                    <a:lnTo>
                      <a:pt x="98" y="65"/>
                    </a:lnTo>
                    <a:lnTo>
                      <a:pt x="141" y="35"/>
                    </a:lnTo>
                    <a:lnTo>
                      <a:pt x="190" y="13"/>
                    </a:lnTo>
                    <a:lnTo>
                      <a:pt x="244" y="2"/>
                    </a:lnTo>
                    <a:lnTo>
                      <a:pt x="271" y="0"/>
                    </a:lnTo>
                    <a:lnTo>
                      <a:pt x="298" y="2"/>
                    </a:lnTo>
                    <a:lnTo>
                      <a:pt x="352" y="13"/>
                    </a:lnTo>
                    <a:lnTo>
                      <a:pt x="401" y="35"/>
                    </a:lnTo>
                    <a:lnTo>
                      <a:pt x="444" y="65"/>
                    </a:lnTo>
                    <a:lnTo>
                      <a:pt x="481" y="104"/>
                    </a:lnTo>
                    <a:lnTo>
                      <a:pt x="510" y="149"/>
                    </a:lnTo>
                    <a:lnTo>
                      <a:pt x="530" y="201"/>
                    </a:lnTo>
                    <a:lnTo>
                      <a:pt x="542" y="255"/>
                    </a:lnTo>
                    <a:lnTo>
                      <a:pt x="542" y="286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0" name="Freeform 330"/>
              <p:cNvSpPr>
                <a:spLocks noEditPoints="1"/>
              </p:cNvSpPr>
              <p:nvPr/>
            </p:nvSpPr>
            <p:spPr bwMode="auto">
              <a:xfrm>
                <a:off x="2959" y="1188"/>
                <a:ext cx="39" cy="46"/>
              </a:xfrm>
              <a:custGeom>
                <a:avLst/>
                <a:gdLst>
                  <a:gd name="T0" fmla="*/ 19 w 117"/>
                  <a:gd name="T1" fmla="*/ 14 h 140"/>
                  <a:gd name="T2" fmla="*/ 19 w 117"/>
                  <a:gd name="T3" fmla="*/ 124 h 140"/>
                  <a:gd name="T4" fmla="*/ 42 w 117"/>
                  <a:gd name="T5" fmla="*/ 124 h 140"/>
                  <a:gd name="T6" fmla="*/ 55 w 117"/>
                  <a:gd name="T7" fmla="*/ 124 h 140"/>
                  <a:gd name="T8" fmla="*/ 76 w 117"/>
                  <a:gd name="T9" fmla="*/ 117 h 140"/>
                  <a:gd name="T10" fmla="*/ 84 w 117"/>
                  <a:gd name="T11" fmla="*/ 111 h 140"/>
                  <a:gd name="T12" fmla="*/ 89 w 117"/>
                  <a:gd name="T13" fmla="*/ 104 h 140"/>
                  <a:gd name="T14" fmla="*/ 97 w 117"/>
                  <a:gd name="T15" fmla="*/ 84 h 140"/>
                  <a:gd name="T16" fmla="*/ 97 w 117"/>
                  <a:gd name="T17" fmla="*/ 69 h 140"/>
                  <a:gd name="T18" fmla="*/ 97 w 117"/>
                  <a:gd name="T19" fmla="*/ 56 h 140"/>
                  <a:gd name="T20" fmla="*/ 89 w 117"/>
                  <a:gd name="T21" fmla="*/ 35 h 140"/>
                  <a:gd name="T22" fmla="*/ 84 w 117"/>
                  <a:gd name="T23" fmla="*/ 29 h 140"/>
                  <a:gd name="T24" fmla="*/ 76 w 117"/>
                  <a:gd name="T25" fmla="*/ 22 h 140"/>
                  <a:gd name="T26" fmla="*/ 55 w 117"/>
                  <a:gd name="T27" fmla="*/ 16 h 140"/>
                  <a:gd name="T28" fmla="*/ 42 w 117"/>
                  <a:gd name="T29" fmla="*/ 14 h 140"/>
                  <a:gd name="T30" fmla="*/ 19 w 117"/>
                  <a:gd name="T31" fmla="*/ 14 h 140"/>
                  <a:gd name="T32" fmla="*/ 0 w 117"/>
                  <a:gd name="T33" fmla="*/ 0 h 140"/>
                  <a:gd name="T34" fmla="*/ 39 w 117"/>
                  <a:gd name="T35" fmla="*/ 0 h 140"/>
                  <a:gd name="T36" fmla="*/ 58 w 117"/>
                  <a:gd name="T37" fmla="*/ 0 h 140"/>
                  <a:gd name="T38" fmla="*/ 88 w 117"/>
                  <a:gd name="T39" fmla="*/ 9 h 140"/>
                  <a:gd name="T40" fmla="*/ 98 w 117"/>
                  <a:gd name="T41" fmla="*/ 16 h 140"/>
                  <a:gd name="T42" fmla="*/ 107 w 117"/>
                  <a:gd name="T43" fmla="*/ 26 h 140"/>
                  <a:gd name="T44" fmla="*/ 117 w 117"/>
                  <a:gd name="T45" fmla="*/ 52 h 140"/>
                  <a:gd name="T46" fmla="*/ 117 w 117"/>
                  <a:gd name="T47" fmla="*/ 69 h 140"/>
                  <a:gd name="T48" fmla="*/ 117 w 117"/>
                  <a:gd name="T49" fmla="*/ 86 h 140"/>
                  <a:gd name="T50" fmla="*/ 107 w 117"/>
                  <a:gd name="T51" fmla="*/ 114 h 140"/>
                  <a:gd name="T52" fmla="*/ 98 w 117"/>
                  <a:gd name="T53" fmla="*/ 122 h 140"/>
                  <a:gd name="T54" fmla="*/ 88 w 117"/>
                  <a:gd name="T55" fmla="*/ 130 h 140"/>
                  <a:gd name="T56" fmla="*/ 58 w 117"/>
                  <a:gd name="T57" fmla="*/ 138 h 140"/>
                  <a:gd name="T58" fmla="*/ 39 w 117"/>
                  <a:gd name="T59" fmla="*/ 140 h 140"/>
                  <a:gd name="T60" fmla="*/ 0 w 117"/>
                  <a:gd name="T61" fmla="*/ 140 h 140"/>
                  <a:gd name="T62" fmla="*/ 0 w 117"/>
                  <a:gd name="T6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7" h="140">
                    <a:moveTo>
                      <a:pt x="19" y="14"/>
                    </a:moveTo>
                    <a:lnTo>
                      <a:pt x="19" y="124"/>
                    </a:lnTo>
                    <a:lnTo>
                      <a:pt x="42" y="124"/>
                    </a:lnTo>
                    <a:lnTo>
                      <a:pt x="55" y="124"/>
                    </a:lnTo>
                    <a:lnTo>
                      <a:pt x="76" y="117"/>
                    </a:lnTo>
                    <a:lnTo>
                      <a:pt x="84" y="111"/>
                    </a:lnTo>
                    <a:lnTo>
                      <a:pt x="89" y="104"/>
                    </a:lnTo>
                    <a:lnTo>
                      <a:pt x="97" y="84"/>
                    </a:lnTo>
                    <a:lnTo>
                      <a:pt x="97" y="69"/>
                    </a:lnTo>
                    <a:lnTo>
                      <a:pt x="97" y="56"/>
                    </a:lnTo>
                    <a:lnTo>
                      <a:pt x="89" y="35"/>
                    </a:lnTo>
                    <a:lnTo>
                      <a:pt x="84" y="29"/>
                    </a:lnTo>
                    <a:lnTo>
                      <a:pt x="76" y="22"/>
                    </a:lnTo>
                    <a:lnTo>
                      <a:pt x="55" y="16"/>
                    </a:lnTo>
                    <a:lnTo>
                      <a:pt x="42" y="14"/>
                    </a:lnTo>
                    <a:lnTo>
                      <a:pt x="19" y="14"/>
                    </a:lnTo>
                    <a:close/>
                    <a:moveTo>
                      <a:pt x="0" y="0"/>
                    </a:moveTo>
                    <a:lnTo>
                      <a:pt x="39" y="0"/>
                    </a:lnTo>
                    <a:lnTo>
                      <a:pt x="58" y="0"/>
                    </a:lnTo>
                    <a:lnTo>
                      <a:pt x="88" y="9"/>
                    </a:lnTo>
                    <a:lnTo>
                      <a:pt x="98" y="16"/>
                    </a:lnTo>
                    <a:lnTo>
                      <a:pt x="107" y="26"/>
                    </a:lnTo>
                    <a:lnTo>
                      <a:pt x="117" y="52"/>
                    </a:lnTo>
                    <a:lnTo>
                      <a:pt x="117" y="69"/>
                    </a:lnTo>
                    <a:lnTo>
                      <a:pt x="117" y="86"/>
                    </a:lnTo>
                    <a:lnTo>
                      <a:pt x="107" y="114"/>
                    </a:lnTo>
                    <a:lnTo>
                      <a:pt x="98" y="122"/>
                    </a:lnTo>
                    <a:lnTo>
                      <a:pt x="88" y="130"/>
                    </a:lnTo>
                    <a:lnTo>
                      <a:pt x="58" y="138"/>
                    </a:lnTo>
                    <a:lnTo>
                      <a:pt x="39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1" name="Freeform 331"/>
              <p:cNvSpPr>
                <a:spLocks/>
              </p:cNvSpPr>
              <p:nvPr/>
            </p:nvSpPr>
            <p:spPr bwMode="auto">
              <a:xfrm>
                <a:off x="3006" y="1187"/>
                <a:ext cx="33" cy="48"/>
              </a:xfrm>
              <a:custGeom>
                <a:avLst/>
                <a:gdLst>
                  <a:gd name="T0" fmla="*/ 90 w 98"/>
                  <a:gd name="T1" fmla="*/ 7 h 146"/>
                  <a:gd name="T2" fmla="*/ 90 w 98"/>
                  <a:gd name="T3" fmla="*/ 26 h 146"/>
                  <a:gd name="T4" fmla="*/ 80 w 98"/>
                  <a:gd name="T5" fmla="*/ 20 h 146"/>
                  <a:gd name="T6" fmla="*/ 70 w 98"/>
                  <a:gd name="T7" fmla="*/ 17 h 146"/>
                  <a:gd name="T8" fmla="*/ 61 w 98"/>
                  <a:gd name="T9" fmla="*/ 16 h 146"/>
                  <a:gd name="T10" fmla="*/ 51 w 98"/>
                  <a:gd name="T11" fmla="*/ 16 h 146"/>
                  <a:gd name="T12" fmla="*/ 38 w 98"/>
                  <a:gd name="T13" fmla="*/ 16 h 146"/>
                  <a:gd name="T14" fmla="*/ 28 w 98"/>
                  <a:gd name="T15" fmla="*/ 22 h 146"/>
                  <a:gd name="T16" fmla="*/ 21 w 98"/>
                  <a:gd name="T17" fmla="*/ 27 h 146"/>
                  <a:gd name="T18" fmla="*/ 19 w 98"/>
                  <a:gd name="T19" fmla="*/ 39 h 146"/>
                  <a:gd name="T20" fmla="*/ 21 w 98"/>
                  <a:gd name="T21" fmla="*/ 46 h 146"/>
                  <a:gd name="T22" fmla="*/ 25 w 98"/>
                  <a:gd name="T23" fmla="*/ 52 h 146"/>
                  <a:gd name="T24" fmla="*/ 32 w 98"/>
                  <a:gd name="T25" fmla="*/ 56 h 146"/>
                  <a:gd name="T26" fmla="*/ 46 w 98"/>
                  <a:gd name="T27" fmla="*/ 61 h 146"/>
                  <a:gd name="T28" fmla="*/ 58 w 98"/>
                  <a:gd name="T29" fmla="*/ 62 h 146"/>
                  <a:gd name="T30" fmla="*/ 77 w 98"/>
                  <a:gd name="T31" fmla="*/ 68 h 146"/>
                  <a:gd name="T32" fmla="*/ 88 w 98"/>
                  <a:gd name="T33" fmla="*/ 76 h 146"/>
                  <a:gd name="T34" fmla="*/ 97 w 98"/>
                  <a:gd name="T35" fmla="*/ 88 h 146"/>
                  <a:gd name="T36" fmla="*/ 98 w 98"/>
                  <a:gd name="T37" fmla="*/ 104 h 146"/>
                  <a:gd name="T38" fmla="*/ 98 w 98"/>
                  <a:gd name="T39" fmla="*/ 114 h 146"/>
                  <a:gd name="T40" fmla="*/ 91 w 98"/>
                  <a:gd name="T41" fmla="*/ 128 h 146"/>
                  <a:gd name="T42" fmla="*/ 85 w 98"/>
                  <a:gd name="T43" fmla="*/ 134 h 146"/>
                  <a:gd name="T44" fmla="*/ 70 w 98"/>
                  <a:gd name="T45" fmla="*/ 143 h 146"/>
                  <a:gd name="T46" fmla="*/ 45 w 98"/>
                  <a:gd name="T47" fmla="*/ 146 h 146"/>
                  <a:gd name="T48" fmla="*/ 35 w 98"/>
                  <a:gd name="T49" fmla="*/ 144 h 146"/>
                  <a:gd name="T50" fmla="*/ 23 w 98"/>
                  <a:gd name="T51" fmla="*/ 143 h 146"/>
                  <a:gd name="T52" fmla="*/ 12 w 98"/>
                  <a:gd name="T53" fmla="*/ 140 h 146"/>
                  <a:gd name="T54" fmla="*/ 0 w 98"/>
                  <a:gd name="T55" fmla="*/ 137 h 146"/>
                  <a:gd name="T56" fmla="*/ 0 w 98"/>
                  <a:gd name="T57" fmla="*/ 117 h 146"/>
                  <a:gd name="T58" fmla="*/ 12 w 98"/>
                  <a:gd name="T59" fmla="*/ 123 h 146"/>
                  <a:gd name="T60" fmla="*/ 23 w 98"/>
                  <a:gd name="T61" fmla="*/ 127 h 146"/>
                  <a:gd name="T62" fmla="*/ 35 w 98"/>
                  <a:gd name="T63" fmla="*/ 130 h 146"/>
                  <a:gd name="T64" fmla="*/ 45 w 98"/>
                  <a:gd name="T65" fmla="*/ 130 h 146"/>
                  <a:gd name="T66" fmla="*/ 59 w 98"/>
                  <a:gd name="T67" fmla="*/ 128 h 146"/>
                  <a:gd name="T68" fmla="*/ 70 w 98"/>
                  <a:gd name="T69" fmla="*/ 124 h 146"/>
                  <a:gd name="T70" fmla="*/ 77 w 98"/>
                  <a:gd name="T71" fmla="*/ 117 h 146"/>
                  <a:gd name="T72" fmla="*/ 80 w 98"/>
                  <a:gd name="T73" fmla="*/ 105 h 146"/>
                  <a:gd name="T74" fmla="*/ 78 w 98"/>
                  <a:gd name="T75" fmla="*/ 95 h 146"/>
                  <a:gd name="T76" fmla="*/ 72 w 98"/>
                  <a:gd name="T77" fmla="*/ 89 h 146"/>
                  <a:gd name="T78" fmla="*/ 65 w 98"/>
                  <a:gd name="T79" fmla="*/ 84 h 146"/>
                  <a:gd name="T80" fmla="*/ 52 w 98"/>
                  <a:gd name="T81" fmla="*/ 81 h 146"/>
                  <a:gd name="T82" fmla="*/ 41 w 98"/>
                  <a:gd name="T83" fmla="*/ 78 h 146"/>
                  <a:gd name="T84" fmla="*/ 21 w 98"/>
                  <a:gd name="T85" fmla="*/ 74 h 146"/>
                  <a:gd name="T86" fmla="*/ 9 w 98"/>
                  <a:gd name="T87" fmla="*/ 65 h 146"/>
                  <a:gd name="T88" fmla="*/ 2 w 98"/>
                  <a:gd name="T89" fmla="*/ 55 h 146"/>
                  <a:gd name="T90" fmla="*/ 0 w 98"/>
                  <a:gd name="T91" fmla="*/ 40 h 146"/>
                  <a:gd name="T92" fmla="*/ 0 w 98"/>
                  <a:gd name="T93" fmla="*/ 30 h 146"/>
                  <a:gd name="T94" fmla="*/ 8 w 98"/>
                  <a:gd name="T95" fmla="*/ 16 h 146"/>
                  <a:gd name="T96" fmla="*/ 13 w 98"/>
                  <a:gd name="T97" fmla="*/ 10 h 146"/>
                  <a:gd name="T98" fmla="*/ 28 w 98"/>
                  <a:gd name="T99" fmla="*/ 2 h 146"/>
                  <a:gd name="T100" fmla="*/ 49 w 98"/>
                  <a:gd name="T101" fmla="*/ 0 h 146"/>
                  <a:gd name="T102" fmla="*/ 59 w 98"/>
                  <a:gd name="T103" fmla="*/ 0 h 146"/>
                  <a:gd name="T104" fmla="*/ 70 w 98"/>
                  <a:gd name="T105" fmla="*/ 2 h 146"/>
                  <a:gd name="T106" fmla="*/ 80 w 98"/>
                  <a:gd name="T107" fmla="*/ 4 h 146"/>
                  <a:gd name="T108" fmla="*/ 90 w 98"/>
                  <a:gd name="T109" fmla="*/ 7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8" h="146">
                    <a:moveTo>
                      <a:pt x="90" y="7"/>
                    </a:moveTo>
                    <a:lnTo>
                      <a:pt x="90" y="26"/>
                    </a:lnTo>
                    <a:lnTo>
                      <a:pt x="80" y="20"/>
                    </a:lnTo>
                    <a:lnTo>
                      <a:pt x="70" y="17"/>
                    </a:lnTo>
                    <a:lnTo>
                      <a:pt x="61" y="16"/>
                    </a:lnTo>
                    <a:lnTo>
                      <a:pt x="51" y="16"/>
                    </a:lnTo>
                    <a:lnTo>
                      <a:pt x="38" y="16"/>
                    </a:lnTo>
                    <a:lnTo>
                      <a:pt x="28" y="22"/>
                    </a:lnTo>
                    <a:lnTo>
                      <a:pt x="21" y="27"/>
                    </a:lnTo>
                    <a:lnTo>
                      <a:pt x="19" y="39"/>
                    </a:lnTo>
                    <a:lnTo>
                      <a:pt x="21" y="46"/>
                    </a:lnTo>
                    <a:lnTo>
                      <a:pt x="25" y="52"/>
                    </a:lnTo>
                    <a:lnTo>
                      <a:pt x="32" y="56"/>
                    </a:lnTo>
                    <a:lnTo>
                      <a:pt x="46" y="61"/>
                    </a:lnTo>
                    <a:lnTo>
                      <a:pt x="58" y="62"/>
                    </a:lnTo>
                    <a:lnTo>
                      <a:pt x="77" y="68"/>
                    </a:lnTo>
                    <a:lnTo>
                      <a:pt x="88" y="76"/>
                    </a:lnTo>
                    <a:lnTo>
                      <a:pt x="97" y="88"/>
                    </a:lnTo>
                    <a:lnTo>
                      <a:pt x="98" y="104"/>
                    </a:lnTo>
                    <a:lnTo>
                      <a:pt x="98" y="114"/>
                    </a:lnTo>
                    <a:lnTo>
                      <a:pt x="91" y="128"/>
                    </a:lnTo>
                    <a:lnTo>
                      <a:pt x="85" y="134"/>
                    </a:lnTo>
                    <a:lnTo>
                      <a:pt x="70" y="143"/>
                    </a:lnTo>
                    <a:lnTo>
                      <a:pt x="45" y="146"/>
                    </a:lnTo>
                    <a:lnTo>
                      <a:pt x="35" y="144"/>
                    </a:lnTo>
                    <a:lnTo>
                      <a:pt x="23" y="143"/>
                    </a:lnTo>
                    <a:lnTo>
                      <a:pt x="12" y="140"/>
                    </a:lnTo>
                    <a:lnTo>
                      <a:pt x="0" y="137"/>
                    </a:lnTo>
                    <a:lnTo>
                      <a:pt x="0" y="117"/>
                    </a:lnTo>
                    <a:lnTo>
                      <a:pt x="12" y="123"/>
                    </a:lnTo>
                    <a:lnTo>
                      <a:pt x="23" y="127"/>
                    </a:lnTo>
                    <a:lnTo>
                      <a:pt x="35" y="130"/>
                    </a:lnTo>
                    <a:lnTo>
                      <a:pt x="45" y="130"/>
                    </a:lnTo>
                    <a:lnTo>
                      <a:pt x="59" y="128"/>
                    </a:lnTo>
                    <a:lnTo>
                      <a:pt x="70" y="124"/>
                    </a:lnTo>
                    <a:lnTo>
                      <a:pt x="77" y="117"/>
                    </a:lnTo>
                    <a:lnTo>
                      <a:pt x="80" y="105"/>
                    </a:lnTo>
                    <a:lnTo>
                      <a:pt x="78" y="95"/>
                    </a:lnTo>
                    <a:lnTo>
                      <a:pt x="72" y="89"/>
                    </a:lnTo>
                    <a:lnTo>
                      <a:pt x="65" y="84"/>
                    </a:lnTo>
                    <a:lnTo>
                      <a:pt x="52" y="81"/>
                    </a:lnTo>
                    <a:lnTo>
                      <a:pt x="41" y="78"/>
                    </a:lnTo>
                    <a:lnTo>
                      <a:pt x="21" y="74"/>
                    </a:lnTo>
                    <a:lnTo>
                      <a:pt x="9" y="65"/>
                    </a:lnTo>
                    <a:lnTo>
                      <a:pt x="2" y="55"/>
                    </a:lnTo>
                    <a:lnTo>
                      <a:pt x="0" y="40"/>
                    </a:lnTo>
                    <a:lnTo>
                      <a:pt x="0" y="30"/>
                    </a:lnTo>
                    <a:lnTo>
                      <a:pt x="8" y="16"/>
                    </a:lnTo>
                    <a:lnTo>
                      <a:pt x="13" y="10"/>
                    </a:lnTo>
                    <a:lnTo>
                      <a:pt x="28" y="2"/>
                    </a:lnTo>
                    <a:lnTo>
                      <a:pt x="49" y="0"/>
                    </a:lnTo>
                    <a:lnTo>
                      <a:pt x="59" y="0"/>
                    </a:lnTo>
                    <a:lnTo>
                      <a:pt x="70" y="2"/>
                    </a:lnTo>
                    <a:lnTo>
                      <a:pt x="80" y="4"/>
                    </a:lnTo>
                    <a:lnTo>
                      <a:pt x="9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2" name="Freeform 332"/>
              <p:cNvSpPr>
                <a:spLocks/>
              </p:cNvSpPr>
              <p:nvPr/>
            </p:nvSpPr>
            <p:spPr bwMode="auto">
              <a:xfrm>
                <a:off x="3049" y="1188"/>
                <a:ext cx="43" cy="46"/>
              </a:xfrm>
              <a:custGeom>
                <a:avLst/>
                <a:gdLst>
                  <a:gd name="T0" fmla="*/ 0 w 128"/>
                  <a:gd name="T1" fmla="*/ 0 h 140"/>
                  <a:gd name="T2" fmla="*/ 27 w 128"/>
                  <a:gd name="T3" fmla="*/ 0 h 140"/>
                  <a:gd name="T4" fmla="*/ 63 w 128"/>
                  <a:gd name="T5" fmla="*/ 95 h 140"/>
                  <a:gd name="T6" fmla="*/ 99 w 128"/>
                  <a:gd name="T7" fmla="*/ 0 h 140"/>
                  <a:gd name="T8" fmla="*/ 128 w 128"/>
                  <a:gd name="T9" fmla="*/ 0 h 140"/>
                  <a:gd name="T10" fmla="*/ 128 w 128"/>
                  <a:gd name="T11" fmla="*/ 140 h 140"/>
                  <a:gd name="T12" fmla="*/ 109 w 128"/>
                  <a:gd name="T13" fmla="*/ 140 h 140"/>
                  <a:gd name="T14" fmla="*/ 109 w 128"/>
                  <a:gd name="T15" fmla="*/ 16 h 140"/>
                  <a:gd name="T16" fmla="*/ 73 w 128"/>
                  <a:gd name="T17" fmla="*/ 112 h 140"/>
                  <a:gd name="T18" fmla="*/ 54 w 128"/>
                  <a:gd name="T19" fmla="*/ 112 h 140"/>
                  <a:gd name="T20" fmla="*/ 18 w 128"/>
                  <a:gd name="T21" fmla="*/ 16 h 140"/>
                  <a:gd name="T22" fmla="*/ 18 w 128"/>
                  <a:gd name="T23" fmla="*/ 140 h 140"/>
                  <a:gd name="T24" fmla="*/ 0 w 128"/>
                  <a:gd name="T25" fmla="*/ 140 h 140"/>
                  <a:gd name="T26" fmla="*/ 0 w 128"/>
                  <a:gd name="T27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8" h="140">
                    <a:moveTo>
                      <a:pt x="0" y="0"/>
                    </a:moveTo>
                    <a:lnTo>
                      <a:pt x="27" y="0"/>
                    </a:lnTo>
                    <a:lnTo>
                      <a:pt x="63" y="95"/>
                    </a:lnTo>
                    <a:lnTo>
                      <a:pt x="99" y="0"/>
                    </a:lnTo>
                    <a:lnTo>
                      <a:pt x="128" y="0"/>
                    </a:lnTo>
                    <a:lnTo>
                      <a:pt x="128" y="140"/>
                    </a:lnTo>
                    <a:lnTo>
                      <a:pt x="109" y="140"/>
                    </a:lnTo>
                    <a:lnTo>
                      <a:pt x="109" y="16"/>
                    </a:lnTo>
                    <a:lnTo>
                      <a:pt x="73" y="112"/>
                    </a:lnTo>
                    <a:lnTo>
                      <a:pt x="54" y="112"/>
                    </a:lnTo>
                    <a:lnTo>
                      <a:pt x="18" y="16"/>
                    </a:lnTo>
                    <a:lnTo>
                      <a:pt x="18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3" name="Freeform 333"/>
              <p:cNvSpPr>
                <a:spLocks/>
              </p:cNvSpPr>
              <p:nvPr/>
            </p:nvSpPr>
            <p:spPr bwMode="auto">
              <a:xfrm>
                <a:off x="3104" y="1188"/>
                <a:ext cx="29" cy="46"/>
              </a:xfrm>
              <a:custGeom>
                <a:avLst/>
                <a:gdLst>
                  <a:gd name="T0" fmla="*/ 0 w 87"/>
                  <a:gd name="T1" fmla="*/ 0 h 140"/>
                  <a:gd name="T2" fmla="*/ 19 w 87"/>
                  <a:gd name="T3" fmla="*/ 0 h 140"/>
                  <a:gd name="T4" fmla="*/ 19 w 87"/>
                  <a:gd name="T5" fmla="*/ 124 h 140"/>
                  <a:gd name="T6" fmla="*/ 87 w 87"/>
                  <a:gd name="T7" fmla="*/ 124 h 140"/>
                  <a:gd name="T8" fmla="*/ 87 w 87"/>
                  <a:gd name="T9" fmla="*/ 140 h 140"/>
                  <a:gd name="T10" fmla="*/ 0 w 87"/>
                  <a:gd name="T11" fmla="*/ 140 h 140"/>
                  <a:gd name="T12" fmla="*/ 0 w 87"/>
                  <a:gd name="T1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140">
                    <a:moveTo>
                      <a:pt x="0" y="0"/>
                    </a:moveTo>
                    <a:lnTo>
                      <a:pt x="19" y="0"/>
                    </a:lnTo>
                    <a:lnTo>
                      <a:pt x="19" y="124"/>
                    </a:lnTo>
                    <a:lnTo>
                      <a:pt x="87" y="124"/>
                    </a:lnTo>
                    <a:lnTo>
                      <a:pt x="87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4" name="Freeform 334"/>
              <p:cNvSpPr>
                <a:spLocks/>
              </p:cNvSpPr>
              <p:nvPr/>
            </p:nvSpPr>
            <p:spPr bwMode="auto">
              <a:xfrm>
                <a:off x="2380" y="1033"/>
                <a:ext cx="51" cy="55"/>
              </a:xfrm>
              <a:custGeom>
                <a:avLst/>
                <a:gdLst>
                  <a:gd name="T0" fmla="*/ 0 w 154"/>
                  <a:gd name="T1" fmla="*/ 0 h 167"/>
                  <a:gd name="T2" fmla="*/ 33 w 154"/>
                  <a:gd name="T3" fmla="*/ 0 h 167"/>
                  <a:gd name="T4" fmla="*/ 76 w 154"/>
                  <a:gd name="T5" fmla="*/ 114 h 167"/>
                  <a:gd name="T6" fmla="*/ 119 w 154"/>
                  <a:gd name="T7" fmla="*/ 0 h 167"/>
                  <a:gd name="T8" fmla="*/ 154 w 154"/>
                  <a:gd name="T9" fmla="*/ 0 h 167"/>
                  <a:gd name="T10" fmla="*/ 154 w 154"/>
                  <a:gd name="T11" fmla="*/ 167 h 167"/>
                  <a:gd name="T12" fmla="*/ 131 w 154"/>
                  <a:gd name="T13" fmla="*/ 167 h 167"/>
                  <a:gd name="T14" fmla="*/ 131 w 154"/>
                  <a:gd name="T15" fmla="*/ 20 h 167"/>
                  <a:gd name="T16" fmla="*/ 88 w 154"/>
                  <a:gd name="T17" fmla="*/ 135 h 167"/>
                  <a:gd name="T18" fmla="*/ 65 w 154"/>
                  <a:gd name="T19" fmla="*/ 135 h 167"/>
                  <a:gd name="T20" fmla="*/ 21 w 154"/>
                  <a:gd name="T21" fmla="*/ 20 h 167"/>
                  <a:gd name="T22" fmla="*/ 21 w 154"/>
                  <a:gd name="T23" fmla="*/ 167 h 167"/>
                  <a:gd name="T24" fmla="*/ 0 w 154"/>
                  <a:gd name="T25" fmla="*/ 167 h 167"/>
                  <a:gd name="T26" fmla="*/ 0 w 154"/>
                  <a:gd name="T27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4" h="167">
                    <a:moveTo>
                      <a:pt x="0" y="0"/>
                    </a:moveTo>
                    <a:lnTo>
                      <a:pt x="33" y="0"/>
                    </a:lnTo>
                    <a:lnTo>
                      <a:pt x="76" y="114"/>
                    </a:lnTo>
                    <a:lnTo>
                      <a:pt x="119" y="0"/>
                    </a:lnTo>
                    <a:lnTo>
                      <a:pt x="154" y="0"/>
                    </a:lnTo>
                    <a:lnTo>
                      <a:pt x="154" y="167"/>
                    </a:lnTo>
                    <a:lnTo>
                      <a:pt x="131" y="167"/>
                    </a:lnTo>
                    <a:lnTo>
                      <a:pt x="131" y="20"/>
                    </a:lnTo>
                    <a:lnTo>
                      <a:pt x="88" y="135"/>
                    </a:lnTo>
                    <a:lnTo>
                      <a:pt x="65" y="135"/>
                    </a:lnTo>
                    <a:lnTo>
                      <a:pt x="21" y="20"/>
                    </a:lnTo>
                    <a:lnTo>
                      <a:pt x="21" y="167"/>
                    </a:lnTo>
                    <a:lnTo>
                      <a:pt x="0" y="1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5" name="Freeform 335"/>
              <p:cNvSpPr>
                <a:spLocks noEditPoints="1"/>
              </p:cNvSpPr>
              <p:nvPr/>
            </p:nvSpPr>
            <p:spPr bwMode="auto">
              <a:xfrm>
                <a:off x="2443" y="1046"/>
                <a:ext cx="38" cy="43"/>
              </a:xfrm>
              <a:custGeom>
                <a:avLst/>
                <a:gdLst>
                  <a:gd name="T0" fmla="*/ 57 w 115"/>
                  <a:gd name="T1" fmla="*/ 17 h 131"/>
                  <a:gd name="T2" fmla="*/ 50 w 115"/>
                  <a:gd name="T3" fmla="*/ 17 h 131"/>
                  <a:gd name="T4" fmla="*/ 37 w 115"/>
                  <a:gd name="T5" fmla="*/ 24 h 131"/>
                  <a:gd name="T6" fmla="*/ 31 w 115"/>
                  <a:gd name="T7" fmla="*/ 30 h 131"/>
                  <a:gd name="T8" fmla="*/ 23 w 115"/>
                  <a:gd name="T9" fmla="*/ 44 h 131"/>
                  <a:gd name="T10" fmla="*/ 21 w 115"/>
                  <a:gd name="T11" fmla="*/ 65 h 131"/>
                  <a:gd name="T12" fmla="*/ 23 w 115"/>
                  <a:gd name="T13" fmla="*/ 86 h 131"/>
                  <a:gd name="T14" fmla="*/ 31 w 115"/>
                  <a:gd name="T15" fmla="*/ 101 h 131"/>
                  <a:gd name="T16" fmla="*/ 37 w 115"/>
                  <a:gd name="T17" fmla="*/ 106 h 131"/>
                  <a:gd name="T18" fmla="*/ 50 w 115"/>
                  <a:gd name="T19" fmla="*/ 113 h 131"/>
                  <a:gd name="T20" fmla="*/ 57 w 115"/>
                  <a:gd name="T21" fmla="*/ 113 h 131"/>
                  <a:gd name="T22" fmla="*/ 66 w 115"/>
                  <a:gd name="T23" fmla="*/ 113 h 131"/>
                  <a:gd name="T24" fmla="*/ 79 w 115"/>
                  <a:gd name="T25" fmla="*/ 106 h 131"/>
                  <a:gd name="T26" fmla="*/ 85 w 115"/>
                  <a:gd name="T27" fmla="*/ 101 h 131"/>
                  <a:gd name="T28" fmla="*/ 92 w 115"/>
                  <a:gd name="T29" fmla="*/ 86 h 131"/>
                  <a:gd name="T30" fmla="*/ 93 w 115"/>
                  <a:gd name="T31" fmla="*/ 65 h 131"/>
                  <a:gd name="T32" fmla="*/ 92 w 115"/>
                  <a:gd name="T33" fmla="*/ 44 h 131"/>
                  <a:gd name="T34" fmla="*/ 85 w 115"/>
                  <a:gd name="T35" fmla="*/ 30 h 131"/>
                  <a:gd name="T36" fmla="*/ 79 w 115"/>
                  <a:gd name="T37" fmla="*/ 24 h 131"/>
                  <a:gd name="T38" fmla="*/ 66 w 115"/>
                  <a:gd name="T39" fmla="*/ 17 h 131"/>
                  <a:gd name="T40" fmla="*/ 57 w 115"/>
                  <a:gd name="T41" fmla="*/ 17 h 131"/>
                  <a:gd name="T42" fmla="*/ 57 w 115"/>
                  <a:gd name="T43" fmla="*/ 0 h 131"/>
                  <a:gd name="T44" fmla="*/ 70 w 115"/>
                  <a:gd name="T45" fmla="*/ 0 h 131"/>
                  <a:gd name="T46" fmla="*/ 92 w 115"/>
                  <a:gd name="T47" fmla="*/ 8 h 131"/>
                  <a:gd name="T48" fmla="*/ 101 w 115"/>
                  <a:gd name="T49" fmla="*/ 17 h 131"/>
                  <a:gd name="T50" fmla="*/ 108 w 115"/>
                  <a:gd name="T51" fmla="*/ 26 h 131"/>
                  <a:gd name="T52" fmla="*/ 115 w 115"/>
                  <a:gd name="T53" fmla="*/ 50 h 131"/>
                  <a:gd name="T54" fmla="*/ 115 w 115"/>
                  <a:gd name="T55" fmla="*/ 65 h 131"/>
                  <a:gd name="T56" fmla="*/ 115 w 115"/>
                  <a:gd name="T57" fmla="*/ 80 h 131"/>
                  <a:gd name="T58" fmla="*/ 108 w 115"/>
                  <a:gd name="T59" fmla="*/ 105 h 131"/>
                  <a:gd name="T60" fmla="*/ 101 w 115"/>
                  <a:gd name="T61" fmla="*/ 113 h 131"/>
                  <a:gd name="T62" fmla="*/ 92 w 115"/>
                  <a:gd name="T63" fmla="*/ 122 h 131"/>
                  <a:gd name="T64" fmla="*/ 70 w 115"/>
                  <a:gd name="T65" fmla="*/ 131 h 131"/>
                  <a:gd name="T66" fmla="*/ 57 w 115"/>
                  <a:gd name="T67" fmla="*/ 131 h 131"/>
                  <a:gd name="T68" fmla="*/ 44 w 115"/>
                  <a:gd name="T69" fmla="*/ 131 h 131"/>
                  <a:gd name="T70" fmla="*/ 23 w 115"/>
                  <a:gd name="T71" fmla="*/ 122 h 131"/>
                  <a:gd name="T72" fmla="*/ 16 w 115"/>
                  <a:gd name="T73" fmla="*/ 113 h 131"/>
                  <a:gd name="T74" fmla="*/ 8 w 115"/>
                  <a:gd name="T75" fmla="*/ 105 h 131"/>
                  <a:gd name="T76" fmla="*/ 1 w 115"/>
                  <a:gd name="T77" fmla="*/ 80 h 131"/>
                  <a:gd name="T78" fmla="*/ 0 w 115"/>
                  <a:gd name="T79" fmla="*/ 65 h 131"/>
                  <a:gd name="T80" fmla="*/ 1 w 115"/>
                  <a:gd name="T81" fmla="*/ 50 h 131"/>
                  <a:gd name="T82" fmla="*/ 8 w 115"/>
                  <a:gd name="T83" fmla="*/ 26 h 131"/>
                  <a:gd name="T84" fmla="*/ 16 w 115"/>
                  <a:gd name="T85" fmla="*/ 17 h 131"/>
                  <a:gd name="T86" fmla="*/ 23 w 115"/>
                  <a:gd name="T87" fmla="*/ 8 h 131"/>
                  <a:gd name="T88" fmla="*/ 44 w 115"/>
                  <a:gd name="T89" fmla="*/ 0 h 131"/>
                  <a:gd name="T90" fmla="*/ 57 w 115"/>
                  <a:gd name="T9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131">
                    <a:moveTo>
                      <a:pt x="57" y="17"/>
                    </a:moveTo>
                    <a:lnTo>
                      <a:pt x="50" y="17"/>
                    </a:lnTo>
                    <a:lnTo>
                      <a:pt x="37" y="24"/>
                    </a:lnTo>
                    <a:lnTo>
                      <a:pt x="31" y="30"/>
                    </a:lnTo>
                    <a:lnTo>
                      <a:pt x="23" y="44"/>
                    </a:lnTo>
                    <a:lnTo>
                      <a:pt x="21" y="65"/>
                    </a:lnTo>
                    <a:lnTo>
                      <a:pt x="23" y="86"/>
                    </a:lnTo>
                    <a:lnTo>
                      <a:pt x="31" y="101"/>
                    </a:lnTo>
                    <a:lnTo>
                      <a:pt x="37" y="106"/>
                    </a:lnTo>
                    <a:lnTo>
                      <a:pt x="50" y="113"/>
                    </a:lnTo>
                    <a:lnTo>
                      <a:pt x="57" y="113"/>
                    </a:lnTo>
                    <a:lnTo>
                      <a:pt x="66" y="113"/>
                    </a:lnTo>
                    <a:lnTo>
                      <a:pt x="79" y="106"/>
                    </a:lnTo>
                    <a:lnTo>
                      <a:pt x="85" y="101"/>
                    </a:lnTo>
                    <a:lnTo>
                      <a:pt x="92" y="86"/>
                    </a:lnTo>
                    <a:lnTo>
                      <a:pt x="93" y="65"/>
                    </a:lnTo>
                    <a:lnTo>
                      <a:pt x="92" y="44"/>
                    </a:lnTo>
                    <a:lnTo>
                      <a:pt x="85" y="30"/>
                    </a:lnTo>
                    <a:lnTo>
                      <a:pt x="79" y="24"/>
                    </a:lnTo>
                    <a:lnTo>
                      <a:pt x="66" y="17"/>
                    </a:lnTo>
                    <a:lnTo>
                      <a:pt x="57" y="17"/>
                    </a:lnTo>
                    <a:close/>
                    <a:moveTo>
                      <a:pt x="57" y="0"/>
                    </a:moveTo>
                    <a:lnTo>
                      <a:pt x="70" y="0"/>
                    </a:lnTo>
                    <a:lnTo>
                      <a:pt x="92" y="8"/>
                    </a:lnTo>
                    <a:lnTo>
                      <a:pt x="101" y="17"/>
                    </a:lnTo>
                    <a:lnTo>
                      <a:pt x="108" y="26"/>
                    </a:lnTo>
                    <a:lnTo>
                      <a:pt x="115" y="50"/>
                    </a:lnTo>
                    <a:lnTo>
                      <a:pt x="115" y="65"/>
                    </a:lnTo>
                    <a:lnTo>
                      <a:pt x="115" y="80"/>
                    </a:lnTo>
                    <a:lnTo>
                      <a:pt x="108" y="105"/>
                    </a:lnTo>
                    <a:lnTo>
                      <a:pt x="101" y="113"/>
                    </a:lnTo>
                    <a:lnTo>
                      <a:pt x="92" y="122"/>
                    </a:lnTo>
                    <a:lnTo>
                      <a:pt x="70" y="131"/>
                    </a:lnTo>
                    <a:lnTo>
                      <a:pt x="57" y="131"/>
                    </a:lnTo>
                    <a:lnTo>
                      <a:pt x="44" y="131"/>
                    </a:lnTo>
                    <a:lnTo>
                      <a:pt x="23" y="122"/>
                    </a:lnTo>
                    <a:lnTo>
                      <a:pt x="16" y="113"/>
                    </a:lnTo>
                    <a:lnTo>
                      <a:pt x="8" y="105"/>
                    </a:lnTo>
                    <a:lnTo>
                      <a:pt x="1" y="80"/>
                    </a:lnTo>
                    <a:lnTo>
                      <a:pt x="0" y="65"/>
                    </a:lnTo>
                    <a:lnTo>
                      <a:pt x="1" y="50"/>
                    </a:lnTo>
                    <a:lnTo>
                      <a:pt x="8" y="26"/>
                    </a:lnTo>
                    <a:lnTo>
                      <a:pt x="16" y="17"/>
                    </a:lnTo>
                    <a:lnTo>
                      <a:pt x="23" y="8"/>
                    </a:lnTo>
                    <a:lnTo>
                      <a:pt x="44" y="0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6" name="Freeform 336"/>
              <p:cNvSpPr>
                <a:spLocks noEditPoints="1"/>
              </p:cNvSpPr>
              <p:nvPr/>
            </p:nvSpPr>
            <p:spPr bwMode="auto">
              <a:xfrm>
                <a:off x="2490" y="1030"/>
                <a:ext cx="37" cy="59"/>
              </a:xfrm>
              <a:custGeom>
                <a:avLst/>
                <a:gdLst>
                  <a:gd name="T0" fmla="*/ 92 w 112"/>
                  <a:gd name="T1" fmla="*/ 67 h 177"/>
                  <a:gd name="T2" fmla="*/ 92 w 112"/>
                  <a:gd name="T3" fmla="*/ 0 h 177"/>
                  <a:gd name="T4" fmla="*/ 112 w 112"/>
                  <a:gd name="T5" fmla="*/ 0 h 177"/>
                  <a:gd name="T6" fmla="*/ 112 w 112"/>
                  <a:gd name="T7" fmla="*/ 174 h 177"/>
                  <a:gd name="T8" fmla="*/ 92 w 112"/>
                  <a:gd name="T9" fmla="*/ 174 h 177"/>
                  <a:gd name="T10" fmla="*/ 92 w 112"/>
                  <a:gd name="T11" fmla="*/ 155 h 177"/>
                  <a:gd name="T12" fmla="*/ 85 w 112"/>
                  <a:gd name="T13" fmla="*/ 165 h 177"/>
                  <a:gd name="T14" fmla="*/ 75 w 112"/>
                  <a:gd name="T15" fmla="*/ 172 h 177"/>
                  <a:gd name="T16" fmla="*/ 65 w 112"/>
                  <a:gd name="T17" fmla="*/ 177 h 177"/>
                  <a:gd name="T18" fmla="*/ 52 w 112"/>
                  <a:gd name="T19" fmla="*/ 177 h 177"/>
                  <a:gd name="T20" fmla="*/ 40 w 112"/>
                  <a:gd name="T21" fmla="*/ 177 h 177"/>
                  <a:gd name="T22" fmla="*/ 22 w 112"/>
                  <a:gd name="T23" fmla="*/ 168 h 177"/>
                  <a:gd name="T24" fmla="*/ 14 w 112"/>
                  <a:gd name="T25" fmla="*/ 159 h 177"/>
                  <a:gd name="T26" fmla="*/ 7 w 112"/>
                  <a:gd name="T27" fmla="*/ 149 h 177"/>
                  <a:gd name="T28" fmla="*/ 0 w 112"/>
                  <a:gd name="T29" fmla="*/ 125 h 177"/>
                  <a:gd name="T30" fmla="*/ 0 w 112"/>
                  <a:gd name="T31" fmla="*/ 111 h 177"/>
                  <a:gd name="T32" fmla="*/ 0 w 112"/>
                  <a:gd name="T33" fmla="*/ 96 h 177"/>
                  <a:gd name="T34" fmla="*/ 7 w 112"/>
                  <a:gd name="T35" fmla="*/ 73 h 177"/>
                  <a:gd name="T36" fmla="*/ 14 w 112"/>
                  <a:gd name="T37" fmla="*/ 63 h 177"/>
                  <a:gd name="T38" fmla="*/ 22 w 112"/>
                  <a:gd name="T39" fmla="*/ 54 h 177"/>
                  <a:gd name="T40" fmla="*/ 40 w 112"/>
                  <a:gd name="T41" fmla="*/ 46 h 177"/>
                  <a:gd name="T42" fmla="*/ 52 w 112"/>
                  <a:gd name="T43" fmla="*/ 46 h 177"/>
                  <a:gd name="T44" fmla="*/ 65 w 112"/>
                  <a:gd name="T45" fmla="*/ 46 h 177"/>
                  <a:gd name="T46" fmla="*/ 75 w 112"/>
                  <a:gd name="T47" fmla="*/ 50 h 177"/>
                  <a:gd name="T48" fmla="*/ 85 w 112"/>
                  <a:gd name="T49" fmla="*/ 57 h 177"/>
                  <a:gd name="T50" fmla="*/ 92 w 112"/>
                  <a:gd name="T51" fmla="*/ 67 h 177"/>
                  <a:gd name="T52" fmla="*/ 22 w 112"/>
                  <a:gd name="T53" fmla="*/ 111 h 177"/>
                  <a:gd name="T54" fmla="*/ 23 w 112"/>
                  <a:gd name="T55" fmla="*/ 132 h 177"/>
                  <a:gd name="T56" fmla="*/ 30 w 112"/>
                  <a:gd name="T57" fmla="*/ 147 h 177"/>
                  <a:gd name="T58" fmla="*/ 36 w 112"/>
                  <a:gd name="T59" fmla="*/ 154 h 177"/>
                  <a:gd name="T60" fmla="*/ 49 w 112"/>
                  <a:gd name="T61" fmla="*/ 159 h 177"/>
                  <a:gd name="T62" fmla="*/ 56 w 112"/>
                  <a:gd name="T63" fmla="*/ 159 h 177"/>
                  <a:gd name="T64" fmla="*/ 65 w 112"/>
                  <a:gd name="T65" fmla="*/ 159 h 177"/>
                  <a:gd name="T66" fmla="*/ 78 w 112"/>
                  <a:gd name="T67" fmla="*/ 154 h 177"/>
                  <a:gd name="T68" fmla="*/ 82 w 112"/>
                  <a:gd name="T69" fmla="*/ 147 h 177"/>
                  <a:gd name="T70" fmla="*/ 91 w 112"/>
                  <a:gd name="T71" fmla="*/ 132 h 177"/>
                  <a:gd name="T72" fmla="*/ 92 w 112"/>
                  <a:gd name="T73" fmla="*/ 111 h 177"/>
                  <a:gd name="T74" fmla="*/ 91 w 112"/>
                  <a:gd name="T75" fmla="*/ 90 h 177"/>
                  <a:gd name="T76" fmla="*/ 82 w 112"/>
                  <a:gd name="T77" fmla="*/ 76 h 177"/>
                  <a:gd name="T78" fmla="*/ 78 w 112"/>
                  <a:gd name="T79" fmla="*/ 69 h 177"/>
                  <a:gd name="T80" fmla="*/ 65 w 112"/>
                  <a:gd name="T81" fmla="*/ 63 h 177"/>
                  <a:gd name="T82" fmla="*/ 56 w 112"/>
                  <a:gd name="T83" fmla="*/ 63 h 177"/>
                  <a:gd name="T84" fmla="*/ 49 w 112"/>
                  <a:gd name="T85" fmla="*/ 63 h 177"/>
                  <a:gd name="T86" fmla="*/ 36 w 112"/>
                  <a:gd name="T87" fmla="*/ 69 h 177"/>
                  <a:gd name="T88" fmla="*/ 30 w 112"/>
                  <a:gd name="T89" fmla="*/ 76 h 177"/>
                  <a:gd name="T90" fmla="*/ 23 w 112"/>
                  <a:gd name="T91" fmla="*/ 90 h 177"/>
                  <a:gd name="T92" fmla="*/ 22 w 112"/>
                  <a:gd name="T93" fmla="*/ 111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2" h="177">
                    <a:moveTo>
                      <a:pt x="92" y="67"/>
                    </a:moveTo>
                    <a:lnTo>
                      <a:pt x="92" y="0"/>
                    </a:lnTo>
                    <a:lnTo>
                      <a:pt x="112" y="0"/>
                    </a:lnTo>
                    <a:lnTo>
                      <a:pt x="112" y="174"/>
                    </a:lnTo>
                    <a:lnTo>
                      <a:pt x="92" y="174"/>
                    </a:lnTo>
                    <a:lnTo>
                      <a:pt x="92" y="155"/>
                    </a:lnTo>
                    <a:lnTo>
                      <a:pt x="85" y="165"/>
                    </a:lnTo>
                    <a:lnTo>
                      <a:pt x="75" y="172"/>
                    </a:lnTo>
                    <a:lnTo>
                      <a:pt x="65" y="177"/>
                    </a:lnTo>
                    <a:lnTo>
                      <a:pt x="52" y="177"/>
                    </a:lnTo>
                    <a:lnTo>
                      <a:pt x="40" y="177"/>
                    </a:lnTo>
                    <a:lnTo>
                      <a:pt x="22" y="168"/>
                    </a:lnTo>
                    <a:lnTo>
                      <a:pt x="14" y="159"/>
                    </a:lnTo>
                    <a:lnTo>
                      <a:pt x="7" y="149"/>
                    </a:lnTo>
                    <a:lnTo>
                      <a:pt x="0" y="125"/>
                    </a:lnTo>
                    <a:lnTo>
                      <a:pt x="0" y="111"/>
                    </a:lnTo>
                    <a:lnTo>
                      <a:pt x="0" y="96"/>
                    </a:lnTo>
                    <a:lnTo>
                      <a:pt x="7" y="73"/>
                    </a:lnTo>
                    <a:lnTo>
                      <a:pt x="14" y="63"/>
                    </a:lnTo>
                    <a:lnTo>
                      <a:pt x="22" y="54"/>
                    </a:lnTo>
                    <a:lnTo>
                      <a:pt x="40" y="46"/>
                    </a:lnTo>
                    <a:lnTo>
                      <a:pt x="52" y="46"/>
                    </a:lnTo>
                    <a:lnTo>
                      <a:pt x="65" y="46"/>
                    </a:lnTo>
                    <a:lnTo>
                      <a:pt x="75" y="50"/>
                    </a:lnTo>
                    <a:lnTo>
                      <a:pt x="85" y="57"/>
                    </a:lnTo>
                    <a:lnTo>
                      <a:pt x="92" y="67"/>
                    </a:lnTo>
                    <a:close/>
                    <a:moveTo>
                      <a:pt x="22" y="111"/>
                    </a:moveTo>
                    <a:lnTo>
                      <a:pt x="23" y="132"/>
                    </a:lnTo>
                    <a:lnTo>
                      <a:pt x="30" y="147"/>
                    </a:lnTo>
                    <a:lnTo>
                      <a:pt x="36" y="154"/>
                    </a:lnTo>
                    <a:lnTo>
                      <a:pt x="49" y="159"/>
                    </a:lnTo>
                    <a:lnTo>
                      <a:pt x="56" y="159"/>
                    </a:lnTo>
                    <a:lnTo>
                      <a:pt x="65" y="159"/>
                    </a:lnTo>
                    <a:lnTo>
                      <a:pt x="78" y="154"/>
                    </a:lnTo>
                    <a:lnTo>
                      <a:pt x="82" y="147"/>
                    </a:lnTo>
                    <a:lnTo>
                      <a:pt x="91" y="132"/>
                    </a:lnTo>
                    <a:lnTo>
                      <a:pt x="92" y="111"/>
                    </a:lnTo>
                    <a:lnTo>
                      <a:pt x="91" y="90"/>
                    </a:lnTo>
                    <a:lnTo>
                      <a:pt x="82" y="76"/>
                    </a:lnTo>
                    <a:lnTo>
                      <a:pt x="78" y="69"/>
                    </a:lnTo>
                    <a:lnTo>
                      <a:pt x="65" y="63"/>
                    </a:lnTo>
                    <a:lnTo>
                      <a:pt x="56" y="63"/>
                    </a:lnTo>
                    <a:lnTo>
                      <a:pt x="49" y="63"/>
                    </a:lnTo>
                    <a:lnTo>
                      <a:pt x="36" y="69"/>
                    </a:lnTo>
                    <a:lnTo>
                      <a:pt x="30" y="76"/>
                    </a:lnTo>
                    <a:lnTo>
                      <a:pt x="23" y="90"/>
                    </a:lnTo>
                    <a:lnTo>
                      <a:pt x="22" y="1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7" name="Freeform 337"/>
              <p:cNvSpPr>
                <a:spLocks noEditPoints="1"/>
              </p:cNvSpPr>
              <p:nvPr/>
            </p:nvSpPr>
            <p:spPr bwMode="auto">
              <a:xfrm>
                <a:off x="2539" y="1046"/>
                <a:ext cx="39" cy="43"/>
              </a:xfrm>
              <a:custGeom>
                <a:avLst/>
                <a:gdLst>
                  <a:gd name="T0" fmla="*/ 117 w 117"/>
                  <a:gd name="T1" fmla="*/ 60 h 131"/>
                  <a:gd name="T2" fmla="*/ 117 w 117"/>
                  <a:gd name="T3" fmla="*/ 70 h 131"/>
                  <a:gd name="T4" fmla="*/ 22 w 117"/>
                  <a:gd name="T5" fmla="*/ 70 h 131"/>
                  <a:gd name="T6" fmla="*/ 24 w 117"/>
                  <a:gd name="T7" fmla="*/ 90 h 131"/>
                  <a:gd name="T8" fmla="*/ 33 w 117"/>
                  <a:gd name="T9" fmla="*/ 102 h 131"/>
                  <a:gd name="T10" fmla="*/ 47 w 117"/>
                  <a:gd name="T11" fmla="*/ 112 h 131"/>
                  <a:gd name="T12" fmla="*/ 66 w 117"/>
                  <a:gd name="T13" fmla="*/ 113 h 131"/>
                  <a:gd name="T14" fmla="*/ 78 w 117"/>
                  <a:gd name="T15" fmla="*/ 113 h 131"/>
                  <a:gd name="T16" fmla="*/ 89 w 117"/>
                  <a:gd name="T17" fmla="*/ 111 h 131"/>
                  <a:gd name="T18" fmla="*/ 101 w 117"/>
                  <a:gd name="T19" fmla="*/ 108 h 131"/>
                  <a:gd name="T20" fmla="*/ 111 w 117"/>
                  <a:gd name="T21" fmla="*/ 102 h 131"/>
                  <a:gd name="T22" fmla="*/ 111 w 117"/>
                  <a:gd name="T23" fmla="*/ 122 h 131"/>
                  <a:gd name="T24" fmla="*/ 99 w 117"/>
                  <a:gd name="T25" fmla="*/ 126 h 131"/>
                  <a:gd name="T26" fmla="*/ 88 w 117"/>
                  <a:gd name="T27" fmla="*/ 129 h 131"/>
                  <a:gd name="T28" fmla="*/ 76 w 117"/>
                  <a:gd name="T29" fmla="*/ 131 h 131"/>
                  <a:gd name="T30" fmla="*/ 65 w 117"/>
                  <a:gd name="T31" fmla="*/ 131 h 131"/>
                  <a:gd name="T32" fmla="*/ 50 w 117"/>
                  <a:gd name="T33" fmla="*/ 131 h 131"/>
                  <a:gd name="T34" fmla="*/ 26 w 117"/>
                  <a:gd name="T35" fmla="*/ 122 h 131"/>
                  <a:gd name="T36" fmla="*/ 17 w 117"/>
                  <a:gd name="T37" fmla="*/ 113 h 131"/>
                  <a:gd name="T38" fmla="*/ 9 w 117"/>
                  <a:gd name="T39" fmla="*/ 105 h 131"/>
                  <a:gd name="T40" fmla="*/ 0 w 117"/>
                  <a:gd name="T41" fmla="*/ 80 h 131"/>
                  <a:gd name="T42" fmla="*/ 0 w 117"/>
                  <a:gd name="T43" fmla="*/ 66 h 131"/>
                  <a:gd name="T44" fmla="*/ 0 w 117"/>
                  <a:gd name="T45" fmla="*/ 52 h 131"/>
                  <a:gd name="T46" fmla="*/ 9 w 117"/>
                  <a:gd name="T47" fmla="*/ 27 h 131"/>
                  <a:gd name="T48" fmla="*/ 16 w 117"/>
                  <a:gd name="T49" fmla="*/ 17 h 131"/>
                  <a:gd name="T50" fmla="*/ 24 w 117"/>
                  <a:gd name="T51" fmla="*/ 8 h 131"/>
                  <a:gd name="T52" fmla="*/ 47 w 117"/>
                  <a:gd name="T53" fmla="*/ 0 h 131"/>
                  <a:gd name="T54" fmla="*/ 60 w 117"/>
                  <a:gd name="T55" fmla="*/ 0 h 131"/>
                  <a:gd name="T56" fmla="*/ 73 w 117"/>
                  <a:gd name="T57" fmla="*/ 0 h 131"/>
                  <a:gd name="T58" fmla="*/ 94 w 117"/>
                  <a:gd name="T59" fmla="*/ 8 h 131"/>
                  <a:gd name="T60" fmla="*/ 101 w 117"/>
                  <a:gd name="T61" fmla="*/ 16 h 131"/>
                  <a:gd name="T62" fmla="*/ 108 w 117"/>
                  <a:gd name="T63" fmla="*/ 24 h 131"/>
                  <a:gd name="T64" fmla="*/ 115 w 117"/>
                  <a:gd name="T65" fmla="*/ 46 h 131"/>
                  <a:gd name="T66" fmla="*/ 117 w 117"/>
                  <a:gd name="T67" fmla="*/ 60 h 131"/>
                  <a:gd name="T68" fmla="*/ 95 w 117"/>
                  <a:gd name="T69" fmla="*/ 54 h 131"/>
                  <a:gd name="T70" fmla="*/ 94 w 117"/>
                  <a:gd name="T71" fmla="*/ 39 h 131"/>
                  <a:gd name="T72" fmla="*/ 86 w 117"/>
                  <a:gd name="T73" fmla="*/ 27 h 131"/>
                  <a:gd name="T74" fmla="*/ 76 w 117"/>
                  <a:gd name="T75" fmla="*/ 18 h 131"/>
                  <a:gd name="T76" fmla="*/ 62 w 117"/>
                  <a:gd name="T77" fmla="*/ 17 h 131"/>
                  <a:gd name="T78" fmla="*/ 45 w 117"/>
                  <a:gd name="T79" fmla="*/ 18 h 131"/>
                  <a:gd name="T80" fmla="*/ 33 w 117"/>
                  <a:gd name="T81" fmla="*/ 27 h 131"/>
                  <a:gd name="T82" fmla="*/ 24 w 117"/>
                  <a:gd name="T83" fmla="*/ 37 h 131"/>
                  <a:gd name="T84" fmla="*/ 22 w 117"/>
                  <a:gd name="T85" fmla="*/ 54 h 131"/>
                  <a:gd name="T86" fmla="*/ 95 w 117"/>
                  <a:gd name="T87" fmla="*/ 54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1">
                    <a:moveTo>
                      <a:pt x="117" y="60"/>
                    </a:moveTo>
                    <a:lnTo>
                      <a:pt x="117" y="70"/>
                    </a:lnTo>
                    <a:lnTo>
                      <a:pt x="22" y="70"/>
                    </a:lnTo>
                    <a:lnTo>
                      <a:pt x="24" y="90"/>
                    </a:lnTo>
                    <a:lnTo>
                      <a:pt x="33" y="102"/>
                    </a:lnTo>
                    <a:lnTo>
                      <a:pt x="47" y="112"/>
                    </a:lnTo>
                    <a:lnTo>
                      <a:pt x="66" y="113"/>
                    </a:lnTo>
                    <a:lnTo>
                      <a:pt x="78" y="113"/>
                    </a:lnTo>
                    <a:lnTo>
                      <a:pt x="89" y="111"/>
                    </a:lnTo>
                    <a:lnTo>
                      <a:pt x="101" y="108"/>
                    </a:lnTo>
                    <a:lnTo>
                      <a:pt x="111" y="102"/>
                    </a:lnTo>
                    <a:lnTo>
                      <a:pt x="111" y="122"/>
                    </a:lnTo>
                    <a:lnTo>
                      <a:pt x="99" y="126"/>
                    </a:lnTo>
                    <a:lnTo>
                      <a:pt x="88" y="129"/>
                    </a:lnTo>
                    <a:lnTo>
                      <a:pt x="76" y="131"/>
                    </a:lnTo>
                    <a:lnTo>
                      <a:pt x="65" y="131"/>
                    </a:lnTo>
                    <a:lnTo>
                      <a:pt x="50" y="131"/>
                    </a:lnTo>
                    <a:lnTo>
                      <a:pt x="26" y="122"/>
                    </a:lnTo>
                    <a:lnTo>
                      <a:pt x="17" y="113"/>
                    </a:lnTo>
                    <a:lnTo>
                      <a:pt x="9" y="105"/>
                    </a:lnTo>
                    <a:lnTo>
                      <a:pt x="0" y="80"/>
                    </a:lnTo>
                    <a:lnTo>
                      <a:pt x="0" y="66"/>
                    </a:lnTo>
                    <a:lnTo>
                      <a:pt x="0" y="52"/>
                    </a:lnTo>
                    <a:lnTo>
                      <a:pt x="9" y="27"/>
                    </a:lnTo>
                    <a:lnTo>
                      <a:pt x="16" y="17"/>
                    </a:lnTo>
                    <a:lnTo>
                      <a:pt x="24" y="8"/>
                    </a:lnTo>
                    <a:lnTo>
                      <a:pt x="47" y="0"/>
                    </a:lnTo>
                    <a:lnTo>
                      <a:pt x="60" y="0"/>
                    </a:lnTo>
                    <a:lnTo>
                      <a:pt x="73" y="0"/>
                    </a:lnTo>
                    <a:lnTo>
                      <a:pt x="94" y="8"/>
                    </a:lnTo>
                    <a:lnTo>
                      <a:pt x="101" y="16"/>
                    </a:lnTo>
                    <a:lnTo>
                      <a:pt x="108" y="24"/>
                    </a:lnTo>
                    <a:lnTo>
                      <a:pt x="115" y="46"/>
                    </a:lnTo>
                    <a:lnTo>
                      <a:pt x="117" y="60"/>
                    </a:lnTo>
                    <a:close/>
                    <a:moveTo>
                      <a:pt x="95" y="54"/>
                    </a:moveTo>
                    <a:lnTo>
                      <a:pt x="94" y="39"/>
                    </a:lnTo>
                    <a:lnTo>
                      <a:pt x="86" y="27"/>
                    </a:lnTo>
                    <a:lnTo>
                      <a:pt x="76" y="18"/>
                    </a:lnTo>
                    <a:lnTo>
                      <a:pt x="62" y="17"/>
                    </a:lnTo>
                    <a:lnTo>
                      <a:pt x="45" y="18"/>
                    </a:lnTo>
                    <a:lnTo>
                      <a:pt x="33" y="27"/>
                    </a:lnTo>
                    <a:lnTo>
                      <a:pt x="24" y="37"/>
                    </a:lnTo>
                    <a:lnTo>
                      <a:pt x="22" y="54"/>
                    </a:lnTo>
                    <a:lnTo>
                      <a:pt x="95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8" name="Rectangle 338"/>
              <p:cNvSpPr>
                <a:spLocks noChangeArrowheads="1"/>
              </p:cNvSpPr>
              <p:nvPr/>
            </p:nvSpPr>
            <p:spPr bwMode="auto">
              <a:xfrm>
                <a:off x="2589" y="1030"/>
                <a:ext cx="7" cy="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9" name="Freeform 339"/>
              <p:cNvSpPr>
                <a:spLocks noEditPoints="1"/>
              </p:cNvSpPr>
              <p:nvPr/>
            </p:nvSpPr>
            <p:spPr bwMode="auto">
              <a:xfrm>
                <a:off x="2610" y="1030"/>
                <a:ext cx="7" cy="58"/>
              </a:xfrm>
              <a:custGeom>
                <a:avLst/>
                <a:gdLst>
                  <a:gd name="T0" fmla="*/ 0 w 20"/>
                  <a:gd name="T1" fmla="*/ 49 h 174"/>
                  <a:gd name="T2" fmla="*/ 20 w 20"/>
                  <a:gd name="T3" fmla="*/ 49 h 174"/>
                  <a:gd name="T4" fmla="*/ 20 w 20"/>
                  <a:gd name="T5" fmla="*/ 174 h 174"/>
                  <a:gd name="T6" fmla="*/ 0 w 20"/>
                  <a:gd name="T7" fmla="*/ 174 h 174"/>
                  <a:gd name="T8" fmla="*/ 0 w 20"/>
                  <a:gd name="T9" fmla="*/ 49 h 174"/>
                  <a:gd name="T10" fmla="*/ 0 w 20"/>
                  <a:gd name="T11" fmla="*/ 0 h 174"/>
                  <a:gd name="T12" fmla="*/ 20 w 20"/>
                  <a:gd name="T13" fmla="*/ 0 h 174"/>
                  <a:gd name="T14" fmla="*/ 20 w 20"/>
                  <a:gd name="T15" fmla="*/ 26 h 174"/>
                  <a:gd name="T16" fmla="*/ 0 w 20"/>
                  <a:gd name="T17" fmla="*/ 26 h 174"/>
                  <a:gd name="T18" fmla="*/ 0 w 20"/>
                  <a:gd name="T1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74">
                    <a:moveTo>
                      <a:pt x="0" y="49"/>
                    </a:moveTo>
                    <a:lnTo>
                      <a:pt x="20" y="49"/>
                    </a:lnTo>
                    <a:lnTo>
                      <a:pt x="20" y="174"/>
                    </a:lnTo>
                    <a:lnTo>
                      <a:pt x="0" y="174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20" y="0"/>
                    </a:lnTo>
                    <a:lnTo>
                      <a:pt x="20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0" name="Freeform 340"/>
              <p:cNvSpPr>
                <a:spLocks/>
              </p:cNvSpPr>
              <p:nvPr/>
            </p:nvSpPr>
            <p:spPr bwMode="auto">
              <a:xfrm>
                <a:off x="2631" y="1046"/>
                <a:ext cx="35" cy="42"/>
              </a:xfrm>
              <a:custGeom>
                <a:avLst/>
                <a:gdLst>
                  <a:gd name="T0" fmla="*/ 106 w 106"/>
                  <a:gd name="T1" fmla="*/ 52 h 128"/>
                  <a:gd name="T2" fmla="*/ 106 w 106"/>
                  <a:gd name="T3" fmla="*/ 128 h 128"/>
                  <a:gd name="T4" fmla="*/ 85 w 106"/>
                  <a:gd name="T5" fmla="*/ 128 h 128"/>
                  <a:gd name="T6" fmla="*/ 85 w 106"/>
                  <a:gd name="T7" fmla="*/ 53 h 128"/>
                  <a:gd name="T8" fmla="*/ 85 w 106"/>
                  <a:gd name="T9" fmla="*/ 36 h 128"/>
                  <a:gd name="T10" fmla="*/ 79 w 106"/>
                  <a:gd name="T11" fmla="*/ 26 h 128"/>
                  <a:gd name="T12" fmla="*/ 70 w 106"/>
                  <a:gd name="T13" fmla="*/ 18 h 128"/>
                  <a:gd name="T14" fmla="*/ 57 w 106"/>
                  <a:gd name="T15" fmla="*/ 17 h 128"/>
                  <a:gd name="T16" fmla="*/ 41 w 106"/>
                  <a:gd name="T17" fmla="*/ 18 h 128"/>
                  <a:gd name="T18" fmla="*/ 31 w 106"/>
                  <a:gd name="T19" fmla="*/ 27 h 128"/>
                  <a:gd name="T20" fmla="*/ 23 w 106"/>
                  <a:gd name="T21" fmla="*/ 40 h 128"/>
                  <a:gd name="T22" fmla="*/ 21 w 106"/>
                  <a:gd name="T23" fmla="*/ 57 h 128"/>
                  <a:gd name="T24" fmla="*/ 21 w 106"/>
                  <a:gd name="T25" fmla="*/ 128 h 128"/>
                  <a:gd name="T26" fmla="*/ 0 w 106"/>
                  <a:gd name="T27" fmla="*/ 128 h 128"/>
                  <a:gd name="T28" fmla="*/ 0 w 106"/>
                  <a:gd name="T29" fmla="*/ 3 h 128"/>
                  <a:gd name="T30" fmla="*/ 21 w 106"/>
                  <a:gd name="T31" fmla="*/ 3 h 128"/>
                  <a:gd name="T32" fmla="*/ 21 w 106"/>
                  <a:gd name="T33" fmla="*/ 21 h 128"/>
                  <a:gd name="T34" fmla="*/ 28 w 106"/>
                  <a:gd name="T35" fmla="*/ 11 h 128"/>
                  <a:gd name="T36" fmla="*/ 39 w 106"/>
                  <a:gd name="T37" fmla="*/ 4 h 128"/>
                  <a:gd name="T38" fmla="*/ 49 w 106"/>
                  <a:gd name="T39" fmla="*/ 0 h 128"/>
                  <a:gd name="T40" fmla="*/ 62 w 106"/>
                  <a:gd name="T41" fmla="*/ 0 h 128"/>
                  <a:gd name="T42" fmla="*/ 72 w 106"/>
                  <a:gd name="T43" fmla="*/ 0 h 128"/>
                  <a:gd name="T44" fmla="*/ 89 w 106"/>
                  <a:gd name="T45" fmla="*/ 7 h 128"/>
                  <a:gd name="T46" fmla="*/ 95 w 106"/>
                  <a:gd name="T47" fmla="*/ 13 h 128"/>
                  <a:gd name="T48" fmla="*/ 103 w 106"/>
                  <a:gd name="T49" fmla="*/ 29 h 128"/>
                  <a:gd name="T50" fmla="*/ 106 w 106"/>
                  <a:gd name="T51" fmla="*/ 5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6" h="128">
                    <a:moveTo>
                      <a:pt x="106" y="52"/>
                    </a:moveTo>
                    <a:lnTo>
                      <a:pt x="106" y="128"/>
                    </a:lnTo>
                    <a:lnTo>
                      <a:pt x="85" y="128"/>
                    </a:lnTo>
                    <a:lnTo>
                      <a:pt x="85" y="53"/>
                    </a:lnTo>
                    <a:lnTo>
                      <a:pt x="85" y="36"/>
                    </a:lnTo>
                    <a:lnTo>
                      <a:pt x="79" y="26"/>
                    </a:lnTo>
                    <a:lnTo>
                      <a:pt x="70" y="18"/>
                    </a:lnTo>
                    <a:lnTo>
                      <a:pt x="57" y="17"/>
                    </a:lnTo>
                    <a:lnTo>
                      <a:pt x="41" y="18"/>
                    </a:lnTo>
                    <a:lnTo>
                      <a:pt x="31" y="27"/>
                    </a:lnTo>
                    <a:lnTo>
                      <a:pt x="23" y="40"/>
                    </a:lnTo>
                    <a:lnTo>
                      <a:pt x="21" y="57"/>
                    </a:lnTo>
                    <a:lnTo>
                      <a:pt x="21" y="128"/>
                    </a:lnTo>
                    <a:lnTo>
                      <a:pt x="0" y="128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1"/>
                    </a:lnTo>
                    <a:lnTo>
                      <a:pt x="28" y="11"/>
                    </a:lnTo>
                    <a:lnTo>
                      <a:pt x="39" y="4"/>
                    </a:lnTo>
                    <a:lnTo>
                      <a:pt x="49" y="0"/>
                    </a:lnTo>
                    <a:lnTo>
                      <a:pt x="62" y="0"/>
                    </a:lnTo>
                    <a:lnTo>
                      <a:pt x="72" y="0"/>
                    </a:lnTo>
                    <a:lnTo>
                      <a:pt x="89" y="7"/>
                    </a:lnTo>
                    <a:lnTo>
                      <a:pt x="95" y="13"/>
                    </a:lnTo>
                    <a:lnTo>
                      <a:pt x="103" y="29"/>
                    </a:lnTo>
                    <a:lnTo>
                      <a:pt x="106" y="5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1" name="Freeform 341"/>
              <p:cNvSpPr>
                <a:spLocks noEditPoints="1"/>
              </p:cNvSpPr>
              <p:nvPr/>
            </p:nvSpPr>
            <p:spPr bwMode="auto">
              <a:xfrm>
                <a:off x="2677" y="1046"/>
                <a:ext cx="38" cy="58"/>
              </a:xfrm>
              <a:custGeom>
                <a:avLst/>
                <a:gdLst>
                  <a:gd name="T0" fmla="*/ 92 w 114"/>
                  <a:gd name="T1" fmla="*/ 63 h 175"/>
                  <a:gd name="T2" fmla="*/ 91 w 114"/>
                  <a:gd name="T3" fmla="*/ 43 h 175"/>
                  <a:gd name="T4" fmla="*/ 84 w 114"/>
                  <a:gd name="T5" fmla="*/ 29 h 175"/>
                  <a:gd name="T6" fmla="*/ 78 w 114"/>
                  <a:gd name="T7" fmla="*/ 23 h 175"/>
                  <a:gd name="T8" fmla="*/ 65 w 114"/>
                  <a:gd name="T9" fmla="*/ 17 h 175"/>
                  <a:gd name="T10" fmla="*/ 58 w 114"/>
                  <a:gd name="T11" fmla="*/ 17 h 175"/>
                  <a:gd name="T12" fmla="*/ 42 w 114"/>
                  <a:gd name="T13" fmla="*/ 18 h 175"/>
                  <a:gd name="T14" fmla="*/ 32 w 114"/>
                  <a:gd name="T15" fmla="*/ 29 h 175"/>
                  <a:gd name="T16" fmla="*/ 23 w 114"/>
                  <a:gd name="T17" fmla="*/ 43 h 175"/>
                  <a:gd name="T18" fmla="*/ 22 w 114"/>
                  <a:gd name="T19" fmla="*/ 63 h 175"/>
                  <a:gd name="T20" fmla="*/ 23 w 114"/>
                  <a:gd name="T21" fmla="*/ 85 h 175"/>
                  <a:gd name="T22" fmla="*/ 32 w 114"/>
                  <a:gd name="T23" fmla="*/ 99 h 175"/>
                  <a:gd name="T24" fmla="*/ 42 w 114"/>
                  <a:gd name="T25" fmla="*/ 109 h 175"/>
                  <a:gd name="T26" fmla="*/ 58 w 114"/>
                  <a:gd name="T27" fmla="*/ 111 h 175"/>
                  <a:gd name="T28" fmla="*/ 65 w 114"/>
                  <a:gd name="T29" fmla="*/ 111 h 175"/>
                  <a:gd name="T30" fmla="*/ 78 w 114"/>
                  <a:gd name="T31" fmla="*/ 103 h 175"/>
                  <a:gd name="T32" fmla="*/ 84 w 114"/>
                  <a:gd name="T33" fmla="*/ 99 h 175"/>
                  <a:gd name="T34" fmla="*/ 91 w 114"/>
                  <a:gd name="T35" fmla="*/ 85 h 175"/>
                  <a:gd name="T36" fmla="*/ 92 w 114"/>
                  <a:gd name="T37" fmla="*/ 63 h 175"/>
                  <a:gd name="T38" fmla="*/ 114 w 114"/>
                  <a:gd name="T39" fmla="*/ 112 h 175"/>
                  <a:gd name="T40" fmla="*/ 112 w 114"/>
                  <a:gd name="T41" fmla="*/ 128 h 175"/>
                  <a:gd name="T42" fmla="*/ 105 w 114"/>
                  <a:gd name="T43" fmla="*/ 152 h 175"/>
                  <a:gd name="T44" fmla="*/ 99 w 114"/>
                  <a:gd name="T45" fmla="*/ 160 h 175"/>
                  <a:gd name="T46" fmla="*/ 91 w 114"/>
                  <a:gd name="T47" fmla="*/ 168 h 175"/>
                  <a:gd name="T48" fmla="*/ 69 w 114"/>
                  <a:gd name="T49" fmla="*/ 175 h 175"/>
                  <a:gd name="T50" fmla="*/ 55 w 114"/>
                  <a:gd name="T51" fmla="*/ 175 h 175"/>
                  <a:gd name="T52" fmla="*/ 45 w 114"/>
                  <a:gd name="T53" fmla="*/ 175 h 175"/>
                  <a:gd name="T54" fmla="*/ 35 w 114"/>
                  <a:gd name="T55" fmla="*/ 174 h 175"/>
                  <a:gd name="T56" fmla="*/ 25 w 114"/>
                  <a:gd name="T57" fmla="*/ 173 h 175"/>
                  <a:gd name="T58" fmla="*/ 16 w 114"/>
                  <a:gd name="T59" fmla="*/ 170 h 175"/>
                  <a:gd name="T60" fmla="*/ 16 w 114"/>
                  <a:gd name="T61" fmla="*/ 149 h 175"/>
                  <a:gd name="T62" fmla="*/ 25 w 114"/>
                  <a:gd name="T63" fmla="*/ 154 h 175"/>
                  <a:gd name="T64" fmla="*/ 33 w 114"/>
                  <a:gd name="T65" fmla="*/ 157 h 175"/>
                  <a:gd name="T66" fmla="*/ 43 w 114"/>
                  <a:gd name="T67" fmla="*/ 158 h 175"/>
                  <a:gd name="T68" fmla="*/ 52 w 114"/>
                  <a:gd name="T69" fmla="*/ 160 h 175"/>
                  <a:gd name="T70" fmla="*/ 71 w 114"/>
                  <a:gd name="T71" fmla="*/ 157 h 175"/>
                  <a:gd name="T72" fmla="*/ 82 w 114"/>
                  <a:gd name="T73" fmla="*/ 148 h 175"/>
                  <a:gd name="T74" fmla="*/ 91 w 114"/>
                  <a:gd name="T75" fmla="*/ 137 h 175"/>
                  <a:gd name="T76" fmla="*/ 92 w 114"/>
                  <a:gd name="T77" fmla="*/ 116 h 175"/>
                  <a:gd name="T78" fmla="*/ 92 w 114"/>
                  <a:gd name="T79" fmla="*/ 106 h 175"/>
                  <a:gd name="T80" fmla="*/ 85 w 114"/>
                  <a:gd name="T81" fmla="*/ 116 h 175"/>
                  <a:gd name="T82" fmla="*/ 76 w 114"/>
                  <a:gd name="T83" fmla="*/ 122 h 175"/>
                  <a:gd name="T84" fmla="*/ 65 w 114"/>
                  <a:gd name="T85" fmla="*/ 128 h 175"/>
                  <a:gd name="T86" fmla="*/ 52 w 114"/>
                  <a:gd name="T87" fmla="*/ 128 h 175"/>
                  <a:gd name="T88" fmla="*/ 40 w 114"/>
                  <a:gd name="T89" fmla="*/ 128 h 175"/>
                  <a:gd name="T90" fmla="*/ 22 w 114"/>
                  <a:gd name="T91" fmla="*/ 119 h 175"/>
                  <a:gd name="T92" fmla="*/ 14 w 114"/>
                  <a:gd name="T93" fmla="*/ 111 h 175"/>
                  <a:gd name="T94" fmla="*/ 9 w 114"/>
                  <a:gd name="T95" fmla="*/ 101 h 175"/>
                  <a:gd name="T96" fmla="*/ 1 w 114"/>
                  <a:gd name="T97" fmla="*/ 77 h 175"/>
                  <a:gd name="T98" fmla="*/ 0 w 114"/>
                  <a:gd name="T99" fmla="*/ 63 h 175"/>
                  <a:gd name="T100" fmla="*/ 1 w 114"/>
                  <a:gd name="T101" fmla="*/ 50 h 175"/>
                  <a:gd name="T102" fmla="*/ 9 w 114"/>
                  <a:gd name="T103" fmla="*/ 26 h 175"/>
                  <a:gd name="T104" fmla="*/ 14 w 114"/>
                  <a:gd name="T105" fmla="*/ 17 h 175"/>
                  <a:gd name="T106" fmla="*/ 22 w 114"/>
                  <a:gd name="T107" fmla="*/ 8 h 175"/>
                  <a:gd name="T108" fmla="*/ 40 w 114"/>
                  <a:gd name="T109" fmla="*/ 0 h 175"/>
                  <a:gd name="T110" fmla="*/ 52 w 114"/>
                  <a:gd name="T111" fmla="*/ 0 h 175"/>
                  <a:gd name="T112" fmla="*/ 65 w 114"/>
                  <a:gd name="T113" fmla="*/ 0 h 175"/>
                  <a:gd name="T114" fmla="*/ 76 w 114"/>
                  <a:gd name="T115" fmla="*/ 4 h 175"/>
                  <a:gd name="T116" fmla="*/ 85 w 114"/>
                  <a:gd name="T117" fmla="*/ 11 h 175"/>
                  <a:gd name="T118" fmla="*/ 92 w 114"/>
                  <a:gd name="T119" fmla="*/ 21 h 175"/>
                  <a:gd name="T120" fmla="*/ 92 w 114"/>
                  <a:gd name="T121" fmla="*/ 3 h 175"/>
                  <a:gd name="T122" fmla="*/ 114 w 114"/>
                  <a:gd name="T123" fmla="*/ 3 h 175"/>
                  <a:gd name="T124" fmla="*/ 114 w 114"/>
                  <a:gd name="T125" fmla="*/ 112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4" h="175">
                    <a:moveTo>
                      <a:pt x="92" y="63"/>
                    </a:moveTo>
                    <a:lnTo>
                      <a:pt x="91" y="43"/>
                    </a:lnTo>
                    <a:lnTo>
                      <a:pt x="84" y="29"/>
                    </a:lnTo>
                    <a:lnTo>
                      <a:pt x="78" y="23"/>
                    </a:lnTo>
                    <a:lnTo>
                      <a:pt x="65" y="17"/>
                    </a:lnTo>
                    <a:lnTo>
                      <a:pt x="58" y="17"/>
                    </a:lnTo>
                    <a:lnTo>
                      <a:pt x="42" y="18"/>
                    </a:lnTo>
                    <a:lnTo>
                      <a:pt x="32" y="29"/>
                    </a:lnTo>
                    <a:lnTo>
                      <a:pt x="23" y="43"/>
                    </a:lnTo>
                    <a:lnTo>
                      <a:pt x="22" y="63"/>
                    </a:lnTo>
                    <a:lnTo>
                      <a:pt x="23" y="85"/>
                    </a:lnTo>
                    <a:lnTo>
                      <a:pt x="32" y="99"/>
                    </a:lnTo>
                    <a:lnTo>
                      <a:pt x="42" y="109"/>
                    </a:lnTo>
                    <a:lnTo>
                      <a:pt x="58" y="111"/>
                    </a:lnTo>
                    <a:lnTo>
                      <a:pt x="65" y="111"/>
                    </a:lnTo>
                    <a:lnTo>
                      <a:pt x="78" y="103"/>
                    </a:lnTo>
                    <a:lnTo>
                      <a:pt x="84" y="99"/>
                    </a:lnTo>
                    <a:lnTo>
                      <a:pt x="91" y="85"/>
                    </a:lnTo>
                    <a:lnTo>
                      <a:pt x="92" y="63"/>
                    </a:lnTo>
                    <a:close/>
                    <a:moveTo>
                      <a:pt x="114" y="112"/>
                    </a:moveTo>
                    <a:lnTo>
                      <a:pt x="112" y="128"/>
                    </a:lnTo>
                    <a:lnTo>
                      <a:pt x="105" y="152"/>
                    </a:lnTo>
                    <a:lnTo>
                      <a:pt x="99" y="160"/>
                    </a:lnTo>
                    <a:lnTo>
                      <a:pt x="91" y="168"/>
                    </a:lnTo>
                    <a:lnTo>
                      <a:pt x="69" y="175"/>
                    </a:lnTo>
                    <a:lnTo>
                      <a:pt x="55" y="175"/>
                    </a:lnTo>
                    <a:lnTo>
                      <a:pt x="45" y="175"/>
                    </a:lnTo>
                    <a:lnTo>
                      <a:pt x="35" y="174"/>
                    </a:lnTo>
                    <a:lnTo>
                      <a:pt x="25" y="173"/>
                    </a:lnTo>
                    <a:lnTo>
                      <a:pt x="16" y="170"/>
                    </a:lnTo>
                    <a:lnTo>
                      <a:pt x="16" y="149"/>
                    </a:lnTo>
                    <a:lnTo>
                      <a:pt x="25" y="154"/>
                    </a:lnTo>
                    <a:lnTo>
                      <a:pt x="33" y="157"/>
                    </a:lnTo>
                    <a:lnTo>
                      <a:pt x="43" y="158"/>
                    </a:lnTo>
                    <a:lnTo>
                      <a:pt x="52" y="160"/>
                    </a:lnTo>
                    <a:lnTo>
                      <a:pt x="71" y="157"/>
                    </a:lnTo>
                    <a:lnTo>
                      <a:pt x="82" y="148"/>
                    </a:lnTo>
                    <a:lnTo>
                      <a:pt x="91" y="137"/>
                    </a:lnTo>
                    <a:lnTo>
                      <a:pt x="92" y="116"/>
                    </a:lnTo>
                    <a:lnTo>
                      <a:pt x="92" y="106"/>
                    </a:lnTo>
                    <a:lnTo>
                      <a:pt x="85" y="116"/>
                    </a:lnTo>
                    <a:lnTo>
                      <a:pt x="76" y="122"/>
                    </a:lnTo>
                    <a:lnTo>
                      <a:pt x="65" y="128"/>
                    </a:lnTo>
                    <a:lnTo>
                      <a:pt x="52" y="128"/>
                    </a:lnTo>
                    <a:lnTo>
                      <a:pt x="40" y="128"/>
                    </a:lnTo>
                    <a:lnTo>
                      <a:pt x="22" y="119"/>
                    </a:lnTo>
                    <a:lnTo>
                      <a:pt x="14" y="111"/>
                    </a:lnTo>
                    <a:lnTo>
                      <a:pt x="9" y="101"/>
                    </a:lnTo>
                    <a:lnTo>
                      <a:pt x="1" y="77"/>
                    </a:lnTo>
                    <a:lnTo>
                      <a:pt x="0" y="63"/>
                    </a:lnTo>
                    <a:lnTo>
                      <a:pt x="1" y="50"/>
                    </a:lnTo>
                    <a:lnTo>
                      <a:pt x="9" y="26"/>
                    </a:lnTo>
                    <a:lnTo>
                      <a:pt x="14" y="17"/>
                    </a:lnTo>
                    <a:lnTo>
                      <a:pt x="22" y="8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5" y="0"/>
                    </a:lnTo>
                    <a:lnTo>
                      <a:pt x="76" y="4"/>
                    </a:lnTo>
                    <a:lnTo>
                      <a:pt x="85" y="11"/>
                    </a:lnTo>
                    <a:lnTo>
                      <a:pt x="92" y="21"/>
                    </a:lnTo>
                    <a:lnTo>
                      <a:pt x="92" y="3"/>
                    </a:lnTo>
                    <a:lnTo>
                      <a:pt x="114" y="3"/>
                    </a:lnTo>
                    <a:lnTo>
                      <a:pt x="114" y="1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2" name="Freeform 342"/>
              <p:cNvSpPr>
                <a:spLocks/>
              </p:cNvSpPr>
              <p:nvPr/>
            </p:nvSpPr>
            <p:spPr bwMode="auto">
              <a:xfrm>
                <a:off x="2748" y="1035"/>
                <a:ext cx="27" cy="53"/>
              </a:xfrm>
              <a:custGeom>
                <a:avLst/>
                <a:gdLst>
                  <a:gd name="T0" fmla="*/ 36 w 80"/>
                  <a:gd name="T1" fmla="*/ 0 h 161"/>
                  <a:gd name="T2" fmla="*/ 36 w 80"/>
                  <a:gd name="T3" fmla="*/ 36 h 161"/>
                  <a:gd name="T4" fmla="*/ 80 w 80"/>
                  <a:gd name="T5" fmla="*/ 36 h 161"/>
                  <a:gd name="T6" fmla="*/ 80 w 80"/>
                  <a:gd name="T7" fmla="*/ 51 h 161"/>
                  <a:gd name="T8" fmla="*/ 36 w 80"/>
                  <a:gd name="T9" fmla="*/ 51 h 161"/>
                  <a:gd name="T10" fmla="*/ 36 w 80"/>
                  <a:gd name="T11" fmla="*/ 119 h 161"/>
                  <a:gd name="T12" fmla="*/ 38 w 80"/>
                  <a:gd name="T13" fmla="*/ 134 h 161"/>
                  <a:gd name="T14" fmla="*/ 41 w 80"/>
                  <a:gd name="T15" fmla="*/ 139 h 161"/>
                  <a:gd name="T16" fmla="*/ 46 w 80"/>
                  <a:gd name="T17" fmla="*/ 144 h 161"/>
                  <a:gd name="T18" fmla="*/ 58 w 80"/>
                  <a:gd name="T19" fmla="*/ 144 h 161"/>
                  <a:gd name="T20" fmla="*/ 80 w 80"/>
                  <a:gd name="T21" fmla="*/ 144 h 161"/>
                  <a:gd name="T22" fmla="*/ 80 w 80"/>
                  <a:gd name="T23" fmla="*/ 161 h 161"/>
                  <a:gd name="T24" fmla="*/ 58 w 80"/>
                  <a:gd name="T25" fmla="*/ 161 h 161"/>
                  <a:gd name="T26" fmla="*/ 36 w 80"/>
                  <a:gd name="T27" fmla="*/ 159 h 161"/>
                  <a:gd name="T28" fmla="*/ 25 w 80"/>
                  <a:gd name="T29" fmla="*/ 152 h 161"/>
                  <a:gd name="T30" fmla="*/ 18 w 80"/>
                  <a:gd name="T31" fmla="*/ 141 h 161"/>
                  <a:gd name="T32" fmla="*/ 16 w 80"/>
                  <a:gd name="T33" fmla="*/ 119 h 161"/>
                  <a:gd name="T34" fmla="*/ 16 w 80"/>
                  <a:gd name="T35" fmla="*/ 51 h 161"/>
                  <a:gd name="T36" fmla="*/ 0 w 80"/>
                  <a:gd name="T37" fmla="*/ 51 h 161"/>
                  <a:gd name="T38" fmla="*/ 0 w 80"/>
                  <a:gd name="T39" fmla="*/ 36 h 161"/>
                  <a:gd name="T40" fmla="*/ 16 w 80"/>
                  <a:gd name="T41" fmla="*/ 36 h 161"/>
                  <a:gd name="T42" fmla="*/ 16 w 80"/>
                  <a:gd name="T43" fmla="*/ 0 h 161"/>
                  <a:gd name="T44" fmla="*/ 36 w 80"/>
                  <a:gd name="T45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0" h="161">
                    <a:moveTo>
                      <a:pt x="36" y="0"/>
                    </a:moveTo>
                    <a:lnTo>
                      <a:pt x="36" y="36"/>
                    </a:lnTo>
                    <a:lnTo>
                      <a:pt x="80" y="36"/>
                    </a:lnTo>
                    <a:lnTo>
                      <a:pt x="80" y="51"/>
                    </a:lnTo>
                    <a:lnTo>
                      <a:pt x="36" y="51"/>
                    </a:lnTo>
                    <a:lnTo>
                      <a:pt x="36" y="119"/>
                    </a:lnTo>
                    <a:lnTo>
                      <a:pt x="38" y="134"/>
                    </a:lnTo>
                    <a:lnTo>
                      <a:pt x="41" y="139"/>
                    </a:lnTo>
                    <a:lnTo>
                      <a:pt x="46" y="144"/>
                    </a:lnTo>
                    <a:lnTo>
                      <a:pt x="58" y="144"/>
                    </a:lnTo>
                    <a:lnTo>
                      <a:pt x="80" y="144"/>
                    </a:lnTo>
                    <a:lnTo>
                      <a:pt x="80" y="161"/>
                    </a:lnTo>
                    <a:lnTo>
                      <a:pt x="58" y="161"/>
                    </a:lnTo>
                    <a:lnTo>
                      <a:pt x="36" y="159"/>
                    </a:lnTo>
                    <a:lnTo>
                      <a:pt x="25" y="152"/>
                    </a:lnTo>
                    <a:lnTo>
                      <a:pt x="18" y="141"/>
                    </a:lnTo>
                    <a:lnTo>
                      <a:pt x="16" y="119"/>
                    </a:lnTo>
                    <a:lnTo>
                      <a:pt x="16" y="51"/>
                    </a:lnTo>
                    <a:lnTo>
                      <a:pt x="0" y="51"/>
                    </a:lnTo>
                    <a:lnTo>
                      <a:pt x="0" y="36"/>
                    </a:lnTo>
                    <a:lnTo>
                      <a:pt x="16" y="36"/>
                    </a:lnTo>
                    <a:lnTo>
                      <a:pt x="1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3" name="Freeform 343"/>
              <p:cNvSpPr>
                <a:spLocks noEditPoints="1"/>
              </p:cNvSpPr>
              <p:nvPr/>
            </p:nvSpPr>
            <p:spPr bwMode="auto">
              <a:xfrm>
                <a:off x="2781" y="1046"/>
                <a:ext cx="38" cy="43"/>
              </a:xfrm>
              <a:custGeom>
                <a:avLst/>
                <a:gdLst>
                  <a:gd name="T0" fmla="*/ 58 w 116"/>
                  <a:gd name="T1" fmla="*/ 17 h 131"/>
                  <a:gd name="T2" fmla="*/ 49 w 116"/>
                  <a:gd name="T3" fmla="*/ 17 h 131"/>
                  <a:gd name="T4" fmla="*/ 36 w 116"/>
                  <a:gd name="T5" fmla="*/ 24 h 131"/>
                  <a:gd name="T6" fmla="*/ 31 w 116"/>
                  <a:gd name="T7" fmla="*/ 30 h 131"/>
                  <a:gd name="T8" fmla="*/ 23 w 116"/>
                  <a:gd name="T9" fmla="*/ 44 h 131"/>
                  <a:gd name="T10" fmla="*/ 22 w 116"/>
                  <a:gd name="T11" fmla="*/ 65 h 131"/>
                  <a:gd name="T12" fmla="*/ 23 w 116"/>
                  <a:gd name="T13" fmla="*/ 86 h 131"/>
                  <a:gd name="T14" fmla="*/ 31 w 116"/>
                  <a:gd name="T15" fmla="*/ 101 h 131"/>
                  <a:gd name="T16" fmla="*/ 36 w 116"/>
                  <a:gd name="T17" fmla="*/ 106 h 131"/>
                  <a:gd name="T18" fmla="*/ 49 w 116"/>
                  <a:gd name="T19" fmla="*/ 113 h 131"/>
                  <a:gd name="T20" fmla="*/ 58 w 116"/>
                  <a:gd name="T21" fmla="*/ 113 h 131"/>
                  <a:gd name="T22" fmla="*/ 65 w 116"/>
                  <a:gd name="T23" fmla="*/ 113 h 131"/>
                  <a:gd name="T24" fmla="*/ 78 w 116"/>
                  <a:gd name="T25" fmla="*/ 106 h 131"/>
                  <a:gd name="T26" fmla="*/ 84 w 116"/>
                  <a:gd name="T27" fmla="*/ 101 h 131"/>
                  <a:gd name="T28" fmla="*/ 93 w 116"/>
                  <a:gd name="T29" fmla="*/ 86 h 131"/>
                  <a:gd name="T30" fmla="*/ 94 w 116"/>
                  <a:gd name="T31" fmla="*/ 65 h 131"/>
                  <a:gd name="T32" fmla="*/ 93 w 116"/>
                  <a:gd name="T33" fmla="*/ 44 h 131"/>
                  <a:gd name="T34" fmla="*/ 84 w 116"/>
                  <a:gd name="T35" fmla="*/ 30 h 131"/>
                  <a:gd name="T36" fmla="*/ 78 w 116"/>
                  <a:gd name="T37" fmla="*/ 24 h 131"/>
                  <a:gd name="T38" fmla="*/ 65 w 116"/>
                  <a:gd name="T39" fmla="*/ 17 h 131"/>
                  <a:gd name="T40" fmla="*/ 58 w 116"/>
                  <a:gd name="T41" fmla="*/ 17 h 131"/>
                  <a:gd name="T42" fmla="*/ 58 w 116"/>
                  <a:gd name="T43" fmla="*/ 0 h 131"/>
                  <a:gd name="T44" fmla="*/ 71 w 116"/>
                  <a:gd name="T45" fmla="*/ 0 h 131"/>
                  <a:gd name="T46" fmla="*/ 93 w 116"/>
                  <a:gd name="T47" fmla="*/ 8 h 131"/>
                  <a:gd name="T48" fmla="*/ 100 w 116"/>
                  <a:gd name="T49" fmla="*/ 17 h 131"/>
                  <a:gd name="T50" fmla="*/ 107 w 116"/>
                  <a:gd name="T51" fmla="*/ 26 h 131"/>
                  <a:gd name="T52" fmla="*/ 114 w 116"/>
                  <a:gd name="T53" fmla="*/ 50 h 131"/>
                  <a:gd name="T54" fmla="*/ 116 w 116"/>
                  <a:gd name="T55" fmla="*/ 65 h 131"/>
                  <a:gd name="T56" fmla="*/ 114 w 116"/>
                  <a:gd name="T57" fmla="*/ 80 h 131"/>
                  <a:gd name="T58" fmla="*/ 107 w 116"/>
                  <a:gd name="T59" fmla="*/ 105 h 131"/>
                  <a:gd name="T60" fmla="*/ 100 w 116"/>
                  <a:gd name="T61" fmla="*/ 113 h 131"/>
                  <a:gd name="T62" fmla="*/ 93 w 116"/>
                  <a:gd name="T63" fmla="*/ 122 h 131"/>
                  <a:gd name="T64" fmla="*/ 71 w 116"/>
                  <a:gd name="T65" fmla="*/ 131 h 131"/>
                  <a:gd name="T66" fmla="*/ 58 w 116"/>
                  <a:gd name="T67" fmla="*/ 131 h 131"/>
                  <a:gd name="T68" fmla="*/ 45 w 116"/>
                  <a:gd name="T69" fmla="*/ 131 h 131"/>
                  <a:gd name="T70" fmla="*/ 23 w 116"/>
                  <a:gd name="T71" fmla="*/ 122 h 131"/>
                  <a:gd name="T72" fmla="*/ 15 w 116"/>
                  <a:gd name="T73" fmla="*/ 113 h 131"/>
                  <a:gd name="T74" fmla="*/ 8 w 116"/>
                  <a:gd name="T75" fmla="*/ 105 h 131"/>
                  <a:gd name="T76" fmla="*/ 0 w 116"/>
                  <a:gd name="T77" fmla="*/ 80 h 131"/>
                  <a:gd name="T78" fmla="*/ 0 w 116"/>
                  <a:gd name="T79" fmla="*/ 65 h 131"/>
                  <a:gd name="T80" fmla="*/ 0 w 116"/>
                  <a:gd name="T81" fmla="*/ 50 h 131"/>
                  <a:gd name="T82" fmla="*/ 8 w 116"/>
                  <a:gd name="T83" fmla="*/ 26 h 131"/>
                  <a:gd name="T84" fmla="*/ 15 w 116"/>
                  <a:gd name="T85" fmla="*/ 17 h 131"/>
                  <a:gd name="T86" fmla="*/ 23 w 116"/>
                  <a:gd name="T87" fmla="*/ 8 h 131"/>
                  <a:gd name="T88" fmla="*/ 45 w 116"/>
                  <a:gd name="T89" fmla="*/ 0 h 131"/>
                  <a:gd name="T90" fmla="*/ 58 w 116"/>
                  <a:gd name="T9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6" h="131">
                    <a:moveTo>
                      <a:pt x="58" y="17"/>
                    </a:moveTo>
                    <a:lnTo>
                      <a:pt x="49" y="17"/>
                    </a:lnTo>
                    <a:lnTo>
                      <a:pt x="36" y="24"/>
                    </a:lnTo>
                    <a:lnTo>
                      <a:pt x="31" y="30"/>
                    </a:lnTo>
                    <a:lnTo>
                      <a:pt x="23" y="44"/>
                    </a:lnTo>
                    <a:lnTo>
                      <a:pt x="22" y="65"/>
                    </a:lnTo>
                    <a:lnTo>
                      <a:pt x="23" y="86"/>
                    </a:lnTo>
                    <a:lnTo>
                      <a:pt x="31" y="101"/>
                    </a:lnTo>
                    <a:lnTo>
                      <a:pt x="36" y="106"/>
                    </a:lnTo>
                    <a:lnTo>
                      <a:pt x="49" y="113"/>
                    </a:lnTo>
                    <a:lnTo>
                      <a:pt x="58" y="113"/>
                    </a:lnTo>
                    <a:lnTo>
                      <a:pt x="65" y="113"/>
                    </a:lnTo>
                    <a:lnTo>
                      <a:pt x="78" y="106"/>
                    </a:lnTo>
                    <a:lnTo>
                      <a:pt x="84" y="101"/>
                    </a:lnTo>
                    <a:lnTo>
                      <a:pt x="93" y="86"/>
                    </a:lnTo>
                    <a:lnTo>
                      <a:pt x="94" y="65"/>
                    </a:lnTo>
                    <a:lnTo>
                      <a:pt x="93" y="44"/>
                    </a:lnTo>
                    <a:lnTo>
                      <a:pt x="84" y="30"/>
                    </a:lnTo>
                    <a:lnTo>
                      <a:pt x="78" y="24"/>
                    </a:lnTo>
                    <a:lnTo>
                      <a:pt x="65" y="17"/>
                    </a:lnTo>
                    <a:lnTo>
                      <a:pt x="58" y="17"/>
                    </a:lnTo>
                    <a:close/>
                    <a:moveTo>
                      <a:pt x="58" y="0"/>
                    </a:moveTo>
                    <a:lnTo>
                      <a:pt x="71" y="0"/>
                    </a:lnTo>
                    <a:lnTo>
                      <a:pt x="93" y="8"/>
                    </a:lnTo>
                    <a:lnTo>
                      <a:pt x="100" y="17"/>
                    </a:lnTo>
                    <a:lnTo>
                      <a:pt x="107" y="26"/>
                    </a:lnTo>
                    <a:lnTo>
                      <a:pt x="114" y="50"/>
                    </a:lnTo>
                    <a:lnTo>
                      <a:pt x="116" y="65"/>
                    </a:lnTo>
                    <a:lnTo>
                      <a:pt x="114" y="80"/>
                    </a:lnTo>
                    <a:lnTo>
                      <a:pt x="107" y="105"/>
                    </a:lnTo>
                    <a:lnTo>
                      <a:pt x="100" y="113"/>
                    </a:lnTo>
                    <a:lnTo>
                      <a:pt x="93" y="122"/>
                    </a:lnTo>
                    <a:lnTo>
                      <a:pt x="71" y="131"/>
                    </a:lnTo>
                    <a:lnTo>
                      <a:pt x="58" y="131"/>
                    </a:lnTo>
                    <a:lnTo>
                      <a:pt x="45" y="131"/>
                    </a:lnTo>
                    <a:lnTo>
                      <a:pt x="23" y="122"/>
                    </a:lnTo>
                    <a:lnTo>
                      <a:pt x="15" y="113"/>
                    </a:lnTo>
                    <a:lnTo>
                      <a:pt x="8" y="105"/>
                    </a:lnTo>
                    <a:lnTo>
                      <a:pt x="0" y="80"/>
                    </a:lnTo>
                    <a:lnTo>
                      <a:pt x="0" y="65"/>
                    </a:lnTo>
                    <a:lnTo>
                      <a:pt x="0" y="50"/>
                    </a:lnTo>
                    <a:lnTo>
                      <a:pt x="8" y="26"/>
                    </a:lnTo>
                    <a:lnTo>
                      <a:pt x="15" y="17"/>
                    </a:lnTo>
                    <a:lnTo>
                      <a:pt x="23" y="8"/>
                    </a:lnTo>
                    <a:lnTo>
                      <a:pt x="45" y="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4" name="Freeform 344"/>
              <p:cNvSpPr>
                <a:spLocks noEditPoints="1"/>
              </p:cNvSpPr>
              <p:nvPr/>
            </p:nvSpPr>
            <p:spPr bwMode="auto">
              <a:xfrm>
                <a:off x="2827" y="1046"/>
                <a:ext cx="39" cy="43"/>
              </a:xfrm>
              <a:custGeom>
                <a:avLst/>
                <a:gdLst>
                  <a:gd name="T0" fmla="*/ 59 w 117"/>
                  <a:gd name="T1" fmla="*/ 17 h 131"/>
                  <a:gd name="T2" fmla="*/ 51 w 117"/>
                  <a:gd name="T3" fmla="*/ 17 h 131"/>
                  <a:gd name="T4" fmla="*/ 38 w 117"/>
                  <a:gd name="T5" fmla="*/ 24 h 131"/>
                  <a:gd name="T6" fmla="*/ 32 w 117"/>
                  <a:gd name="T7" fmla="*/ 30 h 131"/>
                  <a:gd name="T8" fmla="*/ 25 w 117"/>
                  <a:gd name="T9" fmla="*/ 44 h 131"/>
                  <a:gd name="T10" fmla="*/ 23 w 117"/>
                  <a:gd name="T11" fmla="*/ 65 h 131"/>
                  <a:gd name="T12" fmla="*/ 25 w 117"/>
                  <a:gd name="T13" fmla="*/ 86 h 131"/>
                  <a:gd name="T14" fmla="*/ 32 w 117"/>
                  <a:gd name="T15" fmla="*/ 101 h 131"/>
                  <a:gd name="T16" fmla="*/ 38 w 117"/>
                  <a:gd name="T17" fmla="*/ 106 h 131"/>
                  <a:gd name="T18" fmla="*/ 51 w 117"/>
                  <a:gd name="T19" fmla="*/ 113 h 131"/>
                  <a:gd name="T20" fmla="*/ 59 w 117"/>
                  <a:gd name="T21" fmla="*/ 113 h 131"/>
                  <a:gd name="T22" fmla="*/ 66 w 117"/>
                  <a:gd name="T23" fmla="*/ 113 h 131"/>
                  <a:gd name="T24" fmla="*/ 79 w 117"/>
                  <a:gd name="T25" fmla="*/ 106 h 131"/>
                  <a:gd name="T26" fmla="*/ 85 w 117"/>
                  <a:gd name="T27" fmla="*/ 101 h 131"/>
                  <a:gd name="T28" fmla="*/ 92 w 117"/>
                  <a:gd name="T29" fmla="*/ 86 h 131"/>
                  <a:gd name="T30" fmla="*/ 95 w 117"/>
                  <a:gd name="T31" fmla="*/ 65 h 131"/>
                  <a:gd name="T32" fmla="*/ 92 w 117"/>
                  <a:gd name="T33" fmla="*/ 44 h 131"/>
                  <a:gd name="T34" fmla="*/ 85 w 117"/>
                  <a:gd name="T35" fmla="*/ 30 h 131"/>
                  <a:gd name="T36" fmla="*/ 79 w 117"/>
                  <a:gd name="T37" fmla="*/ 24 h 131"/>
                  <a:gd name="T38" fmla="*/ 66 w 117"/>
                  <a:gd name="T39" fmla="*/ 17 h 131"/>
                  <a:gd name="T40" fmla="*/ 59 w 117"/>
                  <a:gd name="T41" fmla="*/ 17 h 131"/>
                  <a:gd name="T42" fmla="*/ 59 w 117"/>
                  <a:gd name="T43" fmla="*/ 0 h 131"/>
                  <a:gd name="T44" fmla="*/ 72 w 117"/>
                  <a:gd name="T45" fmla="*/ 0 h 131"/>
                  <a:gd name="T46" fmla="*/ 92 w 117"/>
                  <a:gd name="T47" fmla="*/ 8 h 131"/>
                  <a:gd name="T48" fmla="*/ 101 w 117"/>
                  <a:gd name="T49" fmla="*/ 17 h 131"/>
                  <a:gd name="T50" fmla="*/ 108 w 117"/>
                  <a:gd name="T51" fmla="*/ 26 h 131"/>
                  <a:gd name="T52" fmla="*/ 115 w 117"/>
                  <a:gd name="T53" fmla="*/ 50 h 131"/>
                  <a:gd name="T54" fmla="*/ 117 w 117"/>
                  <a:gd name="T55" fmla="*/ 65 h 131"/>
                  <a:gd name="T56" fmla="*/ 115 w 117"/>
                  <a:gd name="T57" fmla="*/ 80 h 131"/>
                  <a:gd name="T58" fmla="*/ 108 w 117"/>
                  <a:gd name="T59" fmla="*/ 105 h 131"/>
                  <a:gd name="T60" fmla="*/ 101 w 117"/>
                  <a:gd name="T61" fmla="*/ 113 h 131"/>
                  <a:gd name="T62" fmla="*/ 92 w 117"/>
                  <a:gd name="T63" fmla="*/ 122 h 131"/>
                  <a:gd name="T64" fmla="*/ 72 w 117"/>
                  <a:gd name="T65" fmla="*/ 131 h 131"/>
                  <a:gd name="T66" fmla="*/ 59 w 117"/>
                  <a:gd name="T67" fmla="*/ 131 h 131"/>
                  <a:gd name="T68" fmla="*/ 46 w 117"/>
                  <a:gd name="T69" fmla="*/ 131 h 131"/>
                  <a:gd name="T70" fmla="*/ 25 w 117"/>
                  <a:gd name="T71" fmla="*/ 122 h 131"/>
                  <a:gd name="T72" fmla="*/ 16 w 117"/>
                  <a:gd name="T73" fmla="*/ 113 h 131"/>
                  <a:gd name="T74" fmla="*/ 9 w 117"/>
                  <a:gd name="T75" fmla="*/ 105 h 131"/>
                  <a:gd name="T76" fmla="*/ 2 w 117"/>
                  <a:gd name="T77" fmla="*/ 80 h 131"/>
                  <a:gd name="T78" fmla="*/ 0 w 117"/>
                  <a:gd name="T79" fmla="*/ 65 h 131"/>
                  <a:gd name="T80" fmla="*/ 2 w 117"/>
                  <a:gd name="T81" fmla="*/ 50 h 131"/>
                  <a:gd name="T82" fmla="*/ 9 w 117"/>
                  <a:gd name="T83" fmla="*/ 26 h 131"/>
                  <a:gd name="T84" fmla="*/ 16 w 117"/>
                  <a:gd name="T85" fmla="*/ 17 h 131"/>
                  <a:gd name="T86" fmla="*/ 25 w 117"/>
                  <a:gd name="T87" fmla="*/ 8 h 131"/>
                  <a:gd name="T88" fmla="*/ 46 w 117"/>
                  <a:gd name="T89" fmla="*/ 0 h 131"/>
                  <a:gd name="T90" fmla="*/ 59 w 117"/>
                  <a:gd name="T9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7" h="131">
                    <a:moveTo>
                      <a:pt x="59" y="17"/>
                    </a:moveTo>
                    <a:lnTo>
                      <a:pt x="51" y="17"/>
                    </a:lnTo>
                    <a:lnTo>
                      <a:pt x="38" y="24"/>
                    </a:lnTo>
                    <a:lnTo>
                      <a:pt x="32" y="30"/>
                    </a:lnTo>
                    <a:lnTo>
                      <a:pt x="25" y="44"/>
                    </a:lnTo>
                    <a:lnTo>
                      <a:pt x="23" y="65"/>
                    </a:lnTo>
                    <a:lnTo>
                      <a:pt x="25" y="86"/>
                    </a:lnTo>
                    <a:lnTo>
                      <a:pt x="32" y="101"/>
                    </a:lnTo>
                    <a:lnTo>
                      <a:pt x="38" y="106"/>
                    </a:lnTo>
                    <a:lnTo>
                      <a:pt x="51" y="113"/>
                    </a:lnTo>
                    <a:lnTo>
                      <a:pt x="59" y="113"/>
                    </a:lnTo>
                    <a:lnTo>
                      <a:pt x="66" y="113"/>
                    </a:lnTo>
                    <a:lnTo>
                      <a:pt x="79" y="106"/>
                    </a:lnTo>
                    <a:lnTo>
                      <a:pt x="85" y="101"/>
                    </a:lnTo>
                    <a:lnTo>
                      <a:pt x="92" y="86"/>
                    </a:lnTo>
                    <a:lnTo>
                      <a:pt x="95" y="65"/>
                    </a:lnTo>
                    <a:lnTo>
                      <a:pt x="92" y="44"/>
                    </a:lnTo>
                    <a:lnTo>
                      <a:pt x="85" y="30"/>
                    </a:lnTo>
                    <a:lnTo>
                      <a:pt x="79" y="24"/>
                    </a:lnTo>
                    <a:lnTo>
                      <a:pt x="66" y="17"/>
                    </a:lnTo>
                    <a:lnTo>
                      <a:pt x="59" y="17"/>
                    </a:lnTo>
                    <a:close/>
                    <a:moveTo>
                      <a:pt x="59" y="0"/>
                    </a:moveTo>
                    <a:lnTo>
                      <a:pt x="72" y="0"/>
                    </a:lnTo>
                    <a:lnTo>
                      <a:pt x="92" y="8"/>
                    </a:lnTo>
                    <a:lnTo>
                      <a:pt x="101" y="17"/>
                    </a:lnTo>
                    <a:lnTo>
                      <a:pt x="108" y="26"/>
                    </a:lnTo>
                    <a:lnTo>
                      <a:pt x="115" y="50"/>
                    </a:lnTo>
                    <a:lnTo>
                      <a:pt x="117" y="65"/>
                    </a:lnTo>
                    <a:lnTo>
                      <a:pt x="115" y="80"/>
                    </a:lnTo>
                    <a:lnTo>
                      <a:pt x="108" y="105"/>
                    </a:lnTo>
                    <a:lnTo>
                      <a:pt x="101" y="113"/>
                    </a:lnTo>
                    <a:lnTo>
                      <a:pt x="92" y="122"/>
                    </a:lnTo>
                    <a:lnTo>
                      <a:pt x="72" y="131"/>
                    </a:lnTo>
                    <a:lnTo>
                      <a:pt x="59" y="131"/>
                    </a:lnTo>
                    <a:lnTo>
                      <a:pt x="46" y="131"/>
                    </a:lnTo>
                    <a:lnTo>
                      <a:pt x="25" y="122"/>
                    </a:lnTo>
                    <a:lnTo>
                      <a:pt x="16" y="113"/>
                    </a:lnTo>
                    <a:lnTo>
                      <a:pt x="9" y="105"/>
                    </a:lnTo>
                    <a:lnTo>
                      <a:pt x="2" y="80"/>
                    </a:lnTo>
                    <a:lnTo>
                      <a:pt x="0" y="65"/>
                    </a:lnTo>
                    <a:lnTo>
                      <a:pt x="2" y="50"/>
                    </a:lnTo>
                    <a:lnTo>
                      <a:pt x="9" y="26"/>
                    </a:lnTo>
                    <a:lnTo>
                      <a:pt x="16" y="17"/>
                    </a:lnTo>
                    <a:lnTo>
                      <a:pt x="25" y="8"/>
                    </a:lnTo>
                    <a:lnTo>
                      <a:pt x="46" y="0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5" name="Rectangle 345"/>
              <p:cNvSpPr>
                <a:spLocks noChangeArrowheads="1"/>
              </p:cNvSpPr>
              <p:nvPr/>
            </p:nvSpPr>
            <p:spPr bwMode="auto">
              <a:xfrm>
                <a:off x="2877" y="1030"/>
                <a:ext cx="8" cy="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6" name="Freeform 346"/>
              <p:cNvSpPr>
                <a:spLocks/>
              </p:cNvSpPr>
              <p:nvPr/>
            </p:nvSpPr>
            <p:spPr bwMode="auto">
              <a:xfrm>
                <a:off x="2896" y="1046"/>
                <a:ext cx="32" cy="43"/>
              </a:xfrm>
              <a:custGeom>
                <a:avLst/>
                <a:gdLst>
                  <a:gd name="T0" fmla="*/ 91 w 96"/>
                  <a:gd name="T1" fmla="*/ 5 h 131"/>
                  <a:gd name="T2" fmla="*/ 91 w 96"/>
                  <a:gd name="T3" fmla="*/ 26 h 131"/>
                  <a:gd name="T4" fmla="*/ 81 w 96"/>
                  <a:gd name="T5" fmla="*/ 21 h 131"/>
                  <a:gd name="T6" fmla="*/ 72 w 96"/>
                  <a:gd name="T7" fmla="*/ 18 h 131"/>
                  <a:gd name="T8" fmla="*/ 62 w 96"/>
                  <a:gd name="T9" fmla="*/ 17 h 131"/>
                  <a:gd name="T10" fmla="*/ 52 w 96"/>
                  <a:gd name="T11" fmla="*/ 17 h 131"/>
                  <a:gd name="T12" fmla="*/ 39 w 96"/>
                  <a:gd name="T13" fmla="*/ 17 h 131"/>
                  <a:gd name="T14" fmla="*/ 29 w 96"/>
                  <a:gd name="T15" fmla="*/ 21 h 131"/>
                  <a:gd name="T16" fmla="*/ 23 w 96"/>
                  <a:gd name="T17" fmla="*/ 27 h 131"/>
                  <a:gd name="T18" fmla="*/ 21 w 96"/>
                  <a:gd name="T19" fmla="*/ 36 h 131"/>
                  <a:gd name="T20" fmla="*/ 23 w 96"/>
                  <a:gd name="T21" fmla="*/ 41 h 131"/>
                  <a:gd name="T22" fmla="*/ 27 w 96"/>
                  <a:gd name="T23" fmla="*/ 47 h 131"/>
                  <a:gd name="T24" fmla="*/ 34 w 96"/>
                  <a:gd name="T25" fmla="*/ 50 h 131"/>
                  <a:gd name="T26" fmla="*/ 49 w 96"/>
                  <a:gd name="T27" fmla="*/ 54 h 131"/>
                  <a:gd name="T28" fmla="*/ 56 w 96"/>
                  <a:gd name="T29" fmla="*/ 56 h 131"/>
                  <a:gd name="T30" fmla="*/ 76 w 96"/>
                  <a:gd name="T31" fmla="*/ 62 h 131"/>
                  <a:gd name="T32" fmla="*/ 88 w 96"/>
                  <a:gd name="T33" fmla="*/ 69 h 131"/>
                  <a:gd name="T34" fmla="*/ 95 w 96"/>
                  <a:gd name="T35" fmla="*/ 79 h 131"/>
                  <a:gd name="T36" fmla="*/ 96 w 96"/>
                  <a:gd name="T37" fmla="*/ 93 h 131"/>
                  <a:gd name="T38" fmla="*/ 96 w 96"/>
                  <a:gd name="T39" fmla="*/ 102 h 131"/>
                  <a:gd name="T40" fmla="*/ 89 w 96"/>
                  <a:gd name="T41" fmla="*/ 116 h 131"/>
                  <a:gd name="T42" fmla="*/ 83 w 96"/>
                  <a:gd name="T43" fmla="*/ 121 h 131"/>
                  <a:gd name="T44" fmla="*/ 68 w 96"/>
                  <a:gd name="T45" fmla="*/ 129 h 131"/>
                  <a:gd name="T46" fmla="*/ 45 w 96"/>
                  <a:gd name="T47" fmla="*/ 131 h 131"/>
                  <a:gd name="T48" fmla="*/ 34 w 96"/>
                  <a:gd name="T49" fmla="*/ 131 h 131"/>
                  <a:gd name="T50" fmla="*/ 23 w 96"/>
                  <a:gd name="T51" fmla="*/ 129 h 131"/>
                  <a:gd name="T52" fmla="*/ 13 w 96"/>
                  <a:gd name="T53" fmla="*/ 126 h 131"/>
                  <a:gd name="T54" fmla="*/ 0 w 96"/>
                  <a:gd name="T55" fmla="*/ 124 h 131"/>
                  <a:gd name="T56" fmla="*/ 0 w 96"/>
                  <a:gd name="T57" fmla="*/ 102 h 131"/>
                  <a:gd name="T58" fmla="*/ 11 w 96"/>
                  <a:gd name="T59" fmla="*/ 108 h 131"/>
                  <a:gd name="T60" fmla="*/ 23 w 96"/>
                  <a:gd name="T61" fmla="*/ 111 h 131"/>
                  <a:gd name="T62" fmla="*/ 34 w 96"/>
                  <a:gd name="T63" fmla="*/ 113 h 131"/>
                  <a:gd name="T64" fmla="*/ 45 w 96"/>
                  <a:gd name="T65" fmla="*/ 113 h 131"/>
                  <a:gd name="T66" fmla="*/ 59 w 96"/>
                  <a:gd name="T67" fmla="*/ 113 h 131"/>
                  <a:gd name="T68" fmla="*/ 68 w 96"/>
                  <a:gd name="T69" fmla="*/ 109 h 131"/>
                  <a:gd name="T70" fmla="*/ 75 w 96"/>
                  <a:gd name="T71" fmla="*/ 103 h 131"/>
                  <a:gd name="T72" fmla="*/ 76 w 96"/>
                  <a:gd name="T73" fmla="*/ 95 h 131"/>
                  <a:gd name="T74" fmla="*/ 75 w 96"/>
                  <a:gd name="T75" fmla="*/ 88 h 131"/>
                  <a:gd name="T76" fmla="*/ 70 w 96"/>
                  <a:gd name="T77" fmla="*/ 82 h 131"/>
                  <a:gd name="T78" fmla="*/ 62 w 96"/>
                  <a:gd name="T79" fmla="*/ 77 h 131"/>
                  <a:gd name="T80" fmla="*/ 45 w 96"/>
                  <a:gd name="T81" fmla="*/ 73 h 131"/>
                  <a:gd name="T82" fmla="*/ 37 w 96"/>
                  <a:gd name="T83" fmla="*/ 72 h 131"/>
                  <a:gd name="T84" fmla="*/ 20 w 96"/>
                  <a:gd name="T85" fmla="*/ 67 h 131"/>
                  <a:gd name="T86" fmla="*/ 10 w 96"/>
                  <a:gd name="T87" fmla="*/ 59 h 131"/>
                  <a:gd name="T88" fmla="*/ 3 w 96"/>
                  <a:gd name="T89" fmla="*/ 50 h 131"/>
                  <a:gd name="T90" fmla="*/ 1 w 96"/>
                  <a:gd name="T91" fmla="*/ 36 h 131"/>
                  <a:gd name="T92" fmla="*/ 1 w 96"/>
                  <a:gd name="T93" fmla="*/ 27 h 131"/>
                  <a:gd name="T94" fmla="*/ 8 w 96"/>
                  <a:gd name="T95" fmla="*/ 14 h 131"/>
                  <a:gd name="T96" fmla="*/ 14 w 96"/>
                  <a:gd name="T97" fmla="*/ 8 h 131"/>
                  <a:gd name="T98" fmla="*/ 29 w 96"/>
                  <a:gd name="T99" fmla="*/ 1 h 131"/>
                  <a:gd name="T100" fmla="*/ 50 w 96"/>
                  <a:gd name="T101" fmla="*/ 0 h 131"/>
                  <a:gd name="T102" fmla="*/ 60 w 96"/>
                  <a:gd name="T103" fmla="*/ 0 h 131"/>
                  <a:gd name="T104" fmla="*/ 72 w 96"/>
                  <a:gd name="T105" fmla="*/ 1 h 131"/>
                  <a:gd name="T106" fmla="*/ 82 w 96"/>
                  <a:gd name="T107" fmla="*/ 3 h 131"/>
                  <a:gd name="T108" fmla="*/ 91 w 96"/>
                  <a:gd name="T109" fmla="*/ 5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6" h="131">
                    <a:moveTo>
                      <a:pt x="91" y="5"/>
                    </a:moveTo>
                    <a:lnTo>
                      <a:pt x="91" y="26"/>
                    </a:lnTo>
                    <a:lnTo>
                      <a:pt x="81" y="21"/>
                    </a:lnTo>
                    <a:lnTo>
                      <a:pt x="72" y="18"/>
                    </a:lnTo>
                    <a:lnTo>
                      <a:pt x="62" y="17"/>
                    </a:lnTo>
                    <a:lnTo>
                      <a:pt x="52" y="17"/>
                    </a:lnTo>
                    <a:lnTo>
                      <a:pt x="39" y="17"/>
                    </a:lnTo>
                    <a:lnTo>
                      <a:pt x="29" y="21"/>
                    </a:lnTo>
                    <a:lnTo>
                      <a:pt x="23" y="27"/>
                    </a:lnTo>
                    <a:lnTo>
                      <a:pt x="21" y="36"/>
                    </a:lnTo>
                    <a:lnTo>
                      <a:pt x="23" y="41"/>
                    </a:lnTo>
                    <a:lnTo>
                      <a:pt x="27" y="47"/>
                    </a:lnTo>
                    <a:lnTo>
                      <a:pt x="34" y="50"/>
                    </a:lnTo>
                    <a:lnTo>
                      <a:pt x="49" y="54"/>
                    </a:lnTo>
                    <a:lnTo>
                      <a:pt x="56" y="56"/>
                    </a:lnTo>
                    <a:lnTo>
                      <a:pt x="76" y="62"/>
                    </a:lnTo>
                    <a:lnTo>
                      <a:pt x="88" y="69"/>
                    </a:lnTo>
                    <a:lnTo>
                      <a:pt x="95" y="79"/>
                    </a:lnTo>
                    <a:lnTo>
                      <a:pt x="96" y="93"/>
                    </a:lnTo>
                    <a:lnTo>
                      <a:pt x="96" y="102"/>
                    </a:lnTo>
                    <a:lnTo>
                      <a:pt x="89" y="116"/>
                    </a:lnTo>
                    <a:lnTo>
                      <a:pt x="83" y="121"/>
                    </a:lnTo>
                    <a:lnTo>
                      <a:pt x="68" y="129"/>
                    </a:lnTo>
                    <a:lnTo>
                      <a:pt x="45" y="131"/>
                    </a:lnTo>
                    <a:lnTo>
                      <a:pt x="34" y="131"/>
                    </a:lnTo>
                    <a:lnTo>
                      <a:pt x="23" y="129"/>
                    </a:lnTo>
                    <a:lnTo>
                      <a:pt x="13" y="126"/>
                    </a:lnTo>
                    <a:lnTo>
                      <a:pt x="0" y="124"/>
                    </a:lnTo>
                    <a:lnTo>
                      <a:pt x="0" y="102"/>
                    </a:lnTo>
                    <a:lnTo>
                      <a:pt x="11" y="108"/>
                    </a:lnTo>
                    <a:lnTo>
                      <a:pt x="23" y="111"/>
                    </a:lnTo>
                    <a:lnTo>
                      <a:pt x="34" y="113"/>
                    </a:lnTo>
                    <a:lnTo>
                      <a:pt x="45" y="113"/>
                    </a:lnTo>
                    <a:lnTo>
                      <a:pt x="59" y="113"/>
                    </a:lnTo>
                    <a:lnTo>
                      <a:pt x="68" y="109"/>
                    </a:lnTo>
                    <a:lnTo>
                      <a:pt x="75" y="103"/>
                    </a:lnTo>
                    <a:lnTo>
                      <a:pt x="76" y="95"/>
                    </a:lnTo>
                    <a:lnTo>
                      <a:pt x="75" y="88"/>
                    </a:lnTo>
                    <a:lnTo>
                      <a:pt x="70" y="82"/>
                    </a:lnTo>
                    <a:lnTo>
                      <a:pt x="62" y="77"/>
                    </a:lnTo>
                    <a:lnTo>
                      <a:pt x="45" y="73"/>
                    </a:lnTo>
                    <a:lnTo>
                      <a:pt x="37" y="72"/>
                    </a:lnTo>
                    <a:lnTo>
                      <a:pt x="20" y="67"/>
                    </a:lnTo>
                    <a:lnTo>
                      <a:pt x="10" y="59"/>
                    </a:lnTo>
                    <a:lnTo>
                      <a:pt x="3" y="50"/>
                    </a:lnTo>
                    <a:lnTo>
                      <a:pt x="1" y="36"/>
                    </a:lnTo>
                    <a:lnTo>
                      <a:pt x="1" y="27"/>
                    </a:lnTo>
                    <a:lnTo>
                      <a:pt x="8" y="14"/>
                    </a:lnTo>
                    <a:lnTo>
                      <a:pt x="14" y="8"/>
                    </a:lnTo>
                    <a:lnTo>
                      <a:pt x="29" y="1"/>
                    </a:lnTo>
                    <a:lnTo>
                      <a:pt x="50" y="0"/>
                    </a:lnTo>
                    <a:lnTo>
                      <a:pt x="60" y="0"/>
                    </a:lnTo>
                    <a:lnTo>
                      <a:pt x="72" y="1"/>
                    </a:lnTo>
                    <a:lnTo>
                      <a:pt x="82" y="3"/>
                    </a:lnTo>
                    <a:lnTo>
                      <a:pt x="91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7" name="Freeform 347"/>
              <p:cNvSpPr>
                <a:spLocks/>
              </p:cNvSpPr>
              <p:nvPr/>
            </p:nvSpPr>
            <p:spPr bwMode="auto">
              <a:xfrm>
                <a:off x="3667" y="1028"/>
                <a:ext cx="58" cy="1076"/>
              </a:xfrm>
              <a:custGeom>
                <a:avLst/>
                <a:gdLst>
                  <a:gd name="T0" fmla="*/ 0 w 176"/>
                  <a:gd name="T1" fmla="*/ 3223 h 3228"/>
                  <a:gd name="T2" fmla="*/ 3 w 176"/>
                  <a:gd name="T3" fmla="*/ 3218 h 3228"/>
                  <a:gd name="T4" fmla="*/ 16 w 176"/>
                  <a:gd name="T5" fmla="*/ 3211 h 3228"/>
                  <a:gd name="T6" fmla="*/ 32 w 176"/>
                  <a:gd name="T7" fmla="*/ 3199 h 3228"/>
                  <a:gd name="T8" fmla="*/ 61 w 176"/>
                  <a:gd name="T9" fmla="*/ 3153 h 3228"/>
                  <a:gd name="T10" fmla="*/ 69 w 176"/>
                  <a:gd name="T11" fmla="*/ 3123 h 3228"/>
                  <a:gd name="T12" fmla="*/ 75 w 176"/>
                  <a:gd name="T13" fmla="*/ 2986 h 3228"/>
                  <a:gd name="T14" fmla="*/ 77 w 176"/>
                  <a:gd name="T15" fmla="*/ 2431 h 3228"/>
                  <a:gd name="T16" fmla="*/ 77 w 176"/>
                  <a:gd name="T17" fmla="*/ 2119 h 3228"/>
                  <a:gd name="T18" fmla="*/ 81 w 176"/>
                  <a:gd name="T19" fmla="*/ 1780 h 3228"/>
                  <a:gd name="T20" fmla="*/ 85 w 176"/>
                  <a:gd name="T21" fmla="*/ 1739 h 3228"/>
                  <a:gd name="T22" fmla="*/ 92 w 176"/>
                  <a:gd name="T23" fmla="*/ 1707 h 3228"/>
                  <a:gd name="T24" fmla="*/ 117 w 176"/>
                  <a:gd name="T25" fmla="*/ 1655 h 3228"/>
                  <a:gd name="T26" fmla="*/ 128 w 176"/>
                  <a:gd name="T27" fmla="*/ 1642 h 3228"/>
                  <a:gd name="T28" fmla="*/ 136 w 176"/>
                  <a:gd name="T29" fmla="*/ 1636 h 3228"/>
                  <a:gd name="T30" fmla="*/ 134 w 176"/>
                  <a:gd name="T31" fmla="*/ 1626 h 3228"/>
                  <a:gd name="T32" fmla="*/ 127 w 176"/>
                  <a:gd name="T33" fmla="*/ 1618 h 3228"/>
                  <a:gd name="T34" fmla="*/ 113 w 176"/>
                  <a:gd name="T35" fmla="*/ 1600 h 3228"/>
                  <a:gd name="T36" fmla="*/ 92 w 176"/>
                  <a:gd name="T37" fmla="*/ 1554 h 3228"/>
                  <a:gd name="T38" fmla="*/ 85 w 176"/>
                  <a:gd name="T39" fmla="*/ 1524 h 3228"/>
                  <a:gd name="T40" fmla="*/ 81 w 176"/>
                  <a:gd name="T41" fmla="*/ 1481 h 3228"/>
                  <a:gd name="T42" fmla="*/ 77 w 176"/>
                  <a:gd name="T43" fmla="*/ 1134 h 3228"/>
                  <a:gd name="T44" fmla="*/ 77 w 176"/>
                  <a:gd name="T45" fmla="*/ 811 h 3228"/>
                  <a:gd name="T46" fmla="*/ 77 w 176"/>
                  <a:gd name="T47" fmla="*/ 424 h 3228"/>
                  <a:gd name="T48" fmla="*/ 72 w 176"/>
                  <a:gd name="T49" fmla="*/ 127 h 3228"/>
                  <a:gd name="T50" fmla="*/ 65 w 176"/>
                  <a:gd name="T51" fmla="*/ 95 h 3228"/>
                  <a:gd name="T52" fmla="*/ 55 w 176"/>
                  <a:gd name="T53" fmla="*/ 67 h 3228"/>
                  <a:gd name="T54" fmla="*/ 23 w 176"/>
                  <a:gd name="T55" fmla="*/ 21 h 3228"/>
                  <a:gd name="T56" fmla="*/ 7 w 176"/>
                  <a:gd name="T57" fmla="*/ 12 h 3228"/>
                  <a:gd name="T58" fmla="*/ 0 w 176"/>
                  <a:gd name="T59" fmla="*/ 8 h 3228"/>
                  <a:gd name="T60" fmla="*/ 2 w 176"/>
                  <a:gd name="T61" fmla="*/ 2 h 3228"/>
                  <a:gd name="T62" fmla="*/ 10 w 176"/>
                  <a:gd name="T63" fmla="*/ 0 h 3228"/>
                  <a:gd name="T64" fmla="*/ 42 w 176"/>
                  <a:gd name="T65" fmla="*/ 23 h 3228"/>
                  <a:gd name="T66" fmla="*/ 58 w 176"/>
                  <a:gd name="T67" fmla="*/ 42 h 3228"/>
                  <a:gd name="T68" fmla="*/ 68 w 176"/>
                  <a:gd name="T69" fmla="*/ 58 h 3228"/>
                  <a:gd name="T70" fmla="*/ 82 w 176"/>
                  <a:gd name="T71" fmla="*/ 113 h 3228"/>
                  <a:gd name="T72" fmla="*/ 91 w 176"/>
                  <a:gd name="T73" fmla="*/ 366 h 3228"/>
                  <a:gd name="T74" fmla="*/ 91 w 176"/>
                  <a:gd name="T75" fmla="*/ 817 h 3228"/>
                  <a:gd name="T76" fmla="*/ 91 w 176"/>
                  <a:gd name="T77" fmla="*/ 1193 h 3228"/>
                  <a:gd name="T78" fmla="*/ 95 w 176"/>
                  <a:gd name="T79" fmla="*/ 1498 h 3228"/>
                  <a:gd name="T80" fmla="*/ 101 w 176"/>
                  <a:gd name="T81" fmla="*/ 1534 h 3228"/>
                  <a:gd name="T82" fmla="*/ 111 w 176"/>
                  <a:gd name="T83" fmla="*/ 1567 h 3228"/>
                  <a:gd name="T84" fmla="*/ 139 w 176"/>
                  <a:gd name="T85" fmla="*/ 1608 h 3228"/>
                  <a:gd name="T86" fmla="*/ 157 w 176"/>
                  <a:gd name="T87" fmla="*/ 1619 h 3228"/>
                  <a:gd name="T88" fmla="*/ 176 w 176"/>
                  <a:gd name="T89" fmla="*/ 1629 h 3228"/>
                  <a:gd name="T90" fmla="*/ 154 w 176"/>
                  <a:gd name="T91" fmla="*/ 1642 h 3228"/>
                  <a:gd name="T92" fmla="*/ 139 w 176"/>
                  <a:gd name="T93" fmla="*/ 1654 h 3228"/>
                  <a:gd name="T94" fmla="*/ 113 w 176"/>
                  <a:gd name="T95" fmla="*/ 1688 h 3228"/>
                  <a:gd name="T96" fmla="*/ 103 w 176"/>
                  <a:gd name="T97" fmla="*/ 1713 h 3228"/>
                  <a:gd name="T98" fmla="*/ 100 w 176"/>
                  <a:gd name="T99" fmla="*/ 1747 h 3228"/>
                  <a:gd name="T100" fmla="*/ 94 w 176"/>
                  <a:gd name="T101" fmla="*/ 2089 h 3228"/>
                  <a:gd name="T102" fmla="*/ 91 w 176"/>
                  <a:gd name="T103" fmla="*/ 2431 h 3228"/>
                  <a:gd name="T104" fmla="*/ 88 w 176"/>
                  <a:gd name="T105" fmla="*/ 3127 h 3228"/>
                  <a:gd name="T106" fmla="*/ 71 w 176"/>
                  <a:gd name="T107" fmla="*/ 3163 h 3228"/>
                  <a:gd name="T108" fmla="*/ 56 w 176"/>
                  <a:gd name="T109" fmla="*/ 3190 h 3228"/>
                  <a:gd name="T110" fmla="*/ 25 w 176"/>
                  <a:gd name="T111" fmla="*/ 3225 h 3228"/>
                  <a:gd name="T112" fmla="*/ 10 w 176"/>
                  <a:gd name="T113" fmla="*/ 3228 h 3228"/>
                  <a:gd name="T114" fmla="*/ 2 w 176"/>
                  <a:gd name="T115" fmla="*/ 3226 h 3228"/>
                  <a:gd name="T116" fmla="*/ 0 w 176"/>
                  <a:gd name="T117" fmla="*/ 3223 h 3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76" h="3228">
                    <a:moveTo>
                      <a:pt x="0" y="3223"/>
                    </a:moveTo>
                    <a:lnTo>
                      <a:pt x="3" y="3218"/>
                    </a:lnTo>
                    <a:lnTo>
                      <a:pt x="16" y="3211"/>
                    </a:lnTo>
                    <a:lnTo>
                      <a:pt x="32" y="3199"/>
                    </a:lnTo>
                    <a:lnTo>
                      <a:pt x="61" y="3153"/>
                    </a:lnTo>
                    <a:lnTo>
                      <a:pt x="69" y="3123"/>
                    </a:lnTo>
                    <a:lnTo>
                      <a:pt x="75" y="2986"/>
                    </a:lnTo>
                    <a:lnTo>
                      <a:pt x="77" y="2431"/>
                    </a:lnTo>
                    <a:lnTo>
                      <a:pt x="77" y="2119"/>
                    </a:lnTo>
                    <a:lnTo>
                      <a:pt x="81" y="1780"/>
                    </a:lnTo>
                    <a:lnTo>
                      <a:pt x="85" y="1739"/>
                    </a:lnTo>
                    <a:lnTo>
                      <a:pt x="92" y="1707"/>
                    </a:lnTo>
                    <a:lnTo>
                      <a:pt x="117" y="1655"/>
                    </a:lnTo>
                    <a:lnTo>
                      <a:pt x="128" y="1642"/>
                    </a:lnTo>
                    <a:lnTo>
                      <a:pt x="136" y="1636"/>
                    </a:lnTo>
                    <a:lnTo>
                      <a:pt x="134" y="1626"/>
                    </a:lnTo>
                    <a:lnTo>
                      <a:pt x="127" y="1618"/>
                    </a:lnTo>
                    <a:lnTo>
                      <a:pt x="113" y="1600"/>
                    </a:lnTo>
                    <a:lnTo>
                      <a:pt x="92" y="1554"/>
                    </a:lnTo>
                    <a:lnTo>
                      <a:pt x="85" y="1524"/>
                    </a:lnTo>
                    <a:lnTo>
                      <a:pt x="81" y="1481"/>
                    </a:lnTo>
                    <a:lnTo>
                      <a:pt x="77" y="1134"/>
                    </a:lnTo>
                    <a:lnTo>
                      <a:pt x="77" y="811"/>
                    </a:lnTo>
                    <a:lnTo>
                      <a:pt x="77" y="424"/>
                    </a:lnTo>
                    <a:lnTo>
                      <a:pt x="72" y="127"/>
                    </a:lnTo>
                    <a:lnTo>
                      <a:pt x="65" y="95"/>
                    </a:lnTo>
                    <a:lnTo>
                      <a:pt x="55" y="67"/>
                    </a:lnTo>
                    <a:lnTo>
                      <a:pt x="23" y="21"/>
                    </a:lnTo>
                    <a:lnTo>
                      <a:pt x="7" y="12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10" y="0"/>
                    </a:lnTo>
                    <a:lnTo>
                      <a:pt x="42" y="23"/>
                    </a:lnTo>
                    <a:lnTo>
                      <a:pt x="58" y="42"/>
                    </a:lnTo>
                    <a:lnTo>
                      <a:pt x="68" y="58"/>
                    </a:lnTo>
                    <a:lnTo>
                      <a:pt x="82" y="113"/>
                    </a:lnTo>
                    <a:lnTo>
                      <a:pt x="91" y="366"/>
                    </a:lnTo>
                    <a:lnTo>
                      <a:pt x="91" y="817"/>
                    </a:lnTo>
                    <a:lnTo>
                      <a:pt x="91" y="1193"/>
                    </a:lnTo>
                    <a:lnTo>
                      <a:pt x="95" y="1498"/>
                    </a:lnTo>
                    <a:lnTo>
                      <a:pt x="101" y="1534"/>
                    </a:lnTo>
                    <a:lnTo>
                      <a:pt x="111" y="1567"/>
                    </a:lnTo>
                    <a:lnTo>
                      <a:pt x="139" y="1608"/>
                    </a:lnTo>
                    <a:lnTo>
                      <a:pt x="157" y="1619"/>
                    </a:lnTo>
                    <a:lnTo>
                      <a:pt x="176" y="1629"/>
                    </a:lnTo>
                    <a:lnTo>
                      <a:pt x="154" y="1642"/>
                    </a:lnTo>
                    <a:lnTo>
                      <a:pt x="139" y="1654"/>
                    </a:lnTo>
                    <a:lnTo>
                      <a:pt x="113" y="1688"/>
                    </a:lnTo>
                    <a:lnTo>
                      <a:pt x="103" y="1713"/>
                    </a:lnTo>
                    <a:lnTo>
                      <a:pt x="100" y="1747"/>
                    </a:lnTo>
                    <a:lnTo>
                      <a:pt x="94" y="2089"/>
                    </a:lnTo>
                    <a:lnTo>
                      <a:pt x="91" y="2431"/>
                    </a:lnTo>
                    <a:lnTo>
                      <a:pt x="88" y="3127"/>
                    </a:lnTo>
                    <a:lnTo>
                      <a:pt x="71" y="3163"/>
                    </a:lnTo>
                    <a:lnTo>
                      <a:pt x="56" y="3190"/>
                    </a:lnTo>
                    <a:lnTo>
                      <a:pt x="25" y="3225"/>
                    </a:lnTo>
                    <a:lnTo>
                      <a:pt x="10" y="3228"/>
                    </a:lnTo>
                    <a:lnTo>
                      <a:pt x="2" y="3226"/>
                    </a:lnTo>
                    <a:lnTo>
                      <a:pt x="0" y="32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8" name="Freeform 348"/>
              <p:cNvSpPr>
                <a:spLocks/>
              </p:cNvSpPr>
              <p:nvPr/>
            </p:nvSpPr>
            <p:spPr bwMode="auto">
              <a:xfrm>
                <a:off x="3772" y="1495"/>
                <a:ext cx="29" cy="47"/>
              </a:xfrm>
              <a:custGeom>
                <a:avLst/>
                <a:gdLst>
                  <a:gd name="T0" fmla="*/ 0 w 86"/>
                  <a:gd name="T1" fmla="*/ 0 h 140"/>
                  <a:gd name="T2" fmla="*/ 19 w 86"/>
                  <a:gd name="T3" fmla="*/ 0 h 140"/>
                  <a:gd name="T4" fmla="*/ 19 w 86"/>
                  <a:gd name="T5" fmla="*/ 124 h 140"/>
                  <a:gd name="T6" fmla="*/ 86 w 86"/>
                  <a:gd name="T7" fmla="*/ 124 h 140"/>
                  <a:gd name="T8" fmla="*/ 86 w 86"/>
                  <a:gd name="T9" fmla="*/ 140 h 140"/>
                  <a:gd name="T10" fmla="*/ 0 w 86"/>
                  <a:gd name="T11" fmla="*/ 140 h 140"/>
                  <a:gd name="T12" fmla="*/ 0 w 86"/>
                  <a:gd name="T1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" h="140">
                    <a:moveTo>
                      <a:pt x="0" y="0"/>
                    </a:moveTo>
                    <a:lnTo>
                      <a:pt x="19" y="0"/>
                    </a:lnTo>
                    <a:lnTo>
                      <a:pt x="19" y="124"/>
                    </a:lnTo>
                    <a:lnTo>
                      <a:pt x="86" y="124"/>
                    </a:lnTo>
                    <a:lnTo>
                      <a:pt x="86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9" name="Freeform 349"/>
              <p:cNvSpPr>
                <a:spLocks noEditPoints="1"/>
              </p:cNvSpPr>
              <p:nvPr/>
            </p:nvSpPr>
            <p:spPr bwMode="auto">
              <a:xfrm>
                <a:off x="3804" y="1506"/>
                <a:ext cx="32" cy="37"/>
              </a:xfrm>
              <a:custGeom>
                <a:avLst/>
                <a:gdLst>
                  <a:gd name="T0" fmla="*/ 98 w 98"/>
                  <a:gd name="T1" fmla="*/ 51 h 110"/>
                  <a:gd name="T2" fmla="*/ 98 w 98"/>
                  <a:gd name="T3" fmla="*/ 59 h 110"/>
                  <a:gd name="T4" fmla="*/ 17 w 98"/>
                  <a:gd name="T5" fmla="*/ 59 h 110"/>
                  <a:gd name="T6" fmla="*/ 20 w 98"/>
                  <a:gd name="T7" fmla="*/ 75 h 110"/>
                  <a:gd name="T8" fmla="*/ 29 w 98"/>
                  <a:gd name="T9" fmla="*/ 87 h 110"/>
                  <a:gd name="T10" fmla="*/ 39 w 98"/>
                  <a:gd name="T11" fmla="*/ 94 h 110"/>
                  <a:gd name="T12" fmla="*/ 56 w 98"/>
                  <a:gd name="T13" fmla="*/ 95 h 110"/>
                  <a:gd name="T14" fmla="*/ 65 w 98"/>
                  <a:gd name="T15" fmla="*/ 95 h 110"/>
                  <a:gd name="T16" fmla="*/ 75 w 98"/>
                  <a:gd name="T17" fmla="*/ 92 h 110"/>
                  <a:gd name="T18" fmla="*/ 84 w 98"/>
                  <a:gd name="T19" fmla="*/ 90 h 110"/>
                  <a:gd name="T20" fmla="*/ 94 w 98"/>
                  <a:gd name="T21" fmla="*/ 85 h 110"/>
                  <a:gd name="T22" fmla="*/ 94 w 98"/>
                  <a:gd name="T23" fmla="*/ 102 h 110"/>
                  <a:gd name="T24" fmla="*/ 84 w 98"/>
                  <a:gd name="T25" fmla="*/ 105 h 110"/>
                  <a:gd name="T26" fmla="*/ 75 w 98"/>
                  <a:gd name="T27" fmla="*/ 108 h 110"/>
                  <a:gd name="T28" fmla="*/ 65 w 98"/>
                  <a:gd name="T29" fmla="*/ 110 h 110"/>
                  <a:gd name="T30" fmla="*/ 55 w 98"/>
                  <a:gd name="T31" fmla="*/ 110 h 110"/>
                  <a:gd name="T32" fmla="*/ 42 w 98"/>
                  <a:gd name="T33" fmla="*/ 110 h 110"/>
                  <a:gd name="T34" fmla="*/ 23 w 98"/>
                  <a:gd name="T35" fmla="*/ 102 h 110"/>
                  <a:gd name="T36" fmla="*/ 14 w 98"/>
                  <a:gd name="T37" fmla="*/ 95 h 110"/>
                  <a:gd name="T38" fmla="*/ 7 w 98"/>
                  <a:gd name="T39" fmla="*/ 88 h 110"/>
                  <a:gd name="T40" fmla="*/ 0 w 98"/>
                  <a:gd name="T41" fmla="*/ 68 h 110"/>
                  <a:gd name="T42" fmla="*/ 0 w 98"/>
                  <a:gd name="T43" fmla="*/ 56 h 110"/>
                  <a:gd name="T44" fmla="*/ 0 w 98"/>
                  <a:gd name="T45" fmla="*/ 43 h 110"/>
                  <a:gd name="T46" fmla="*/ 7 w 98"/>
                  <a:gd name="T47" fmla="*/ 23 h 110"/>
                  <a:gd name="T48" fmla="*/ 14 w 98"/>
                  <a:gd name="T49" fmla="*/ 15 h 110"/>
                  <a:gd name="T50" fmla="*/ 22 w 98"/>
                  <a:gd name="T51" fmla="*/ 7 h 110"/>
                  <a:gd name="T52" fmla="*/ 40 w 98"/>
                  <a:gd name="T53" fmla="*/ 0 h 110"/>
                  <a:gd name="T54" fmla="*/ 52 w 98"/>
                  <a:gd name="T55" fmla="*/ 0 h 110"/>
                  <a:gd name="T56" fmla="*/ 62 w 98"/>
                  <a:gd name="T57" fmla="*/ 0 h 110"/>
                  <a:gd name="T58" fmla="*/ 78 w 98"/>
                  <a:gd name="T59" fmla="*/ 7 h 110"/>
                  <a:gd name="T60" fmla="*/ 85 w 98"/>
                  <a:gd name="T61" fmla="*/ 13 h 110"/>
                  <a:gd name="T62" fmla="*/ 91 w 98"/>
                  <a:gd name="T63" fmla="*/ 20 h 110"/>
                  <a:gd name="T64" fmla="*/ 97 w 98"/>
                  <a:gd name="T65" fmla="*/ 39 h 110"/>
                  <a:gd name="T66" fmla="*/ 98 w 98"/>
                  <a:gd name="T67" fmla="*/ 51 h 110"/>
                  <a:gd name="T68" fmla="*/ 81 w 98"/>
                  <a:gd name="T69" fmla="*/ 45 h 110"/>
                  <a:gd name="T70" fmla="*/ 79 w 98"/>
                  <a:gd name="T71" fmla="*/ 32 h 110"/>
                  <a:gd name="T72" fmla="*/ 72 w 98"/>
                  <a:gd name="T73" fmla="*/ 23 h 110"/>
                  <a:gd name="T74" fmla="*/ 63 w 98"/>
                  <a:gd name="T75" fmla="*/ 16 h 110"/>
                  <a:gd name="T76" fmla="*/ 52 w 98"/>
                  <a:gd name="T77" fmla="*/ 15 h 110"/>
                  <a:gd name="T78" fmla="*/ 37 w 98"/>
                  <a:gd name="T79" fmla="*/ 16 h 110"/>
                  <a:gd name="T80" fmla="*/ 29 w 98"/>
                  <a:gd name="T81" fmla="*/ 22 h 110"/>
                  <a:gd name="T82" fmla="*/ 22 w 98"/>
                  <a:gd name="T83" fmla="*/ 32 h 110"/>
                  <a:gd name="T84" fmla="*/ 19 w 98"/>
                  <a:gd name="T85" fmla="*/ 45 h 110"/>
                  <a:gd name="T86" fmla="*/ 81 w 98"/>
                  <a:gd name="T87" fmla="*/ 4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10">
                    <a:moveTo>
                      <a:pt x="98" y="51"/>
                    </a:moveTo>
                    <a:lnTo>
                      <a:pt x="98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9" y="87"/>
                    </a:lnTo>
                    <a:lnTo>
                      <a:pt x="39" y="94"/>
                    </a:lnTo>
                    <a:lnTo>
                      <a:pt x="56" y="95"/>
                    </a:lnTo>
                    <a:lnTo>
                      <a:pt x="65" y="95"/>
                    </a:lnTo>
                    <a:lnTo>
                      <a:pt x="75" y="92"/>
                    </a:lnTo>
                    <a:lnTo>
                      <a:pt x="84" y="90"/>
                    </a:lnTo>
                    <a:lnTo>
                      <a:pt x="94" y="85"/>
                    </a:lnTo>
                    <a:lnTo>
                      <a:pt x="94" y="102"/>
                    </a:lnTo>
                    <a:lnTo>
                      <a:pt x="84" y="105"/>
                    </a:lnTo>
                    <a:lnTo>
                      <a:pt x="75" y="108"/>
                    </a:lnTo>
                    <a:lnTo>
                      <a:pt x="65" y="110"/>
                    </a:lnTo>
                    <a:lnTo>
                      <a:pt x="55" y="110"/>
                    </a:lnTo>
                    <a:lnTo>
                      <a:pt x="42" y="110"/>
                    </a:lnTo>
                    <a:lnTo>
                      <a:pt x="23" y="102"/>
                    </a:lnTo>
                    <a:lnTo>
                      <a:pt x="14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4" y="15"/>
                    </a:lnTo>
                    <a:lnTo>
                      <a:pt x="22" y="7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7" y="39"/>
                    </a:lnTo>
                    <a:lnTo>
                      <a:pt x="98" y="51"/>
                    </a:lnTo>
                    <a:close/>
                    <a:moveTo>
                      <a:pt x="81" y="45"/>
                    </a:moveTo>
                    <a:lnTo>
                      <a:pt x="79" y="32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5"/>
                    </a:lnTo>
                    <a:lnTo>
                      <a:pt x="37" y="16"/>
                    </a:lnTo>
                    <a:lnTo>
                      <a:pt x="29" y="22"/>
                    </a:lnTo>
                    <a:lnTo>
                      <a:pt x="22" y="32"/>
                    </a:lnTo>
                    <a:lnTo>
                      <a:pt x="19" y="45"/>
                    </a:lnTo>
                    <a:lnTo>
                      <a:pt x="81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0" name="Freeform 350"/>
              <p:cNvSpPr>
                <a:spLocks/>
              </p:cNvSpPr>
              <p:nvPr/>
            </p:nvSpPr>
            <p:spPr bwMode="auto">
              <a:xfrm>
                <a:off x="3842" y="1507"/>
                <a:ext cx="34" cy="35"/>
              </a:xfrm>
              <a:custGeom>
                <a:avLst/>
                <a:gdLst>
                  <a:gd name="T0" fmla="*/ 0 w 102"/>
                  <a:gd name="T1" fmla="*/ 0 h 105"/>
                  <a:gd name="T2" fmla="*/ 17 w 102"/>
                  <a:gd name="T3" fmla="*/ 0 h 105"/>
                  <a:gd name="T4" fmla="*/ 50 w 102"/>
                  <a:gd name="T5" fmla="*/ 89 h 105"/>
                  <a:gd name="T6" fmla="*/ 83 w 102"/>
                  <a:gd name="T7" fmla="*/ 0 h 105"/>
                  <a:gd name="T8" fmla="*/ 102 w 102"/>
                  <a:gd name="T9" fmla="*/ 0 h 105"/>
                  <a:gd name="T10" fmla="*/ 62 w 102"/>
                  <a:gd name="T11" fmla="*/ 105 h 105"/>
                  <a:gd name="T12" fmla="*/ 39 w 102"/>
                  <a:gd name="T13" fmla="*/ 105 h 105"/>
                  <a:gd name="T14" fmla="*/ 0 w 102"/>
                  <a:gd name="T1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105">
                    <a:moveTo>
                      <a:pt x="0" y="0"/>
                    </a:moveTo>
                    <a:lnTo>
                      <a:pt x="17" y="0"/>
                    </a:lnTo>
                    <a:lnTo>
                      <a:pt x="50" y="89"/>
                    </a:lnTo>
                    <a:lnTo>
                      <a:pt x="83" y="0"/>
                    </a:lnTo>
                    <a:lnTo>
                      <a:pt x="102" y="0"/>
                    </a:lnTo>
                    <a:lnTo>
                      <a:pt x="62" y="105"/>
                    </a:lnTo>
                    <a:lnTo>
                      <a:pt x="39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1" name="Freeform 351"/>
              <p:cNvSpPr>
                <a:spLocks noEditPoints="1"/>
              </p:cNvSpPr>
              <p:nvPr/>
            </p:nvSpPr>
            <p:spPr bwMode="auto">
              <a:xfrm>
                <a:off x="3881" y="1506"/>
                <a:ext cx="32" cy="37"/>
              </a:xfrm>
              <a:custGeom>
                <a:avLst/>
                <a:gdLst>
                  <a:gd name="T0" fmla="*/ 97 w 97"/>
                  <a:gd name="T1" fmla="*/ 51 h 110"/>
                  <a:gd name="T2" fmla="*/ 97 w 97"/>
                  <a:gd name="T3" fmla="*/ 59 h 110"/>
                  <a:gd name="T4" fmla="*/ 17 w 97"/>
                  <a:gd name="T5" fmla="*/ 59 h 110"/>
                  <a:gd name="T6" fmla="*/ 20 w 97"/>
                  <a:gd name="T7" fmla="*/ 75 h 110"/>
                  <a:gd name="T8" fmla="*/ 29 w 97"/>
                  <a:gd name="T9" fmla="*/ 87 h 110"/>
                  <a:gd name="T10" fmla="*/ 39 w 97"/>
                  <a:gd name="T11" fmla="*/ 94 h 110"/>
                  <a:gd name="T12" fmla="*/ 55 w 97"/>
                  <a:gd name="T13" fmla="*/ 95 h 110"/>
                  <a:gd name="T14" fmla="*/ 65 w 97"/>
                  <a:gd name="T15" fmla="*/ 95 h 110"/>
                  <a:gd name="T16" fmla="*/ 75 w 97"/>
                  <a:gd name="T17" fmla="*/ 92 h 110"/>
                  <a:gd name="T18" fmla="*/ 84 w 97"/>
                  <a:gd name="T19" fmla="*/ 90 h 110"/>
                  <a:gd name="T20" fmla="*/ 94 w 97"/>
                  <a:gd name="T21" fmla="*/ 85 h 110"/>
                  <a:gd name="T22" fmla="*/ 94 w 97"/>
                  <a:gd name="T23" fmla="*/ 102 h 110"/>
                  <a:gd name="T24" fmla="*/ 84 w 97"/>
                  <a:gd name="T25" fmla="*/ 105 h 110"/>
                  <a:gd name="T26" fmla="*/ 74 w 97"/>
                  <a:gd name="T27" fmla="*/ 108 h 110"/>
                  <a:gd name="T28" fmla="*/ 65 w 97"/>
                  <a:gd name="T29" fmla="*/ 110 h 110"/>
                  <a:gd name="T30" fmla="*/ 55 w 97"/>
                  <a:gd name="T31" fmla="*/ 110 h 110"/>
                  <a:gd name="T32" fmla="*/ 42 w 97"/>
                  <a:gd name="T33" fmla="*/ 110 h 110"/>
                  <a:gd name="T34" fmla="*/ 22 w 97"/>
                  <a:gd name="T35" fmla="*/ 102 h 110"/>
                  <a:gd name="T36" fmla="*/ 14 w 97"/>
                  <a:gd name="T37" fmla="*/ 95 h 110"/>
                  <a:gd name="T38" fmla="*/ 7 w 97"/>
                  <a:gd name="T39" fmla="*/ 88 h 110"/>
                  <a:gd name="T40" fmla="*/ 0 w 97"/>
                  <a:gd name="T41" fmla="*/ 68 h 110"/>
                  <a:gd name="T42" fmla="*/ 0 w 97"/>
                  <a:gd name="T43" fmla="*/ 56 h 110"/>
                  <a:gd name="T44" fmla="*/ 0 w 97"/>
                  <a:gd name="T45" fmla="*/ 43 h 110"/>
                  <a:gd name="T46" fmla="*/ 7 w 97"/>
                  <a:gd name="T47" fmla="*/ 23 h 110"/>
                  <a:gd name="T48" fmla="*/ 14 w 97"/>
                  <a:gd name="T49" fmla="*/ 15 h 110"/>
                  <a:gd name="T50" fmla="*/ 22 w 97"/>
                  <a:gd name="T51" fmla="*/ 7 h 110"/>
                  <a:gd name="T52" fmla="*/ 40 w 97"/>
                  <a:gd name="T53" fmla="*/ 0 h 110"/>
                  <a:gd name="T54" fmla="*/ 52 w 97"/>
                  <a:gd name="T55" fmla="*/ 0 h 110"/>
                  <a:gd name="T56" fmla="*/ 62 w 97"/>
                  <a:gd name="T57" fmla="*/ 0 h 110"/>
                  <a:gd name="T58" fmla="*/ 78 w 97"/>
                  <a:gd name="T59" fmla="*/ 7 h 110"/>
                  <a:gd name="T60" fmla="*/ 85 w 97"/>
                  <a:gd name="T61" fmla="*/ 13 h 110"/>
                  <a:gd name="T62" fmla="*/ 91 w 97"/>
                  <a:gd name="T63" fmla="*/ 20 h 110"/>
                  <a:gd name="T64" fmla="*/ 97 w 97"/>
                  <a:gd name="T65" fmla="*/ 39 h 110"/>
                  <a:gd name="T66" fmla="*/ 97 w 97"/>
                  <a:gd name="T67" fmla="*/ 51 h 110"/>
                  <a:gd name="T68" fmla="*/ 81 w 97"/>
                  <a:gd name="T69" fmla="*/ 45 h 110"/>
                  <a:gd name="T70" fmla="*/ 78 w 97"/>
                  <a:gd name="T71" fmla="*/ 32 h 110"/>
                  <a:gd name="T72" fmla="*/ 72 w 97"/>
                  <a:gd name="T73" fmla="*/ 23 h 110"/>
                  <a:gd name="T74" fmla="*/ 63 w 97"/>
                  <a:gd name="T75" fmla="*/ 16 h 110"/>
                  <a:gd name="T76" fmla="*/ 52 w 97"/>
                  <a:gd name="T77" fmla="*/ 15 h 110"/>
                  <a:gd name="T78" fmla="*/ 37 w 97"/>
                  <a:gd name="T79" fmla="*/ 16 h 110"/>
                  <a:gd name="T80" fmla="*/ 29 w 97"/>
                  <a:gd name="T81" fmla="*/ 22 h 110"/>
                  <a:gd name="T82" fmla="*/ 22 w 97"/>
                  <a:gd name="T83" fmla="*/ 32 h 110"/>
                  <a:gd name="T84" fmla="*/ 19 w 97"/>
                  <a:gd name="T85" fmla="*/ 45 h 110"/>
                  <a:gd name="T86" fmla="*/ 81 w 97"/>
                  <a:gd name="T87" fmla="*/ 4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" h="110">
                    <a:moveTo>
                      <a:pt x="97" y="51"/>
                    </a:moveTo>
                    <a:lnTo>
                      <a:pt x="97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9" y="87"/>
                    </a:lnTo>
                    <a:lnTo>
                      <a:pt x="39" y="94"/>
                    </a:lnTo>
                    <a:lnTo>
                      <a:pt x="55" y="95"/>
                    </a:lnTo>
                    <a:lnTo>
                      <a:pt x="65" y="95"/>
                    </a:lnTo>
                    <a:lnTo>
                      <a:pt x="75" y="92"/>
                    </a:lnTo>
                    <a:lnTo>
                      <a:pt x="84" y="90"/>
                    </a:lnTo>
                    <a:lnTo>
                      <a:pt x="94" y="85"/>
                    </a:lnTo>
                    <a:lnTo>
                      <a:pt x="94" y="102"/>
                    </a:lnTo>
                    <a:lnTo>
                      <a:pt x="84" y="105"/>
                    </a:lnTo>
                    <a:lnTo>
                      <a:pt x="74" y="108"/>
                    </a:lnTo>
                    <a:lnTo>
                      <a:pt x="65" y="110"/>
                    </a:lnTo>
                    <a:lnTo>
                      <a:pt x="55" y="110"/>
                    </a:lnTo>
                    <a:lnTo>
                      <a:pt x="42" y="110"/>
                    </a:lnTo>
                    <a:lnTo>
                      <a:pt x="22" y="102"/>
                    </a:lnTo>
                    <a:lnTo>
                      <a:pt x="14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4" y="15"/>
                    </a:lnTo>
                    <a:lnTo>
                      <a:pt x="22" y="7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7" y="39"/>
                    </a:lnTo>
                    <a:lnTo>
                      <a:pt x="97" y="51"/>
                    </a:lnTo>
                    <a:close/>
                    <a:moveTo>
                      <a:pt x="81" y="45"/>
                    </a:moveTo>
                    <a:lnTo>
                      <a:pt x="78" y="32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5"/>
                    </a:lnTo>
                    <a:lnTo>
                      <a:pt x="37" y="16"/>
                    </a:lnTo>
                    <a:lnTo>
                      <a:pt x="29" y="22"/>
                    </a:lnTo>
                    <a:lnTo>
                      <a:pt x="22" y="32"/>
                    </a:lnTo>
                    <a:lnTo>
                      <a:pt x="19" y="45"/>
                    </a:lnTo>
                    <a:lnTo>
                      <a:pt x="81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2" name="Freeform 352"/>
              <p:cNvSpPr>
                <a:spLocks/>
              </p:cNvSpPr>
              <p:nvPr/>
            </p:nvSpPr>
            <p:spPr bwMode="auto">
              <a:xfrm>
                <a:off x="3923" y="1506"/>
                <a:ext cx="20" cy="36"/>
              </a:xfrm>
              <a:custGeom>
                <a:avLst/>
                <a:gdLst>
                  <a:gd name="T0" fmla="*/ 61 w 61"/>
                  <a:gd name="T1" fmla="*/ 19 h 107"/>
                  <a:gd name="T2" fmla="*/ 58 w 61"/>
                  <a:gd name="T3" fmla="*/ 16 h 107"/>
                  <a:gd name="T4" fmla="*/ 55 w 61"/>
                  <a:gd name="T5" fmla="*/ 16 h 107"/>
                  <a:gd name="T6" fmla="*/ 52 w 61"/>
                  <a:gd name="T7" fmla="*/ 15 h 107"/>
                  <a:gd name="T8" fmla="*/ 48 w 61"/>
                  <a:gd name="T9" fmla="*/ 15 h 107"/>
                  <a:gd name="T10" fmla="*/ 34 w 61"/>
                  <a:gd name="T11" fmla="*/ 16 h 107"/>
                  <a:gd name="T12" fmla="*/ 25 w 61"/>
                  <a:gd name="T13" fmla="*/ 25 h 107"/>
                  <a:gd name="T14" fmla="*/ 19 w 61"/>
                  <a:gd name="T15" fmla="*/ 35 h 107"/>
                  <a:gd name="T16" fmla="*/ 18 w 61"/>
                  <a:gd name="T17" fmla="*/ 52 h 107"/>
                  <a:gd name="T18" fmla="*/ 18 w 61"/>
                  <a:gd name="T19" fmla="*/ 107 h 107"/>
                  <a:gd name="T20" fmla="*/ 0 w 61"/>
                  <a:gd name="T21" fmla="*/ 107 h 107"/>
                  <a:gd name="T22" fmla="*/ 0 w 61"/>
                  <a:gd name="T23" fmla="*/ 2 h 107"/>
                  <a:gd name="T24" fmla="*/ 18 w 61"/>
                  <a:gd name="T25" fmla="*/ 2 h 107"/>
                  <a:gd name="T26" fmla="*/ 18 w 61"/>
                  <a:gd name="T27" fmla="*/ 19 h 107"/>
                  <a:gd name="T28" fmla="*/ 23 w 61"/>
                  <a:gd name="T29" fmla="*/ 10 h 107"/>
                  <a:gd name="T30" fmla="*/ 32 w 61"/>
                  <a:gd name="T31" fmla="*/ 5 h 107"/>
                  <a:gd name="T32" fmla="*/ 41 w 61"/>
                  <a:gd name="T33" fmla="*/ 0 h 107"/>
                  <a:gd name="T34" fmla="*/ 52 w 61"/>
                  <a:gd name="T35" fmla="*/ 0 h 107"/>
                  <a:gd name="T36" fmla="*/ 55 w 61"/>
                  <a:gd name="T37" fmla="*/ 0 h 107"/>
                  <a:gd name="T38" fmla="*/ 57 w 61"/>
                  <a:gd name="T39" fmla="*/ 0 h 107"/>
                  <a:gd name="T40" fmla="*/ 60 w 61"/>
                  <a:gd name="T41" fmla="*/ 0 h 107"/>
                  <a:gd name="T42" fmla="*/ 61 w 61"/>
                  <a:gd name="T43" fmla="*/ 0 h 107"/>
                  <a:gd name="T44" fmla="*/ 61 w 61"/>
                  <a:gd name="T45" fmla="*/ 1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1" h="107">
                    <a:moveTo>
                      <a:pt x="61" y="19"/>
                    </a:moveTo>
                    <a:lnTo>
                      <a:pt x="58" y="16"/>
                    </a:lnTo>
                    <a:lnTo>
                      <a:pt x="55" y="16"/>
                    </a:lnTo>
                    <a:lnTo>
                      <a:pt x="52" y="15"/>
                    </a:lnTo>
                    <a:lnTo>
                      <a:pt x="48" y="15"/>
                    </a:lnTo>
                    <a:lnTo>
                      <a:pt x="34" y="16"/>
                    </a:lnTo>
                    <a:lnTo>
                      <a:pt x="25" y="25"/>
                    </a:lnTo>
                    <a:lnTo>
                      <a:pt x="19" y="35"/>
                    </a:lnTo>
                    <a:lnTo>
                      <a:pt x="18" y="52"/>
                    </a:lnTo>
                    <a:lnTo>
                      <a:pt x="18" y="107"/>
                    </a:lnTo>
                    <a:lnTo>
                      <a:pt x="0" y="107"/>
                    </a:lnTo>
                    <a:lnTo>
                      <a:pt x="0" y="2"/>
                    </a:lnTo>
                    <a:lnTo>
                      <a:pt x="18" y="2"/>
                    </a:lnTo>
                    <a:lnTo>
                      <a:pt x="18" y="19"/>
                    </a:lnTo>
                    <a:lnTo>
                      <a:pt x="23" y="10"/>
                    </a:lnTo>
                    <a:lnTo>
                      <a:pt x="32" y="5"/>
                    </a:lnTo>
                    <a:lnTo>
                      <a:pt x="41" y="0"/>
                    </a:lnTo>
                    <a:lnTo>
                      <a:pt x="52" y="0"/>
                    </a:lnTo>
                    <a:lnTo>
                      <a:pt x="55" y="0"/>
                    </a:lnTo>
                    <a:lnTo>
                      <a:pt x="57" y="0"/>
                    </a:lnTo>
                    <a:lnTo>
                      <a:pt x="60" y="0"/>
                    </a:lnTo>
                    <a:lnTo>
                      <a:pt x="61" y="0"/>
                    </a:lnTo>
                    <a:lnTo>
                      <a:pt x="61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3" name="Freeform 353"/>
              <p:cNvSpPr>
                <a:spLocks noEditPoints="1"/>
              </p:cNvSpPr>
              <p:nvPr/>
            </p:nvSpPr>
            <p:spPr bwMode="auto">
              <a:xfrm>
                <a:off x="3947" y="1506"/>
                <a:ext cx="30" cy="37"/>
              </a:xfrm>
              <a:custGeom>
                <a:avLst/>
                <a:gdLst>
                  <a:gd name="T0" fmla="*/ 53 w 88"/>
                  <a:gd name="T1" fmla="*/ 55 h 110"/>
                  <a:gd name="T2" fmla="*/ 35 w 88"/>
                  <a:gd name="T3" fmla="*/ 55 h 110"/>
                  <a:gd name="T4" fmla="*/ 24 w 88"/>
                  <a:gd name="T5" fmla="*/ 59 h 110"/>
                  <a:gd name="T6" fmla="*/ 17 w 88"/>
                  <a:gd name="T7" fmla="*/ 65 h 110"/>
                  <a:gd name="T8" fmla="*/ 17 w 88"/>
                  <a:gd name="T9" fmla="*/ 75 h 110"/>
                  <a:gd name="T10" fmla="*/ 17 w 88"/>
                  <a:gd name="T11" fmla="*/ 84 h 110"/>
                  <a:gd name="T12" fmla="*/ 23 w 88"/>
                  <a:gd name="T13" fmla="*/ 90 h 110"/>
                  <a:gd name="T14" fmla="*/ 29 w 88"/>
                  <a:gd name="T15" fmla="*/ 95 h 110"/>
                  <a:gd name="T16" fmla="*/ 39 w 88"/>
                  <a:gd name="T17" fmla="*/ 95 h 110"/>
                  <a:gd name="T18" fmla="*/ 52 w 88"/>
                  <a:gd name="T19" fmla="*/ 94 h 110"/>
                  <a:gd name="T20" fmla="*/ 62 w 88"/>
                  <a:gd name="T21" fmla="*/ 85 h 110"/>
                  <a:gd name="T22" fmla="*/ 69 w 88"/>
                  <a:gd name="T23" fmla="*/ 74 h 110"/>
                  <a:gd name="T24" fmla="*/ 71 w 88"/>
                  <a:gd name="T25" fmla="*/ 58 h 110"/>
                  <a:gd name="T26" fmla="*/ 71 w 88"/>
                  <a:gd name="T27" fmla="*/ 55 h 110"/>
                  <a:gd name="T28" fmla="*/ 53 w 88"/>
                  <a:gd name="T29" fmla="*/ 55 h 110"/>
                  <a:gd name="T30" fmla="*/ 88 w 88"/>
                  <a:gd name="T31" fmla="*/ 48 h 110"/>
                  <a:gd name="T32" fmla="*/ 88 w 88"/>
                  <a:gd name="T33" fmla="*/ 107 h 110"/>
                  <a:gd name="T34" fmla="*/ 71 w 88"/>
                  <a:gd name="T35" fmla="*/ 107 h 110"/>
                  <a:gd name="T36" fmla="*/ 71 w 88"/>
                  <a:gd name="T37" fmla="*/ 91 h 110"/>
                  <a:gd name="T38" fmla="*/ 65 w 88"/>
                  <a:gd name="T39" fmla="*/ 100 h 110"/>
                  <a:gd name="T40" fmla="*/ 56 w 88"/>
                  <a:gd name="T41" fmla="*/ 105 h 110"/>
                  <a:gd name="T42" fmla="*/ 46 w 88"/>
                  <a:gd name="T43" fmla="*/ 110 h 110"/>
                  <a:gd name="T44" fmla="*/ 35 w 88"/>
                  <a:gd name="T45" fmla="*/ 110 h 110"/>
                  <a:gd name="T46" fmla="*/ 20 w 88"/>
                  <a:gd name="T47" fmla="*/ 108 h 110"/>
                  <a:gd name="T48" fmla="*/ 9 w 88"/>
                  <a:gd name="T49" fmla="*/ 101 h 110"/>
                  <a:gd name="T50" fmla="*/ 1 w 88"/>
                  <a:gd name="T51" fmla="*/ 91 h 110"/>
                  <a:gd name="T52" fmla="*/ 0 w 88"/>
                  <a:gd name="T53" fmla="*/ 77 h 110"/>
                  <a:gd name="T54" fmla="*/ 1 w 88"/>
                  <a:gd name="T55" fmla="*/ 61 h 110"/>
                  <a:gd name="T56" fmla="*/ 11 w 88"/>
                  <a:gd name="T57" fmla="*/ 49 h 110"/>
                  <a:gd name="T58" fmla="*/ 24 w 88"/>
                  <a:gd name="T59" fmla="*/ 42 h 110"/>
                  <a:gd name="T60" fmla="*/ 46 w 88"/>
                  <a:gd name="T61" fmla="*/ 41 h 110"/>
                  <a:gd name="T62" fmla="*/ 71 w 88"/>
                  <a:gd name="T63" fmla="*/ 41 h 110"/>
                  <a:gd name="T64" fmla="*/ 71 w 88"/>
                  <a:gd name="T65" fmla="*/ 39 h 110"/>
                  <a:gd name="T66" fmla="*/ 69 w 88"/>
                  <a:gd name="T67" fmla="*/ 28 h 110"/>
                  <a:gd name="T68" fmla="*/ 63 w 88"/>
                  <a:gd name="T69" fmla="*/ 20 h 110"/>
                  <a:gd name="T70" fmla="*/ 55 w 88"/>
                  <a:gd name="T71" fmla="*/ 16 h 110"/>
                  <a:gd name="T72" fmla="*/ 40 w 88"/>
                  <a:gd name="T73" fmla="*/ 15 h 110"/>
                  <a:gd name="T74" fmla="*/ 32 w 88"/>
                  <a:gd name="T75" fmla="*/ 15 h 110"/>
                  <a:gd name="T76" fmla="*/ 23 w 88"/>
                  <a:gd name="T77" fmla="*/ 16 h 110"/>
                  <a:gd name="T78" fmla="*/ 14 w 88"/>
                  <a:gd name="T79" fmla="*/ 19 h 110"/>
                  <a:gd name="T80" fmla="*/ 7 w 88"/>
                  <a:gd name="T81" fmla="*/ 23 h 110"/>
                  <a:gd name="T82" fmla="*/ 7 w 88"/>
                  <a:gd name="T83" fmla="*/ 7 h 110"/>
                  <a:gd name="T84" fmla="*/ 16 w 88"/>
                  <a:gd name="T85" fmla="*/ 3 h 110"/>
                  <a:gd name="T86" fmla="*/ 26 w 88"/>
                  <a:gd name="T87" fmla="*/ 2 h 110"/>
                  <a:gd name="T88" fmla="*/ 35 w 88"/>
                  <a:gd name="T89" fmla="*/ 0 h 110"/>
                  <a:gd name="T90" fmla="*/ 43 w 88"/>
                  <a:gd name="T91" fmla="*/ 0 h 110"/>
                  <a:gd name="T92" fmla="*/ 53 w 88"/>
                  <a:gd name="T93" fmla="*/ 0 h 110"/>
                  <a:gd name="T94" fmla="*/ 71 w 88"/>
                  <a:gd name="T95" fmla="*/ 6 h 110"/>
                  <a:gd name="T96" fmla="*/ 76 w 88"/>
                  <a:gd name="T97" fmla="*/ 12 h 110"/>
                  <a:gd name="T98" fmla="*/ 86 w 88"/>
                  <a:gd name="T99" fmla="*/ 25 h 110"/>
                  <a:gd name="T100" fmla="*/ 88 w 88"/>
                  <a:gd name="T101" fmla="*/ 4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8" h="110">
                    <a:moveTo>
                      <a:pt x="53" y="55"/>
                    </a:moveTo>
                    <a:lnTo>
                      <a:pt x="35" y="55"/>
                    </a:lnTo>
                    <a:lnTo>
                      <a:pt x="24" y="59"/>
                    </a:lnTo>
                    <a:lnTo>
                      <a:pt x="17" y="65"/>
                    </a:lnTo>
                    <a:lnTo>
                      <a:pt x="17" y="75"/>
                    </a:lnTo>
                    <a:lnTo>
                      <a:pt x="17" y="84"/>
                    </a:lnTo>
                    <a:lnTo>
                      <a:pt x="23" y="90"/>
                    </a:lnTo>
                    <a:lnTo>
                      <a:pt x="29" y="95"/>
                    </a:lnTo>
                    <a:lnTo>
                      <a:pt x="39" y="95"/>
                    </a:lnTo>
                    <a:lnTo>
                      <a:pt x="52" y="94"/>
                    </a:lnTo>
                    <a:lnTo>
                      <a:pt x="62" y="85"/>
                    </a:lnTo>
                    <a:lnTo>
                      <a:pt x="69" y="74"/>
                    </a:lnTo>
                    <a:lnTo>
                      <a:pt x="71" y="58"/>
                    </a:lnTo>
                    <a:lnTo>
                      <a:pt x="71" y="55"/>
                    </a:lnTo>
                    <a:lnTo>
                      <a:pt x="53" y="55"/>
                    </a:lnTo>
                    <a:close/>
                    <a:moveTo>
                      <a:pt x="88" y="48"/>
                    </a:moveTo>
                    <a:lnTo>
                      <a:pt x="88" y="107"/>
                    </a:lnTo>
                    <a:lnTo>
                      <a:pt x="71" y="107"/>
                    </a:lnTo>
                    <a:lnTo>
                      <a:pt x="71" y="91"/>
                    </a:lnTo>
                    <a:lnTo>
                      <a:pt x="65" y="100"/>
                    </a:lnTo>
                    <a:lnTo>
                      <a:pt x="56" y="105"/>
                    </a:lnTo>
                    <a:lnTo>
                      <a:pt x="46" y="110"/>
                    </a:lnTo>
                    <a:lnTo>
                      <a:pt x="35" y="110"/>
                    </a:lnTo>
                    <a:lnTo>
                      <a:pt x="20" y="108"/>
                    </a:lnTo>
                    <a:lnTo>
                      <a:pt x="9" y="101"/>
                    </a:lnTo>
                    <a:lnTo>
                      <a:pt x="1" y="91"/>
                    </a:lnTo>
                    <a:lnTo>
                      <a:pt x="0" y="77"/>
                    </a:lnTo>
                    <a:lnTo>
                      <a:pt x="1" y="61"/>
                    </a:lnTo>
                    <a:lnTo>
                      <a:pt x="11" y="49"/>
                    </a:lnTo>
                    <a:lnTo>
                      <a:pt x="24" y="42"/>
                    </a:lnTo>
                    <a:lnTo>
                      <a:pt x="46" y="41"/>
                    </a:lnTo>
                    <a:lnTo>
                      <a:pt x="71" y="41"/>
                    </a:lnTo>
                    <a:lnTo>
                      <a:pt x="71" y="39"/>
                    </a:lnTo>
                    <a:lnTo>
                      <a:pt x="69" y="28"/>
                    </a:lnTo>
                    <a:lnTo>
                      <a:pt x="63" y="20"/>
                    </a:lnTo>
                    <a:lnTo>
                      <a:pt x="55" y="16"/>
                    </a:lnTo>
                    <a:lnTo>
                      <a:pt x="40" y="15"/>
                    </a:lnTo>
                    <a:lnTo>
                      <a:pt x="32" y="15"/>
                    </a:lnTo>
                    <a:lnTo>
                      <a:pt x="23" y="16"/>
                    </a:lnTo>
                    <a:lnTo>
                      <a:pt x="14" y="19"/>
                    </a:lnTo>
                    <a:lnTo>
                      <a:pt x="7" y="23"/>
                    </a:lnTo>
                    <a:lnTo>
                      <a:pt x="7" y="7"/>
                    </a:lnTo>
                    <a:lnTo>
                      <a:pt x="16" y="3"/>
                    </a:lnTo>
                    <a:lnTo>
                      <a:pt x="26" y="2"/>
                    </a:lnTo>
                    <a:lnTo>
                      <a:pt x="35" y="0"/>
                    </a:lnTo>
                    <a:lnTo>
                      <a:pt x="43" y="0"/>
                    </a:lnTo>
                    <a:lnTo>
                      <a:pt x="53" y="0"/>
                    </a:lnTo>
                    <a:lnTo>
                      <a:pt x="71" y="6"/>
                    </a:lnTo>
                    <a:lnTo>
                      <a:pt x="76" y="12"/>
                    </a:lnTo>
                    <a:lnTo>
                      <a:pt x="86" y="25"/>
                    </a:lnTo>
                    <a:lnTo>
                      <a:pt x="88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4" name="Freeform 354"/>
              <p:cNvSpPr>
                <a:spLocks noEditPoints="1"/>
              </p:cNvSpPr>
              <p:nvPr/>
            </p:nvSpPr>
            <p:spPr bwMode="auto">
              <a:xfrm>
                <a:off x="3986" y="1506"/>
                <a:ext cx="31" cy="49"/>
              </a:xfrm>
              <a:custGeom>
                <a:avLst/>
                <a:gdLst>
                  <a:gd name="T0" fmla="*/ 76 w 93"/>
                  <a:gd name="T1" fmla="*/ 54 h 147"/>
                  <a:gd name="T2" fmla="*/ 75 w 93"/>
                  <a:gd name="T3" fmla="*/ 36 h 147"/>
                  <a:gd name="T4" fmla="*/ 67 w 93"/>
                  <a:gd name="T5" fmla="*/ 25 h 147"/>
                  <a:gd name="T6" fmla="*/ 59 w 93"/>
                  <a:gd name="T7" fmla="*/ 16 h 147"/>
                  <a:gd name="T8" fmla="*/ 46 w 93"/>
                  <a:gd name="T9" fmla="*/ 15 h 147"/>
                  <a:gd name="T10" fmla="*/ 33 w 93"/>
                  <a:gd name="T11" fmla="*/ 16 h 147"/>
                  <a:gd name="T12" fmla="*/ 24 w 93"/>
                  <a:gd name="T13" fmla="*/ 25 h 147"/>
                  <a:gd name="T14" fmla="*/ 18 w 93"/>
                  <a:gd name="T15" fmla="*/ 36 h 147"/>
                  <a:gd name="T16" fmla="*/ 17 w 93"/>
                  <a:gd name="T17" fmla="*/ 54 h 147"/>
                  <a:gd name="T18" fmla="*/ 18 w 93"/>
                  <a:gd name="T19" fmla="*/ 71 h 147"/>
                  <a:gd name="T20" fmla="*/ 24 w 93"/>
                  <a:gd name="T21" fmla="*/ 82 h 147"/>
                  <a:gd name="T22" fmla="*/ 33 w 93"/>
                  <a:gd name="T23" fmla="*/ 91 h 147"/>
                  <a:gd name="T24" fmla="*/ 46 w 93"/>
                  <a:gd name="T25" fmla="*/ 92 h 147"/>
                  <a:gd name="T26" fmla="*/ 59 w 93"/>
                  <a:gd name="T27" fmla="*/ 91 h 147"/>
                  <a:gd name="T28" fmla="*/ 67 w 93"/>
                  <a:gd name="T29" fmla="*/ 82 h 147"/>
                  <a:gd name="T30" fmla="*/ 75 w 93"/>
                  <a:gd name="T31" fmla="*/ 71 h 147"/>
                  <a:gd name="T32" fmla="*/ 76 w 93"/>
                  <a:gd name="T33" fmla="*/ 54 h 147"/>
                  <a:gd name="T34" fmla="*/ 93 w 93"/>
                  <a:gd name="T35" fmla="*/ 94 h 147"/>
                  <a:gd name="T36" fmla="*/ 92 w 93"/>
                  <a:gd name="T37" fmla="*/ 107 h 147"/>
                  <a:gd name="T38" fmla="*/ 86 w 93"/>
                  <a:gd name="T39" fmla="*/ 127 h 147"/>
                  <a:gd name="T40" fmla="*/ 82 w 93"/>
                  <a:gd name="T41" fmla="*/ 134 h 147"/>
                  <a:gd name="T42" fmla="*/ 75 w 93"/>
                  <a:gd name="T43" fmla="*/ 140 h 147"/>
                  <a:gd name="T44" fmla="*/ 56 w 93"/>
                  <a:gd name="T45" fmla="*/ 147 h 147"/>
                  <a:gd name="T46" fmla="*/ 44 w 93"/>
                  <a:gd name="T47" fmla="*/ 147 h 147"/>
                  <a:gd name="T48" fmla="*/ 36 w 93"/>
                  <a:gd name="T49" fmla="*/ 147 h 147"/>
                  <a:gd name="T50" fmla="*/ 27 w 93"/>
                  <a:gd name="T51" fmla="*/ 146 h 147"/>
                  <a:gd name="T52" fmla="*/ 20 w 93"/>
                  <a:gd name="T53" fmla="*/ 144 h 147"/>
                  <a:gd name="T54" fmla="*/ 11 w 93"/>
                  <a:gd name="T55" fmla="*/ 141 h 147"/>
                  <a:gd name="T56" fmla="*/ 11 w 93"/>
                  <a:gd name="T57" fmla="*/ 126 h 147"/>
                  <a:gd name="T58" fmla="*/ 20 w 93"/>
                  <a:gd name="T59" fmla="*/ 128 h 147"/>
                  <a:gd name="T60" fmla="*/ 27 w 93"/>
                  <a:gd name="T61" fmla="*/ 131 h 147"/>
                  <a:gd name="T62" fmla="*/ 34 w 93"/>
                  <a:gd name="T63" fmla="*/ 133 h 147"/>
                  <a:gd name="T64" fmla="*/ 41 w 93"/>
                  <a:gd name="T65" fmla="*/ 133 h 147"/>
                  <a:gd name="T66" fmla="*/ 57 w 93"/>
                  <a:gd name="T67" fmla="*/ 131 h 147"/>
                  <a:gd name="T68" fmla="*/ 67 w 93"/>
                  <a:gd name="T69" fmla="*/ 124 h 147"/>
                  <a:gd name="T70" fmla="*/ 75 w 93"/>
                  <a:gd name="T71" fmla="*/ 114 h 147"/>
                  <a:gd name="T72" fmla="*/ 76 w 93"/>
                  <a:gd name="T73" fmla="*/ 97 h 147"/>
                  <a:gd name="T74" fmla="*/ 76 w 93"/>
                  <a:gd name="T75" fmla="*/ 88 h 147"/>
                  <a:gd name="T76" fmla="*/ 70 w 93"/>
                  <a:gd name="T77" fmla="*/ 97 h 147"/>
                  <a:gd name="T78" fmla="*/ 62 w 93"/>
                  <a:gd name="T79" fmla="*/ 102 h 147"/>
                  <a:gd name="T80" fmla="*/ 53 w 93"/>
                  <a:gd name="T81" fmla="*/ 107 h 147"/>
                  <a:gd name="T82" fmla="*/ 41 w 93"/>
                  <a:gd name="T83" fmla="*/ 107 h 147"/>
                  <a:gd name="T84" fmla="*/ 33 w 93"/>
                  <a:gd name="T85" fmla="*/ 107 h 147"/>
                  <a:gd name="T86" fmla="*/ 17 w 93"/>
                  <a:gd name="T87" fmla="*/ 100 h 147"/>
                  <a:gd name="T88" fmla="*/ 11 w 93"/>
                  <a:gd name="T89" fmla="*/ 92 h 147"/>
                  <a:gd name="T90" fmla="*/ 1 w 93"/>
                  <a:gd name="T91" fmla="*/ 77 h 147"/>
                  <a:gd name="T92" fmla="*/ 0 w 93"/>
                  <a:gd name="T93" fmla="*/ 54 h 147"/>
                  <a:gd name="T94" fmla="*/ 1 w 93"/>
                  <a:gd name="T95" fmla="*/ 30 h 147"/>
                  <a:gd name="T96" fmla="*/ 11 w 93"/>
                  <a:gd name="T97" fmla="*/ 15 h 147"/>
                  <a:gd name="T98" fmla="*/ 17 w 93"/>
                  <a:gd name="T99" fmla="*/ 7 h 147"/>
                  <a:gd name="T100" fmla="*/ 33 w 93"/>
                  <a:gd name="T101" fmla="*/ 0 h 147"/>
                  <a:gd name="T102" fmla="*/ 41 w 93"/>
                  <a:gd name="T103" fmla="*/ 0 h 147"/>
                  <a:gd name="T104" fmla="*/ 53 w 93"/>
                  <a:gd name="T105" fmla="*/ 0 h 147"/>
                  <a:gd name="T106" fmla="*/ 62 w 93"/>
                  <a:gd name="T107" fmla="*/ 5 h 147"/>
                  <a:gd name="T108" fmla="*/ 70 w 93"/>
                  <a:gd name="T109" fmla="*/ 10 h 147"/>
                  <a:gd name="T110" fmla="*/ 76 w 93"/>
                  <a:gd name="T111" fmla="*/ 18 h 147"/>
                  <a:gd name="T112" fmla="*/ 76 w 93"/>
                  <a:gd name="T113" fmla="*/ 2 h 147"/>
                  <a:gd name="T114" fmla="*/ 93 w 93"/>
                  <a:gd name="T115" fmla="*/ 2 h 147"/>
                  <a:gd name="T116" fmla="*/ 93 w 93"/>
                  <a:gd name="T117" fmla="*/ 94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3" h="147">
                    <a:moveTo>
                      <a:pt x="76" y="54"/>
                    </a:moveTo>
                    <a:lnTo>
                      <a:pt x="75" y="36"/>
                    </a:lnTo>
                    <a:lnTo>
                      <a:pt x="67" y="25"/>
                    </a:lnTo>
                    <a:lnTo>
                      <a:pt x="59" y="16"/>
                    </a:lnTo>
                    <a:lnTo>
                      <a:pt x="46" y="15"/>
                    </a:lnTo>
                    <a:lnTo>
                      <a:pt x="33" y="16"/>
                    </a:lnTo>
                    <a:lnTo>
                      <a:pt x="24" y="25"/>
                    </a:lnTo>
                    <a:lnTo>
                      <a:pt x="18" y="36"/>
                    </a:lnTo>
                    <a:lnTo>
                      <a:pt x="17" y="54"/>
                    </a:lnTo>
                    <a:lnTo>
                      <a:pt x="18" y="71"/>
                    </a:lnTo>
                    <a:lnTo>
                      <a:pt x="24" y="82"/>
                    </a:lnTo>
                    <a:lnTo>
                      <a:pt x="33" y="91"/>
                    </a:lnTo>
                    <a:lnTo>
                      <a:pt x="46" y="92"/>
                    </a:lnTo>
                    <a:lnTo>
                      <a:pt x="59" y="91"/>
                    </a:lnTo>
                    <a:lnTo>
                      <a:pt x="67" y="82"/>
                    </a:lnTo>
                    <a:lnTo>
                      <a:pt x="75" y="71"/>
                    </a:lnTo>
                    <a:lnTo>
                      <a:pt x="76" y="54"/>
                    </a:lnTo>
                    <a:close/>
                    <a:moveTo>
                      <a:pt x="93" y="94"/>
                    </a:moveTo>
                    <a:lnTo>
                      <a:pt x="92" y="107"/>
                    </a:lnTo>
                    <a:lnTo>
                      <a:pt x="86" y="127"/>
                    </a:lnTo>
                    <a:lnTo>
                      <a:pt x="82" y="134"/>
                    </a:lnTo>
                    <a:lnTo>
                      <a:pt x="75" y="140"/>
                    </a:lnTo>
                    <a:lnTo>
                      <a:pt x="56" y="147"/>
                    </a:lnTo>
                    <a:lnTo>
                      <a:pt x="44" y="147"/>
                    </a:lnTo>
                    <a:lnTo>
                      <a:pt x="36" y="147"/>
                    </a:lnTo>
                    <a:lnTo>
                      <a:pt x="27" y="146"/>
                    </a:lnTo>
                    <a:lnTo>
                      <a:pt x="20" y="144"/>
                    </a:lnTo>
                    <a:lnTo>
                      <a:pt x="11" y="141"/>
                    </a:lnTo>
                    <a:lnTo>
                      <a:pt x="11" y="126"/>
                    </a:lnTo>
                    <a:lnTo>
                      <a:pt x="20" y="128"/>
                    </a:lnTo>
                    <a:lnTo>
                      <a:pt x="27" y="131"/>
                    </a:lnTo>
                    <a:lnTo>
                      <a:pt x="34" y="133"/>
                    </a:lnTo>
                    <a:lnTo>
                      <a:pt x="41" y="133"/>
                    </a:lnTo>
                    <a:lnTo>
                      <a:pt x="57" y="131"/>
                    </a:lnTo>
                    <a:lnTo>
                      <a:pt x="67" y="124"/>
                    </a:lnTo>
                    <a:lnTo>
                      <a:pt x="75" y="114"/>
                    </a:lnTo>
                    <a:lnTo>
                      <a:pt x="76" y="97"/>
                    </a:lnTo>
                    <a:lnTo>
                      <a:pt x="76" y="88"/>
                    </a:lnTo>
                    <a:lnTo>
                      <a:pt x="70" y="97"/>
                    </a:lnTo>
                    <a:lnTo>
                      <a:pt x="62" y="102"/>
                    </a:lnTo>
                    <a:lnTo>
                      <a:pt x="53" y="107"/>
                    </a:lnTo>
                    <a:lnTo>
                      <a:pt x="41" y="107"/>
                    </a:lnTo>
                    <a:lnTo>
                      <a:pt x="33" y="107"/>
                    </a:lnTo>
                    <a:lnTo>
                      <a:pt x="17" y="100"/>
                    </a:lnTo>
                    <a:lnTo>
                      <a:pt x="11" y="92"/>
                    </a:lnTo>
                    <a:lnTo>
                      <a:pt x="1" y="77"/>
                    </a:lnTo>
                    <a:lnTo>
                      <a:pt x="0" y="54"/>
                    </a:lnTo>
                    <a:lnTo>
                      <a:pt x="1" y="30"/>
                    </a:lnTo>
                    <a:lnTo>
                      <a:pt x="11" y="15"/>
                    </a:lnTo>
                    <a:lnTo>
                      <a:pt x="17" y="7"/>
                    </a:lnTo>
                    <a:lnTo>
                      <a:pt x="33" y="0"/>
                    </a:lnTo>
                    <a:lnTo>
                      <a:pt x="41" y="0"/>
                    </a:lnTo>
                    <a:lnTo>
                      <a:pt x="53" y="0"/>
                    </a:lnTo>
                    <a:lnTo>
                      <a:pt x="62" y="5"/>
                    </a:lnTo>
                    <a:lnTo>
                      <a:pt x="70" y="10"/>
                    </a:lnTo>
                    <a:lnTo>
                      <a:pt x="76" y="18"/>
                    </a:lnTo>
                    <a:lnTo>
                      <a:pt x="76" y="2"/>
                    </a:lnTo>
                    <a:lnTo>
                      <a:pt x="93" y="2"/>
                    </a:lnTo>
                    <a:lnTo>
                      <a:pt x="93" y="9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5" name="Freeform 355"/>
              <p:cNvSpPr>
                <a:spLocks noEditPoints="1"/>
              </p:cNvSpPr>
              <p:nvPr/>
            </p:nvSpPr>
            <p:spPr bwMode="auto">
              <a:xfrm>
                <a:off x="4027" y="1506"/>
                <a:ext cx="32" cy="37"/>
              </a:xfrm>
              <a:custGeom>
                <a:avLst/>
                <a:gdLst>
                  <a:gd name="T0" fmla="*/ 98 w 98"/>
                  <a:gd name="T1" fmla="*/ 51 h 110"/>
                  <a:gd name="T2" fmla="*/ 98 w 98"/>
                  <a:gd name="T3" fmla="*/ 59 h 110"/>
                  <a:gd name="T4" fmla="*/ 18 w 98"/>
                  <a:gd name="T5" fmla="*/ 59 h 110"/>
                  <a:gd name="T6" fmla="*/ 21 w 98"/>
                  <a:gd name="T7" fmla="*/ 75 h 110"/>
                  <a:gd name="T8" fmla="*/ 29 w 98"/>
                  <a:gd name="T9" fmla="*/ 87 h 110"/>
                  <a:gd name="T10" fmla="*/ 40 w 98"/>
                  <a:gd name="T11" fmla="*/ 94 h 110"/>
                  <a:gd name="T12" fmla="*/ 56 w 98"/>
                  <a:gd name="T13" fmla="*/ 95 h 110"/>
                  <a:gd name="T14" fmla="*/ 66 w 98"/>
                  <a:gd name="T15" fmla="*/ 95 h 110"/>
                  <a:gd name="T16" fmla="*/ 75 w 98"/>
                  <a:gd name="T17" fmla="*/ 92 h 110"/>
                  <a:gd name="T18" fmla="*/ 85 w 98"/>
                  <a:gd name="T19" fmla="*/ 90 h 110"/>
                  <a:gd name="T20" fmla="*/ 93 w 98"/>
                  <a:gd name="T21" fmla="*/ 85 h 110"/>
                  <a:gd name="T22" fmla="*/ 93 w 98"/>
                  <a:gd name="T23" fmla="*/ 102 h 110"/>
                  <a:gd name="T24" fmla="*/ 85 w 98"/>
                  <a:gd name="T25" fmla="*/ 105 h 110"/>
                  <a:gd name="T26" fmla="*/ 75 w 98"/>
                  <a:gd name="T27" fmla="*/ 108 h 110"/>
                  <a:gd name="T28" fmla="*/ 65 w 98"/>
                  <a:gd name="T29" fmla="*/ 110 h 110"/>
                  <a:gd name="T30" fmla="*/ 55 w 98"/>
                  <a:gd name="T31" fmla="*/ 110 h 110"/>
                  <a:gd name="T32" fmla="*/ 43 w 98"/>
                  <a:gd name="T33" fmla="*/ 110 h 110"/>
                  <a:gd name="T34" fmla="*/ 23 w 98"/>
                  <a:gd name="T35" fmla="*/ 102 h 110"/>
                  <a:gd name="T36" fmla="*/ 14 w 98"/>
                  <a:gd name="T37" fmla="*/ 95 h 110"/>
                  <a:gd name="T38" fmla="*/ 8 w 98"/>
                  <a:gd name="T39" fmla="*/ 88 h 110"/>
                  <a:gd name="T40" fmla="*/ 1 w 98"/>
                  <a:gd name="T41" fmla="*/ 68 h 110"/>
                  <a:gd name="T42" fmla="*/ 0 w 98"/>
                  <a:gd name="T43" fmla="*/ 56 h 110"/>
                  <a:gd name="T44" fmla="*/ 1 w 98"/>
                  <a:gd name="T45" fmla="*/ 43 h 110"/>
                  <a:gd name="T46" fmla="*/ 8 w 98"/>
                  <a:gd name="T47" fmla="*/ 23 h 110"/>
                  <a:gd name="T48" fmla="*/ 14 w 98"/>
                  <a:gd name="T49" fmla="*/ 15 h 110"/>
                  <a:gd name="T50" fmla="*/ 21 w 98"/>
                  <a:gd name="T51" fmla="*/ 7 h 110"/>
                  <a:gd name="T52" fmla="*/ 40 w 98"/>
                  <a:gd name="T53" fmla="*/ 0 h 110"/>
                  <a:gd name="T54" fmla="*/ 52 w 98"/>
                  <a:gd name="T55" fmla="*/ 0 h 110"/>
                  <a:gd name="T56" fmla="*/ 62 w 98"/>
                  <a:gd name="T57" fmla="*/ 0 h 110"/>
                  <a:gd name="T58" fmla="*/ 79 w 98"/>
                  <a:gd name="T59" fmla="*/ 7 h 110"/>
                  <a:gd name="T60" fmla="*/ 85 w 98"/>
                  <a:gd name="T61" fmla="*/ 13 h 110"/>
                  <a:gd name="T62" fmla="*/ 91 w 98"/>
                  <a:gd name="T63" fmla="*/ 20 h 110"/>
                  <a:gd name="T64" fmla="*/ 98 w 98"/>
                  <a:gd name="T65" fmla="*/ 39 h 110"/>
                  <a:gd name="T66" fmla="*/ 98 w 98"/>
                  <a:gd name="T67" fmla="*/ 51 h 110"/>
                  <a:gd name="T68" fmla="*/ 80 w 98"/>
                  <a:gd name="T69" fmla="*/ 45 h 110"/>
                  <a:gd name="T70" fmla="*/ 79 w 98"/>
                  <a:gd name="T71" fmla="*/ 32 h 110"/>
                  <a:gd name="T72" fmla="*/ 72 w 98"/>
                  <a:gd name="T73" fmla="*/ 23 h 110"/>
                  <a:gd name="T74" fmla="*/ 63 w 98"/>
                  <a:gd name="T75" fmla="*/ 16 h 110"/>
                  <a:gd name="T76" fmla="*/ 52 w 98"/>
                  <a:gd name="T77" fmla="*/ 15 h 110"/>
                  <a:gd name="T78" fmla="*/ 39 w 98"/>
                  <a:gd name="T79" fmla="*/ 16 h 110"/>
                  <a:gd name="T80" fmla="*/ 29 w 98"/>
                  <a:gd name="T81" fmla="*/ 22 h 110"/>
                  <a:gd name="T82" fmla="*/ 21 w 98"/>
                  <a:gd name="T83" fmla="*/ 32 h 110"/>
                  <a:gd name="T84" fmla="*/ 18 w 98"/>
                  <a:gd name="T85" fmla="*/ 45 h 110"/>
                  <a:gd name="T86" fmla="*/ 80 w 98"/>
                  <a:gd name="T87" fmla="*/ 4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10">
                    <a:moveTo>
                      <a:pt x="98" y="51"/>
                    </a:moveTo>
                    <a:lnTo>
                      <a:pt x="98" y="59"/>
                    </a:lnTo>
                    <a:lnTo>
                      <a:pt x="18" y="59"/>
                    </a:lnTo>
                    <a:lnTo>
                      <a:pt x="21" y="75"/>
                    </a:lnTo>
                    <a:lnTo>
                      <a:pt x="29" y="87"/>
                    </a:lnTo>
                    <a:lnTo>
                      <a:pt x="40" y="94"/>
                    </a:lnTo>
                    <a:lnTo>
                      <a:pt x="56" y="95"/>
                    </a:lnTo>
                    <a:lnTo>
                      <a:pt x="66" y="95"/>
                    </a:lnTo>
                    <a:lnTo>
                      <a:pt x="75" y="92"/>
                    </a:lnTo>
                    <a:lnTo>
                      <a:pt x="85" y="90"/>
                    </a:lnTo>
                    <a:lnTo>
                      <a:pt x="93" y="85"/>
                    </a:lnTo>
                    <a:lnTo>
                      <a:pt x="93" y="102"/>
                    </a:lnTo>
                    <a:lnTo>
                      <a:pt x="85" y="105"/>
                    </a:lnTo>
                    <a:lnTo>
                      <a:pt x="75" y="108"/>
                    </a:lnTo>
                    <a:lnTo>
                      <a:pt x="65" y="110"/>
                    </a:lnTo>
                    <a:lnTo>
                      <a:pt x="55" y="110"/>
                    </a:lnTo>
                    <a:lnTo>
                      <a:pt x="43" y="110"/>
                    </a:lnTo>
                    <a:lnTo>
                      <a:pt x="23" y="102"/>
                    </a:lnTo>
                    <a:lnTo>
                      <a:pt x="14" y="95"/>
                    </a:lnTo>
                    <a:lnTo>
                      <a:pt x="8" y="88"/>
                    </a:lnTo>
                    <a:lnTo>
                      <a:pt x="1" y="68"/>
                    </a:lnTo>
                    <a:lnTo>
                      <a:pt x="0" y="56"/>
                    </a:lnTo>
                    <a:lnTo>
                      <a:pt x="1" y="43"/>
                    </a:lnTo>
                    <a:lnTo>
                      <a:pt x="8" y="23"/>
                    </a:lnTo>
                    <a:lnTo>
                      <a:pt x="14" y="15"/>
                    </a:lnTo>
                    <a:lnTo>
                      <a:pt x="21" y="7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9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8" y="39"/>
                    </a:lnTo>
                    <a:lnTo>
                      <a:pt x="98" y="51"/>
                    </a:lnTo>
                    <a:close/>
                    <a:moveTo>
                      <a:pt x="80" y="45"/>
                    </a:moveTo>
                    <a:lnTo>
                      <a:pt x="79" y="32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5"/>
                    </a:lnTo>
                    <a:lnTo>
                      <a:pt x="39" y="16"/>
                    </a:lnTo>
                    <a:lnTo>
                      <a:pt x="29" y="22"/>
                    </a:lnTo>
                    <a:lnTo>
                      <a:pt x="21" y="32"/>
                    </a:lnTo>
                    <a:lnTo>
                      <a:pt x="18" y="45"/>
                    </a:lnTo>
                    <a:lnTo>
                      <a:pt x="80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6" name="Freeform 356"/>
              <p:cNvSpPr>
                <a:spLocks noEditPoints="1"/>
              </p:cNvSpPr>
              <p:nvPr/>
            </p:nvSpPr>
            <p:spPr bwMode="auto">
              <a:xfrm>
                <a:off x="4087" y="1506"/>
                <a:ext cx="32" cy="37"/>
              </a:xfrm>
              <a:custGeom>
                <a:avLst/>
                <a:gdLst>
                  <a:gd name="T0" fmla="*/ 47 w 96"/>
                  <a:gd name="T1" fmla="*/ 15 h 110"/>
                  <a:gd name="T2" fmla="*/ 34 w 96"/>
                  <a:gd name="T3" fmla="*/ 16 h 110"/>
                  <a:gd name="T4" fmla="*/ 26 w 96"/>
                  <a:gd name="T5" fmla="*/ 25 h 110"/>
                  <a:gd name="T6" fmla="*/ 19 w 96"/>
                  <a:gd name="T7" fmla="*/ 38 h 110"/>
                  <a:gd name="T8" fmla="*/ 17 w 96"/>
                  <a:gd name="T9" fmla="*/ 55 h 110"/>
                  <a:gd name="T10" fmla="*/ 19 w 96"/>
                  <a:gd name="T11" fmla="*/ 72 h 110"/>
                  <a:gd name="T12" fmla="*/ 26 w 96"/>
                  <a:gd name="T13" fmla="*/ 85 h 110"/>
                  <a:gd name="T14" fmla="*/ 34 w 96"/>
                  <a:gd name="T15" fmla="*/ 94 h 110"/>
                  <a:gd name="T16" fmla="*/ 47 w 96"/>
                  <a:gd name="T17" fmla="*/ 95 h 110"/>
                  <a:gd name="T18" fmla="*/ 60 w 96"/>
                  <a:gd name="T19" fmla="*/ 94 h 110"/>
                  <a:gd name="T20" fmla="*/ 69 w 96"/>
                  <a:gd name="T21" fmla="*/ 84 h 110"/>
                  <a:gd name="T22" fmla="*/ 76 w 96"/>
                  <a:gd name="T23" fmla="*/ 72 h 110"/>
                  <a:gd name="T24" fmla="*/ 78 w 96"/>
                  <a:gd name="T25" fmla="*/ 55 h 110"/>
                  <a:gd name="T26" fmla="*/ 76 w 96"/>
                  <a:gd name="T27" fmla="*/ 38 h 110"/>
                  <a:gd name="T28" fmla="*/ 69 w 96"/>
                  <a:gd name="T29" fmla="*/ 25 h 110"/>
                  <a:gd name="T30" fmla="*/ 60 w 96"/>
                  <a:gd name="T31" fmla="*/ 16 h 110"/>
                  <a:gd name="T32" fmla="*/ 47 w 96"/>
                  <a:gd name="T33" fmla="*/ 15 h 110"/>
                  <a:gd name="T34" fmla="*/ 47 w 96"/>
                  <a:gd name="T35" fmla="*/ 0 h 110"/>
                  <a:gd name="T36" fmla="*/ 59 w 96"/>
                  <a:gd name="T37" fmla="*/ 0 h 110"/>
                  <a:gd name="T38" fmla="*/ 76 w 96"/>
                  <a:gd name="T39" fmla="*/ 7 h 110"/>
                  <a:gd name="T40" fmla="*/ 83 w 96"/>
                  <a:gd name="T41" fmla="*/ 15 h 110"/>
                  <a:gd name="T42" fmla="*/ 89 w 96"/>
                  <a:gd name="T43" fmla="*/ 22 h 110"/>
                  <a:gd name="T44" fmla="*/ 95 w 96"/>
                  <a:gd name="T45" fmla="*/ 42 h 110"/>
                  <a:gd name="T46" fmla="*/ 96 w 96"/>
                  <a:gd name="T47" fmla="*/ 55 h 110"/>
                  <a:gd name="T48" fmla="*/ 95 w 96"/>
                  <a:gd name="T49" fmla="*/ 68 h 110"/>
                  <a:gd name="T50" fmla="*/ 89 w 96"/>
                  <a:gd name="T51" fmla="*/ 88 h 110"/>
                  <a:gd name="T52" fmla="*/ 83 w 96"/>
                  <a:gd name="T53" fmla="*/ 95 h 110"/>
                  <a:gd name="T54" fmla="*/ 76 w 96"/>
                  <a:gd name="T55" fmla="*/ 102 h 110"/>
                  <a:gd name="T56" fmla="*/ 59 w 96"/>
                  <a:gd name="T57" fmla="*/ 110 h 110"/>
                  <a:gd name="T58" fmla="*/ 47 w 96"/>
                  <a:gd name="T59" fmla="*/ 110 h 110"/>
                  <a:gd name="T60" fmla="*/ 37 w 96"/>
                  <a:gd name="T61" fmla="*/ 110 h 110"/>
                  <a:gd name="T62" fmla="*/ 19 w 96"/>
                  <a:gd name="T63" fmla="*/ 102 h 110"/>
                  <a:gd name="T64" fmla="*/ 13 w 96"/>
                  <a:gd name="T65" fmla="*/ 95 h 110"/>
                  <a:gd name="T66" fmla="*/ 7 w 96"/>
                  <a:gd name="T67" fmla="*/ 88 h 110"/>
                  <a:gd name="T68" fmla="*/ 0 w 96"/>
                  <a:gd name="T69" fmla="*/ 68 h 110"/>
                  <a:gd name="T70" fmla="*/ 0 w 96"/>
                  <a:gd name="T71" fmla="*/ 55 h 110"/>
                  <a:gd name="T72" fmla="*/ 0 w 96"/>
                  <a:gd name="T73" fmla="*/ 42 h 110"/>
                  <a:gd name="T74" fmla="*/ 7 w 96"/>
                  <a:gd name="T75" fmla="*/ 22 h 110"/>
                  <a:gd name="T76" fmla="*/ 13 w 96"/>
                  <a:gd name="T77" fmla="*/ 15 h 110"/>
                  <a:gd name="T78" fmla="*/ 19 w 96"/>
                  <a:gd name="T79" fmla="*/ 7 h 110"/>
                  <a:gd name="T80" fmla="*/ 37 w 96"/>
                  <a:gd name="T81" fmla="*/ 0 h 110"/>
                  <a:gd name="T82" fmla="*/ 47 w 96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6" h="110">
                    <a:moveTo>
                      <a:pt x="47" y="15"/>
                    </a:moveTo>
                    <a:lnTo>
                      <a:pt x="34" y="16"/>
                    </a:lnTo>
                    <a:lnTo>
                      <a:pt x="26" y="25"/>
                    </a:lnTo>
                    <a:lnTo>
                      <a:pt x="19" y="38"/>
                    </a:lnTo>
                    <a:lnTo>
                      <a:pt x="17" y="55"/>
                    </a:lnTo>
                    <a:lnTo>
                      <a:pt x="19" y="72"/>
                    </a:lnTo>
                    <a:lnTo>
                      <a:pt x="26" y="85"/>
                    </a:lnTo>
                    <a:lnTo>
                      <a:pt x="34" y="94"/>
                    </a:lnTo>
                    <a:lnTo>
                      <a:pt x="47" y="95"/>
                    </a:lnTo>
                    <a:lnTo>
                      <a:pt x="60" y="94"/>
                    </a:lnTo>
                    <a:lnTo>
                      <a:pt x="69" y="84"/>
                    </a:lnTo>
                    <a:lnTo>
                      <a:pt x="76" y="72"/>
                    </a:lnTo>
                    <a:lnTo>
                      <a:pt x="78" y="55"/>
                    </a:lnTo>
                    <a:lnTo>
                      <a:pt x="76" y="38"/>
                    </a:lnTo>
                    <a:lnTo>
                      <a:pt x="69" y="25"/>
                    </a:lnTo>
                    <a:lnTo>
                      <a:pt x="60" y="16"/>
                    </a:lnTo>
                    <a:lnTo>
                      <a:pt x="47" y="15"/>
                    </a:lnTo>
                    <a:close/>
                    <a:moveTo>
                      <a:pt x="47" y="0"/>
                    </a:moveTo>
                    <a:lnTo>
                      <a:pt x="59" y="0"/>
                    </a:lnTo>
                    <a:lnTo>
                      <a:pt x="76" y="7"/>
                    </a:lnTo>
                    <a:lnTo>
                      <a:pt x="83" y="15"/>
                    </a:lnTo>
                    <a:lnTo>
                      <a:pt x="89" y="22"/>
                    </a:lnTo>
                    <a:lnTo>
                      <a:pt x="95" y="42"/>
                    </a:lnTo>
                    <a:lnTo>
                      <a:pt x="96" y="55"/>
                    </a:lnTo>
                    <a:lnTo>
                      <a:pt x="95" y="68"/>
                    </a:lnTo>
                    <a:lnTo>
                      <a:pt x="89" y="88"/>
                    </a:lnTo>
                    <a:lnTo>
                      <a:pt x="83" y="95"/>
                    </a:lnTo>
                    <a:lnTo>
                      <a:pt x="76" y="102"/>
                    </a:lnTo>
                    <a:lnTo>
                      <a:pt x="59" y="110"/>
                    </a:lnTo>
                    <a:lnTo>
                      <a:pt x="47" y="110"/>
                    </a:lnTo>
                    <a:lnTo>
                      <a:pt x="37" y="110"/>
                    </a:lnTo>
                    <a:lnTo>
                      <a:pt x="19" y="102"/>
                    </a:lnTo>
                    <a:lnTo>
                      <a:pt x="13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7" y="22"/>
                    </a:lnTo>
                    <a:lnTo>
                      <a:pt x="13" y="15"/>
                    </a:lnTo>
                    <a:lnTo>
                      <a:pt x="19" y="7"/>
                    </a:lnTo>
                    <a:lnTo>
                      <a:pt x="37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7" name="Freeform 357"/>
              <p:cNvSpPr>
                <a:spLocks/>
              </p:cNvSpPr>
              <p:nvPr/>
            </p:nvSpPr>
            <p:spPr bwMode="auto">
              <a:xfrm>
                <a:off x="4128" y="1506"/>
                <a:ext cx="29" cy="36"/>
              </a:xfrm>
              <a:custGeom>
                <a:avLst/>
                <a:gdLst>
                  <a:gd name="T0" fmla="*/ 88 w 88"/>
                  <a:gd name="T1" fmla="*/ 43 h 107"/>
                  <a:gd name="T2" fmla="*/ 88 w 88"/>
                  <a:gd name="T3" fmla="*/ 107 h 107"/>
                  <a:gd name="T4" fmla="*/ 70 w 88"/>
                  <a:gd name="T5" fmla="*/ 107 h 107"/>
                  <a:gd name="T6" fmla="*/ 70 w 88"/>
                  <a:gd name="T7" fmla="*/ 45 h 107"/>
                  <a:gd name="T8" fmla="*/ 69 w 88"/>
                  <a:gd name="T9" fmla="*/ 30 h 107"/>
                  <a:gd name="T10" fmla="*/ 65 w 88"/>
                  <a:gd name="T11" fmla="*/ 22 h 107"/>
                  <a:gd name="T12" fmla="*/ 58 w 88"/>
                  <a:gd name="T13" fmla="*/ 16 h 107"/>
                  <a:gd name="T14" fmla="*/ 47 w 88"/>
                  <a:gd name="T15" fmla="*/ 15 h 107"/>
                  <a:gd name="T16" fmla="*/ 34 w 88"/>
                  <a:gd name="T17" fmla="*/ 16 h 107"/>
                  <a:gd name="T18" fmla="*/ 26 w 88"/>
                  <a:gd name="T19" fmla="*/ 23 h 107"/>
                  <a:gd name="T20" fmla="*/ 19 w 88"/>
                  <a:gd name="T21" fmla="*/ 33 h 107"/>
                  <a:gd name="T22" fmla="*/ 17 w 88"/>
                  <a:gd name="T23" fmla="*/ 48 h 107"/>
                  <a:gd name="T24" fmla="*/ 17 w 88"/>
                  <a:gd name="T25" fmla="*/ 107 h 107"/>
                  <a:gd name="T26" fmla="*/ 0 w 88"/>
                  <a:gd name="T27" fmla="*/ 107 h 107"/>
                  <a:gd name="T28" fmla="*/ 0 w 88"/>
                  <a:gd name="T29" fmla="*/ 2 h 107"/>
                  <a:gd name="T30" fmla="*/ 17 w 88"/>
                  <a:gd name="T31" fmla="*/ 2 h 107"/>
                  <a:gd name="T32" fmla="*/ 17 w 88"/>
                  <a:gd name="T33" fmla="*/ 19 h 107"/>
                  <a:gd name="T34" fmla="*/ 24 w 88"/>
                  <a:gd name="T35" fmla="*/ 10 h 107"/>
                  <a:gd name="T36" fmla="*/ 32 w 88"/>
                  <a:gd name="T37" fmla="*/ 5 h 107"/>
                  <a:gd name="T38" fmla="*/ 40 w 88"/>
                  <a:gd name="T39" fmla="*/ 0 h 107"/>
                  <a:gd name="T40" fmla="*/ 52 w 88"/>
                  <a:gd name="T41" fmla="*/ 0 h 107"/>
                  <a:gd name="T42" fmla="*/ 68 w 88"/>
                  <a:gd name="T43" fmla="*/ 2 h 107"/>
                  <a:gd name="T44" fmla="*/ 79 w 88"/>
                  <a:gd name="T45" fmla="*/ 10 h 107"/>
                  <a:gd name="T46" fmla="*/ 86 w 88"/>
                  <a:gd name="T47" fmla="*/ 23 h 107"/>
                  <a:gd name="T48" fmla="*/ 88 w 88"/>
                  <a:gd name="T49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07">
                    <a:moveTo>
                      <a:pt x="88" y="43"/>
                    </a:moveTo>
                    <a:lnTo>
                      <a:pt x="88" y="107"/>
                    </a:lnTo>
                    <a:lnTo>
                      <a:pt x="70" y="107"/>
                    </a:lnTo>
                    <a:lnTo>
                      <a:pt x="70" y="45"/>
                    </a:lnTo>
                    <a:lnTo>
                      <a:pt x="69" y="30"/>
                    </a:lnTo>
                    <a:lnTo>
                      <a:pt x="65" y="22"/>
                    </a:lnTo>
                    <a:lnTo>
                      <a:pt x="58" y="16"/>
                    </a:lnTo>
                    <a:lnTo>
                      <a:pt x="47" y="15"/>
                    </a:lnTo>
                    <a:lnTo>
                      <a:pt x="34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7" y="48"/>
                    </a:lnTo>
                    <a:lnTo>
                      <a:pt x="17" y="107"/>
                    </a:lnTo>
                    <a:lnTo>
                      <a:pt x="0" y="107"/>
                    </a:lnTo>
                    <a:lnTo>
                      <a:pt x="0" y="2"/>
                    </a:lnTo>
                    <a:lnTo>
                      <a:pt x="17" y="2"/>
                    </a:lnTo>
                    <a:lnTo>
                      <a:pt x="17" y="19"/>
                    </a:lnTo>
                    <a:lnTo>
                      <a:pt x="24" y="10"/>
                    </a:lnTo>
                    <a:lnTo>
                      <a:pt x="32" y="5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8" y="2"/>
                    </a:lnTo>
                    <a:lnTo>
                      <a:pt x="79" y="10"/>
                    </a:lnTo>
                    <a:lnTo>
                      <a:pt x="86" y="23"/>
                    </a:lnTo>
                    <a:lnTo>
                      <a:pt x="88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8" name="Freeform 358"/>
              <p:cNvSpPr>
                <a:spLocks noEditPoints="1"/>
              </p:cNvSpPr>
              <p:nvPr/>
            </p:nvSpPr>
            <p:spPr bwMode="auto">
              <a:xfrm>
                <a:off x="4187" y="1493"/>
                <a:ext cx="31" cy="50"/>
              </a:xfrm>
              <a:custGeom>
                <a:avLst/>
                <a:gdLst>
                  <a:gd name="T0" fmla="*/ 78 w 95"/>
                  <a:gd name="T1" fmla="*/ 57 h 149"/>
                  <a:gd name="T2" fmla="*/ 78 w 95"/>
                  <a:gd name="T3" fmla="*/ 0 h 149"/>
                  <a:gd name="T4" fmla="*/ 95 w 95"/>
                  <a:gd name="T5" fmla="*/ 0 h 149"/>
                  <a:gd name="T6" fmla="*/ 95 w 95"/>
                  <a:gd name="T7" fmla="*/ 146 h 149"/>
                  <a:gd name="T8" fmla="*/ 78 w 95"/>
                  <a:gd name="T9" fmla="*/ 146 h 149"/>
                  <a:gd name="T10" fmla="*/ 78 w 95"/>
                  <a:gd name="T11" fmla="*/ 130 h 149"/>
                  <a:gd name="T12" fmla="*/ 70 w 95"/>
                  <a:gd name="T13" fmla="*/ 139 h 149"/>
                  <a:gd name="T14" fmla="*/ 63 w 95"/>
                  <a:gd name="T15" fmla="*/ 144 h 149"/>
                  <a:gd name="T16" fmla="*/ 54 w 95"/>
                  <a:gd name="T17" fmla="*/ 149 h 149"/>
                  <a:gd name="T18" fmla="*/ 43 w 95"/>
                  <a:gd name="T19" fmla="*/ 149 h 149"/>
                  <a:gd name="T20" fmla="*/ 34 w 95"/>
                  <a:gd name="T21" fmla="*/ 149 h 149"/>
                  <a:gd name="T22" fmla="*/ 18 w 95"/>
                  <a:gd name="T23" fmla="*/ 140 h 149"/>
                  <a:gd name="T24" fmla="*/ 13 w 95"/>
                  <a:gd name="T25" fmla="*/ 134 h 149"/>
                  <a:gd name="T26" fmla="*/ 3 w 95"/>
                  <a:gd name="T27" fmla="*/ 117 h 149"/>
                  <a:gd name="T28" fmla="*/ 0 w 95"/>
                  <a:gd name="T29" fmla="*/ 94 h 149"/>
                  <a:gd name="T30" fmla="*/ 3 w 95"/>
                  <a:gd name="T31" fmla="*/ 71 h 149"/>
                  <a:gd name="T32" fmla="*/ 13 w 95"/>
                  <a:gd name="T33" fmla="*/ 54 h 149"/>
                  <a:gd name="T34" fmla="*/ 18 w 95"/>
                  <a:gd name="T35" fmla="*/ 46 h 149"/>
                  <a:gd name="T36" fmla="*/ 34 w 95"/>
                  <a:gd name="T37" fmla="*/ 39 h 149"/>
                  <a:gd name="T38" fmla="*/ 43 w 95"/>
                  <a:gd name="T39" fmla="*/ 39 h 149"/>
                  <a:gd name="T40" fmla="*/ 54 w 95"/>
                  <a:gd name="T41" fmla="*/ 39 h 149"/>
                  <a:gd name="T42" fmla="*/ 63 w 95"/>
                  <a:gd name="T43" fmla="*/ 44 h 149"/>
                  <a:gd name="T44" fmla="*/ 70 w 95"/>
                  <a:gd name="T45" fmla="*/ 48 h 149"/>
                  <a:gd name="T46" fmla="*/ 78 w 95"/>
                  <a:gd name="T47" fmla="*/ 57 h 149"/>
                  <a:gd name="T48" fmla="*/ 18 w 95"/>
                  <a:gd name="T49" fmla="*/ 94 h 149"/>
                  <a:gd name="T50" fmla="*/ 20 w 95"/>
                  <a:gd name="T51" fmla="*/ 111 h 149"/>
                  <a:gd name="T52" fmla="*/ 26 w 95"/>
                  <a:gd name="T53" fmla="*/ 124 h 149"/>
                  <a:gd name="T54" fmla="*/ 34 w 95"/>
                  <a:gd name="T55" fmla="*/ 133 h 149"/>
                  <a:gd name="T56" fmla="*/ 47 w 95"/>
                  <a:gd name="T57" fmla="*/ 134 h 149"/>
                  <a:gd name="T58" fmla="*/ 60 w 95"/>
                  <a:gd name="T59" fmla="*/ 133 h 149"/>
                  <a:gd name="T60" fmla="*/ 69 w 95"/>
                  <a:gd name="T61" fmla="*/ 124 h 149"/>
                  <a:gd name="T62" fmla="*/ 76 w 95"/>
                  <a:gd name="T63" fmla="*/ 111 h 149"/>
                  <a:gd name="T64" fmla="*/ 78 w 95"/>
                  <a:gd name="T65" fmla="*/ 94 h 149"/>
                  <a:gd name="T66" fmla="*/ 76 w 95"/>
                  <a:gd name="T67" fmla="*/ 77 h 149"/>
                  <a:gd name="T68" fmla="*/ 69 w 95"/>
                  <a:gd name="T69" fmla="*/ 64 h 149"/>
                  <a:gd name="T70" fmla="*/ 60 w 95"/>
                  <a:gd name="T71" fmla="*/ 55 h 149"/>
                  <a:gd name="T72" fmla="*/ 47 w 95"/>
                  <a:gd name="T73" fmla="*/ 54 h 149"/>
                  <a:gd name="T74" fmla="*/ 34 w 95"/>
                  <a:gd name="T75" fmla="*/ 55 h 149"/>
                  <a:gd name="T76" fmla="*/ 26 w 95"/>
                  <a:gd name="T77" fmla="*/ 64 h 149"/>
                  <a:gd name="T78" fmla="*/ 20 w 95"/>
                  <a:gd name="T79" fmla="*/ 77 h 149"/>
                  <a:gd name="T80" fmla="*/ 18 w 95"/>
                  <a:gd name="T81" fmla="*/ 9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5" h="149">
                    <a:moveTo>
                      <a:pt x="78" y="57"/>
                    </a:moveTo>
                    <a:lnTo>
                      <a:pt x="78" y="0"/>
                    </a:lnTo>
                    <a:lnTo>
                      <a:pt x="95" y="0"/>
                    </a:lnTo>
                    <a:lnTo>
                      <a:pt x="95" y="146"/>
                    </a:lnTo>
                    <a:lnTo>
                      <a:pt x="78" y="146"/>
                    </a:lnTo>
                    <a:lnTo>
                      <a:pt x="78" y="130"/>
                    </a:lnTo>
                    <a:lnTo>
                      <a:pt x="70" y="139"/>
                    </a:lnTo>
                    <a:lnTo>
                      <a:pt x="63" y="144"/>
                    </a:lnTo>
                    <a:lnTo>
                      <a:pt x="54" y="149"/>
                    </a:lnTo>
                    <a:lnTo>
                      <a:pt x="43" y="149"/>
                    </a:lnTo>
                    <a:lnTo>
                      <a:pt x="34" y="149"/>
                    </a:lnTo>
                    <a:lnTo>
                      <a:pt x="18" y="140"/>
                    </a:lnTo>
                    <a:lnTo>
                      <a:pt x="13" y="134"/>
                    </a:lnTo>
                    <a:lnTo>
                      <a:pt x="3" y="117"/>
                    </a:lnTo>
                    <a:lnTo>
                      <a:pt x="0" y="94"/>
                    </a:lnTo>
                    <a:lnTo>
                      <a:pt x="3" y="71"/>
                    </a:lnTo>
                    <a:lnTo>
                      <a:pt x="13" y="54"/>
                    </a:lnTo>
                    <a:lnTo>
                      <a:pt x="18" y="46"/>
                    </a:lnTo>
                    <a:lnTo>
                      <a:pt x="34" y="39"/>
                    </a:lnTo>
                    <a:lnTo>
                      <a:pt x="43" y="39"/>
                    </a:lnTo>
                    <a:lnTo>
                      <a:pt x="54" y="39"/>
                    </a:lnTo>
                    <a:lnTo>
                      <a:pt x="63" y="44"/>
                    </a:lnTo>
                    <a:lnTo>
                      <a:pt x="70" y="48"/>
                    </a:lnTo>
                    <a:lnTo>
                      <a:pt x="78" y="57"/>
                    </a:lnTo>
                    <a:close/>
                    <a:moveTo>
                      <a:pt x="18" y="94"/>
                    </a:moveTo>
                    <a:lnTo>
                      <a:pt x="20" y="111"/>
                    </a:lnTo>
                    <a:lnTo>
                      <a:pt x="26" y="124"/>
                    </a:lnTo>
                    <a:lnTo>
                      <a:pt x="34" y="133"/>
                    </a:lnTo>
                    <a:lnTo>
                      <a:pt x="47" y="134"/>
                    </a:lnTo>
                    <a:lnTo>
                      <a:pt x="60" y="133"/>
                    </a:lnTo>
                    <a:lnTo>
                      <a:pt x="69" y="124"/>
                    </a:lnTo>
                    <a:lnTo>
                      <a:pt x="76" y="111"/>
                    </a:lnTo>
                    <a:lnTo>
                      <a:pt x="78" y="94"/>
                    </a:lnTo>
                    <a:lnTo>
                      <a:pt x="76" y="77"/>
                    </a:lnTo>
                    <a:lnTo>
                      <a:pt x="69" y="64"/>
                    </a:lnTo>
                    <a:lnTo>
                      <a:pt x="60" y="55"/>
                    </a:lnTo>
                    <a:lnTo>
                      <a:pt x="47" y="54"/>
                    </a:lnTo>
                    <a:lnTo>
                      <a:pt x="34" y="55"/>
                    </a:lnTo>
                    <a:lnTo>
                      <a:pt x="26" y="64"/>
                    </a:lnTo>
                    <a:lnTo>
                      <a:pt x="20" y="77"/>
                    </a:lnTo>
                    <a:lnTo>
                      <a:pt x="18" y="9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9" name="Freeform 359"/>
              <p:cNvSpPr>
                <a:spLocks noEditPoints="1"/>
              </p:cNvSpPr>
              <p:nvPr/>
            </p:nvSpPr>
            <p:spPr bwMode="auto">
              <a:xfrm>
                <a:off x="4227" y="1506"/>
                <a:ext cx="33" cy="37"/>
              </a:xfrm>
              <a:custGeom>
                <a:avLst/>
                <a:gdLst>
                  <a:gd name="T0" fmla="*/ 48 w 97"/>
                  <a:gd name="T1" fmla="*/ 15 h 110"/>
                  <a:gd name="T2" fmla="*/ 36 w 97"/>
                  <a:gd name="T3" fmla="*/ 16 h 110"/>
                  <a:gd name="T4" fmla="*/ 26 w 97"/>
                  <a:gd name="T5" fmla="*/ 25 h 110"/>
                  <a:gd name="T6" fmla="*/ 20 w 97"/>
                  <a:gd name="T7" fmla="*/ 38 h 110"/>
                  <a:gd name="T8" fmla="*/ 19 w 97"/>
                  <a:gd name="T9" fmla="*/ 55 h 110"/>
                  <a:gd name="T10" fmla="*/ 20 w 97"/>
                  <a:gd name="T11" fmla="*/ 72 h 110"/>
                  <a:gd name="T12" fmla="*/ 26 w 97"/>
                  <a:gd name="T13" fmla="*/ 85 h 110"/>
                  <a:gd name="T14" fmla="*/ 35 w 97"/>
                  <a:gd name="T15" fmla="*/ 94 h 110"/>
                  <a:gd name="T16" fmla="*/ 48 w 97"/>
                  <a:gd name="T17" fmla="*/ 95 h 110"/>
                  <a:gd name="T18" fmla="*/ 61 w 97"/>
                  <a:gd name="T19" fmla="*/ 94 h 110"/>
                  <a:gd name="T20" fmla="*/ 71 w 97"/>
                  <a:gd name="T21" fmla="*/ 84 h 110"/>
                  <a:gd name="T22" fmla="*/ 77 w 97"/>
                  <a:gd name="T23" fmla="*/ 72 h 110"/>
                  <a:gd name="T24" fmla="*/ 78 w 97"/>
                  <a:gd name="T25" fmla="*/ 55 h 110"/>
                  <a:gd name="T26" fmla="*/ 77 w 97"/>
                  <a:gd name="T27" fmla="*/ 38 h 110"/>
                  <a:gd name="T28" fmla="*/ 71 w 97"/>
                  <a:gd name="T29" fmla="*/ 25 h 110"/>
                  <a:gd name="T30" fmla="*/ 61 w 97"/>
                  <a:gd name="T31" fmla="*/ 16 h 110"/>
                  <a:gd name="T32" fmla="*/ 48 w 97"/>
                  <a:gd name="T33" fmla="*/ 15 h 110"/>
                  <a:gd name="T34" fmla="*/ 48 w 97"/>
                  <a:gd name="T35" fmla="*/ 0 h 110"/>
                  <a:gd name="T36" fmla="*/ 59 w 97"/>
                  <a:gd name="T37" fmla="*/ 0 h 110"/>
                  <a:gd name="T38" fmla="*/ 77 w 97"/>
                  <a:gd name="T39" fmla="*/ 7 h 110"/>
                  <a:gd name="T40" fmla="*/ 84 w 97"/>
                  <a:gd name="T41" fmla="*/ 15 h 110"/>
                  <a:gd name="T42" fmla="*/ 90 w 97"/>
                  <a:gd name="T43" fmla="*/ 22 h 110"/>
                  <a:gd name="T44" fmla="*/ 97 w 97"/>
                  <a:gd name="T45" fmla="*/ 42 h 110"/>
                  <a:gd name="T46" fmla="*/ 97 w 97"/>
                  <a:gd name="T47" fmla="*/ 55 h 110"/>
                  <a:gd name="T48" fmla="*/ 97 w 97"/>
                  <a:gd name="T49" fmla="*/ 68 h 110"/>
                  <a:gd name="T50" fmla="*/ 90 w 97"/>
                  <a:gd name="T51" fmla="*/ 88 h 110"/>
                  <a:gd name="T52" fmla="*/ 84 w 97"/>
                  <a:gd name="T53" fmla="*/ 95 h 110"/>
                  <a:gd name="T54" fmla="*/ 77 w 97"/>
                  <a:gd name="T55" fmla="*/ 102 h 110"/>
                  <a:gd name="T56" fmla="*/ 59 w 97"/>
                  <a:gd name="T57" fmla="*/ 110 h 110"/>
                  <a:gd name="T58" fmla="*/ 48 w 97"/>
                  <a:gd name="T59" fmla="*/ 110 h 110"/>
                  <a:gd name="T60" fmla="*/ 38 w 97"/>
                  <a:gd name="T61" fmla="*/ 110 h 110"/>
                  <a:gd name="T62" fmla="*/ 20 w 97"/>
                  <a:gd name="T63" fmla="*/ 102 h 110"/>
                  <a:gd name="T64" fmla="*/ 13 w 97"/>
                  <a:gd name="T65" fmla="*/ 95 h 110"/>
                  <a:gd name="T66" fmla="*/ 7 w 97"/>
                  <a:gd name="T67" fmla="*/ 88 h 110"/>
                  <a:gd name="T68" fmla="*/ 0 w 97"/>
                  <a:gd name="T69" fmla="*/ 68 h 110"/>
                  <a:gd name="T70" fmla="*/ 0 w 97"/>
                  <a:gd name="T71" fmla="*/ 55 h 110"/>
                  <a:gd name="T72" fmla="*/ 0 w 97"/>
                  <a:gd name="T73" fmla="*/ 42 h 110"/>
                  <a:gd name="T74" fmla="*/ 7 w 97"/>
                  <a:gd name="T75" fmla="*/ 22 h 110"/>
                  <a:gd name="T76" fmla="*/ 13 w 97"/>
                  <a:gd name="T77" fmla="*/ 15 h 110"/>
                  <a:gd name="T78" fmla="*/ 20 w 97"/>
                  <a:gd name="T79" fmla="*/ 7 h 110"/>
                  <a:gd name="T80" fmla="*/ 38 w 97"/>
                  <a:gd name="T81" fmla="*/ 0 h 110"/>
                  <a:gd name="T82" fmla="*/ 48 w 97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7" h="110">
                    <a:moveTo>
                      <a:pt x="48" y="15"/>
                    </a:moveTo>
                    <a:lnTo>
                      <a:pt x="36" y="16"/>
                    </a:lnTo>
                    <a:lnTo>
                      <a:pt x="26" y="25"/>
                    </a:lnTo>
                    <a:lnTo>
                      <a:pt x="20" y="38"/>
                    </a:lnTo>
                    <a:lnTo>
                      <a:pt x="19" y="55"/>
                    </a:lnTo>
                    <a:lnTo>
                      <a:pt x="20" y="72"/>
                    </a:lnTo>
                    <a:lnTo>
                      <a:pt x="26" y="85"/>
                    </a:lnTo>
                    <a:lnTo>
                      <a:pt x="35" y="94"/>
                    </a:lnTo>
                    <a:lnTo>
                      <a:pt x="48" y="95"/>
                    </a:lnTo>
                    <a:lnTo>
                      <a:pt x="61" y="94"/>
                    </a:lnTo>
                    <a:lnTo>
                      <a:pt x="71" y="84"/>
                    </a:lnTo>
                    <a:lnTo>
                      <a:pt x="77" y="72"/>
                    </a:lnTo>
                    <a:lnTo>
                      <a:pt x="78" y="55"/>
                    </a:lnTo>
                    <a:lnTo>
                      <a:pt x="77" y="38"/>
                    </a:lnTo>
                    <a:lnTo>
                      <a:pt x="71" y="25"/>
                    </a:lnTo>
                    <a:lnTo>
                      <a:pt x="61" y="16"/>
                    </a:lnTo>
                    <a:lnTo>
                      <a:pt x="48" y="15"/>
                    </a:lnTo>
                    <a:close/>
                    <a:moveTo>
                      <a:pt x="48" y="0"/>
                    </a:moveTo>
                    <a:lnTo>
                      <a:pt x="59" y="0"/>
                    </a:lnTo>
                    <a:lnTo>
                      <a:pt x="77" y="7"/>
                    </a:lnTo>
                    <a:lnTo>
                      <a:pt x="84" y="15"/>
                    </a:lnTo>
                    <a:lnTo>
                      <a:pt x="90" y="22"/>
                    </a:lnTo>
                    <a:lnTo>
                      <a:pt x="97" y="42"/>
                    </a:lnTo>
                    <a:lnTo>
                      <a:pt x="97" y="55"/>
                    </a:lnTo>
                    <a:lnTo>
                      <a:pt x="97" y="68"/>
                    </a:lnTo>
                    <a:lnTo>
                      <a:pt x="90" y="88"/>
                    </a:lnTo>
                    <a:lnTo>
                      <a:pt x="84" y="95"/>
                    </a:lnTo>
                    <a:lnTo>
                      <a:pt x="77" y="102"/>
                    </a:lnTo>
                    <a:lnTo>
                      <a:pt x="59" y="110"/>
                    </a:lnTo>
                    <a:lnTo>
                      <a:pt x="48" y="110"/>
                    </a:lnTo>
                    <a:lnTo>
                      <a:pt x="38" y="110"/>
                    </a:lnTo>
                    <a:lnTo>
                      <a:pt x="20" y="102"/>
                    </a:lnTo>
                    <a:lnTo>
                      <a:pt x="13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7" y="22"/>
                    </a:lnTo>
                    <a:lnTo>
                      <a:pt x="13" y="15"/>
                    </a:lnTo>
                    <a:lnTo>
                      <a:pt x="20" y="7"/>
                    </a:lnTo>
                    <a:lnTo>
                      <a:pt x="38" y="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0" name="Freeform 360"/>
              <p:cNvSpPr>
                <a:spLocks/>
              </p:cNvSpPr>
              <p:nvPr/>
            </p:nvSpPr>
            <p:spPr bwMode="auto">
              <a:xfrm>
                <a:off x="4269" y="1506"/>
                <a:ext cx="51" cy="36"/>
              </a:xfrm>
              <a:custGeom>
                <a:avLst/>
                <a:gdLst>
                  <a:gd name="T0" fmla="*/ 82 w 154"/>
                  <a:gd name="T1" fmla="*/ 22 h 107"/>
                  <a:gd name="T2" fmla="*/ 90 w 154"/>
                  <a:gd name="T3" fmla="*/ 12 h 107"/>
                  <a:gd name="T4" fmla="*/ 98 w 154"/>
                  <a:gd name="T5" fmla="*/ 5 h 107"/>
                  <a:gd name="T6" fmla="*/ 108 w 154"/>
                  <a:gd name="T7" fmla="*/ 0 h 107"/>
                  <a:gd name="T8" fmla="*/ 120 w 154"/>
                  <a:gd name="T9" fmla="*/ 0 h 107"/>
                  <a:gd name="T10" fmla="*/ 134 w 154"/>
                  <a:gd name="T11" fmla="*/ 2 h 107"/>
                  <a:gd name="T12" fmla="*/ 146 w 154"/>
                  <a:gd name="T13" fmla="*/ 12 h 107"/>
                  <a:gd name="T14" fmla="*/ 153 w 154"/>
                  <a:gd name="T15" fmla="*/ 25 h 107"/>
                  <a:gd name="T16" fmla="*/ 154 w 154"/>
                  <a:gd name="T17" fmla="*/ 43 h 107"/>
                  <a:gd name="T18" fmla="*/ 154 w 154"/>
                  <a:gd name="T19" fmla="*/ 107 h 107"/>
                  <a:gd name="T20" fmla="*/ 137 w 154"/>
                  <a:gd name="T21" fmla="*/ 107 h 107"/>
                  <a:gd name="T22" fmla="*/ 137 w 154"/>
                  <a:gd name="T23" fmla="*/ 45 h 107"/>
                  <a:gd name="T24" fmla="*/ 136 w 154"/>
                  <a:gd name="T25" fmla="*/ 30 h 107"/>
                  <a:gd name="T26" fmla="*/ 131 w 154"/>
                  <a:gd name="T27" fmla="*/ 22 h 107"/>
                  <a:gd name="T28" fmla="*/ 126 w 154"/>
                  <a:gd name="T29" fmla="*/ 16 h 107"/>
                  <a:gd name="T30" fmla="*/ 115 w 154"/>
                  <a:gd name="T31" fmla="*/ 15 h 107"/>
                  <a:gd name="T32" fmla="*/ 103 w 154"/>
                  <a:gd name="T33" fmla="*/ 16 h 107"/>
                  <a:gd name="T34" fmla="*/ 94 w 154"/>
                  <a:gd name="T35" fmla="*/ 23 h 107"/>
                  <a:gd name="T36" fmla="*/ 87 w 154"/>
                  <a:gd name="T37" fmla="*/ 33 h 107"/>
                  <a:gd name="T38" fmla="*/ 87 w 154"/>
                  <a:gd name="T39" fmla="*/ 48 h 107"/>
                  <a:gd name="T40" fmla="*/ 87 w 154"/>
                  <a:gd name="T41" fmla="*/ 107 h 107"/>
                  <a:gd name="T42" fmla="*/ 68 w 154"/>
                  <a:gd name="T43" fmla="*/ 107 h 107"/>
                  <a:gd name="T44" fmla="*/ 68 w 154"/>
                  <a:gd name="T45" fmla="*/ 45 h 107"/>
                  <a:gd name="T46" fmla="*/ 68 w 154"/>
                  <a:gd name="T47" fmla="*/ 30 h 107"/>
                  <a:gd name="T48" fmla="*/ 64 w 154"/>
                  <a:gd name="T49" fmla="*/ 22 h 107"/>
                  <a:gd name="T50" fmla="*/ 56 w 154"/>
                  <a:gd name="T51" fmla="*/ 16 h 107"/>
                  <a:gd name="T52" fmla="*/ 46 w 154"/>
                  <a:gd name="T53" fmla="*/ 15 h 107"/>
                  <a:gd name="T54" fmla="*/ 35 w 154"/>
                  <a:gd name="T55" fmla="*/ 16 h 107"/>
                  <a:gd name="T56" fmla="*/ 26 w 154"/>
                  <a:gd name="T57" fmla="*/ 23 h 107"/>
                  <a:gd name="T58" fmla="*/ 19 w 154"/>
                  <a:gd name="T59" fmla="*/ 33 h 107"/>
                  <a:gd name="T60" fmla="*/ 17 w 154"/>
                  <a:gd name="T61" fmla="*/ 48 h 107"/>
                  <a:gd name="T62" fmla="*/ 17 w 154"/>
                  <a:gd name="T63" fmla="*/ 107 h 107"/>
                  <a:gd name="T64" fmla="*/ 0 w 154"/>
                  <a:gd name="T65" fmla="*/ 107 h 107"/>
                  <a:gd name="T66" fmla="*/ 0 w 154"/>
                  <a:gd name="T67" fmla="*/ 2 h 107"/>
                  <a:gd name="T68" fmla="*/ 17 w 154"/>
                  <a:gd name="T69" fmla="*/ 2 h 107"/>
                  <a:gd name="T70" fmla="*/ 17 w 154"/>
                  <a:gd name="T71" fmla="*/ 19 h 107"/>
                  <a:gd name="T72" fmla="*/ 25 w 154"/>
                  <a:gd name="T73" fmla="*/ 10 h 107"/>
                  <a:gd name="T74" fmla="*/ 32 w 154"/>
                  <a:gd name="T75" fmla="*/ 5 h 107"/>
                  <a:gd name="T76" fmla="*/ 41 w 154"/>
                  <a:gd name="T77" fmla="*/ 0 h 107"/>
                  <a:gd name="T78" fmla="*/ 52 w 154"/>
                  <a:gd name="T79" fmla="*/ 0 h 107"/>
                  <a:gd name="T80" fmla="*/ 62 w 154"/>
                  <a:gd name="T81" fmla="*/ 0 h 107"/>
                  <a:gd name="T82" fmla="*/ 71 w 154"/>
                  <a:gd name="T83" fmla="*/ 6 h 107"/>
                  <a:gd name="T84" fmla="*/ 78 w 154"/>
                  <a:gd name="T85" fmla="*/ 12 h 107"/>
                  <a:gd name="T86" fmla="*/ 82 w 154"/>
                  <a:gd name="T87" fmla="*/ 2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4" h="107">
                    <a:moveTo>
                      <a:pt x="82" y="22"/>
                    </a:moveTo>
                    <a:lnTo>
                      <a:pt x="90" y="12"/>
                    </a:lnTo>
                    <a:lnTo>
                      <a:pt x="98" y="5"/>
                    </a:lnTo>
                    <a:lnTo>
                      <a:pt x="108" y="0"/>
                    </a:lnTo>
                    <a:lnTo>
                      <a:pt x="120" y="0"/>
                    </a:lnTo>
                    <a:lnTo>
                      <a:pt x="134" y="2"/>
                    </a:lnTo>
                    <a:lnTo>
                      <a:pt x="146" y="12"/>
                    </a:lnTo>
                    <a:lnTo>
                      <a:pt x="153" y="25"/>
                    </a:lnTo>
                    <a:lnTo>
                      <a:pt x="154" y="43"/>
                    </a:lnTo>
                    <a:lnTo>
                      <a:pt x="154" y="107"/>
                    </a:lnTo>
                    <a:lnTo>
                      <a:pt x="137" y="107"/>
                    </a:lnTo>
                    <a:lnTo>
                      <a:pt x="137" y="45"/>
                    </a:lnTo>
                    <a:lnTo>
                      <a:pt x="136" y="30"/>
                    </a:lnTo>
                    <a:lnTo>
                      <a:pt x="131" y="22"/>
                    </a:lnTo>
                    <a:lnTo>
                      <a:pt x="126" y="16"/>
                    </a:lnTo>
                    <a:lnTo>
                      <a:pt x="115" y="15"/>
                    </a:lnTo>
                    <a:lnTo>
                      <a:pt x="103" y="16"/>
                    </a:lnTo>
                    <a:lnTo>
                      <a:pt x="94" y="23"/>
                    </a:lnTo>
                    <a:lnTo>
                      <a:pt x="87" y="33"/>
                    </a:lnTo>
                    <a:lnTo>
                      <a:pt x="87" y="48"/>
                    </a:lnTo>
                    <a:lnTo>
                      <a:pt x="87" y="107"/>
                    </a:lnTo>
                    <a:lnTo>
                      <a:pt x="68" y="107"/>
                    </a:lnTo>
                    <a:lnTo>
                      <a:pt x="68" y="45"/>
                    </a:lnTo>
                    <a:lnTo>
                      <a:pt x="68" y="30"/>
                    </a:lnTo>
                    <a:lnTo>
                      <a:pt x="64" y="22"/>
                    </a:lnTo>
                    <a:lnTo>
                      <a:pt x="56" y="16"/>
                    </a:lnTo>
                    <a:lnTo>
                      <a:pt x="46" y="15"/>
                    </a:lnTo>
                    <a:lnTo>
                      <a:pt x="35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7" y="48"/>
                    </a:lnTo>
                    <a:lnTo>
                      <a:pt x="17" y="107"/>
                    </a:lnTo>
                    <a:lnTo>
                      <a:pt x="0" y="107"/>
                    </a:lnTo>
                    <a:lnTo>
                      <a:pt x="0" y="2"/>
                    </a:lnTo>
                    <a:lnTo>
                      <a:pt x="17" y="2"/>
                    </a:lnTo>
                    <a:lnTo>
                      <a:pt x="17" y="19"/>
                    </a:lnTo>
                    <a:lnTo>
                      <a:pt x="25" y="10"/>
                    </a:lnTo>
                    <a:lnTo>
                      <a:pt x="32" y="5"/>
                    </a:lnTo>
                    <a:lnTo>
                      <a:pt x="41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1" y="6"/>
                    </a:lnTo>
                    <a:lnTo>
                      <a:pt x="78" y="12"/>
                    </a:lnTo>
                    <a:lnTo>
                      <a:pt x="82" y="2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1" name="Freeform 361"/>
              <p:cNvSpPr>
                <a:spLocks noEditPoints="1"/>
              </p:cNvSpPr>
              <p:nvPr/>
            </p:nvSpPr>
            <p:spPr bwMode="auto">
              <a:xfrm>
                <a:off x="4329" y="1506"/>
                <a:ext cx="30" cy="37"/>
              </a:xfrm>
              <a:custGeom>
                <a:avLst/>
                <a:gdLst>
                  <a:gd name="T0" fmla="*/ 55 w 89"/>
                  <a:gd name="T1" fmla="*/ 55 h 110"/>
                  <a:gd name="T2" fmla="*/ 36 w 89"/>
                  <a:gd name="T3" fmla="*/ 55 h 110"/>
                  <a:gd name="T4" fmla="*/ 26 w 89"/>
                  <a:gd name="T5" fmla="*/ 59 h 110"/>
                  <a:gd name="T6" fmla="*/ 19 w 89"/>
                  <a:gd name="T7" fmla="*/ 65 h 110"/>
                  <a:gd name="T8" fmla="*/ 17 w 89"/>
                  <a:gd name="T9" fmla="*/ 75 h 110"/>
                  <a:gd name="T10" fmla="*/ 19 w 89"/>
                  <a:gd name="T11" fmla="*/ 84 h 110"/>
                  <a:gd name="T12" fmla="*/ 23 w 89"/>
                  <a:gd name="T13" fmla="*/ 90 h 110"/>
                  <a:gd name="T14" fmla="*/ 30 w 89"/>
                  <a:gd name="T15" fmla="*/ 95 h 110"/>
                  <a:gd name="T16" fmla="*/ 40 w 89"/>
                  <a:gd name="T17" fmla="*/ 95 h 110"/>
                  <a:gd name="T18" fmla="*/ 53 w 89"/>
                  <a:gd name="T19" fmla="*/ 94 h 110"/>
                  <a:gd name="T20" fmla="*/ 63 w 89"/>
                  <a:gd name="T21" fmla="*/ 85 h 110"/>
                  <a:gd name="T22" fmla="*/ 70 w 89"/>
                  <a:gd name="T23" fmla="*/ 74 h 110"/>
                  <a:gd name="T24" fmla="*/ 72 w 89"/>
                  <a:gd name="T25" fmla="*/ 58 h 110"/>
                  <a:gd name="T26" fmla="*/ 72 w 89"/>
                  <a:gd name="T27" fmla="*/ 55 h 110"/>
                  <a:gd name="T28" fmla="*/ 55 w 89"/>
                  <a:gd name="T29" fmla="*/ 55 h 110"/>
                  <a:gd name="T30" fmla="*/ 89 w 89"/>
                  <a:gd name="T31" fmla="*/ 48 h 110"/>
                  <a:gd name="T32" fmla="*/ 89 w 89"/>
                  <a:gd name="T33" fmla="*/ 107 h 110"/>
                  <a:gd name="T34" fmla="*/ 72 w 89"/>
                  <a:gd name="T35" fmla="*/ 107 h 110"/>
                  <a:gd name="T36" fmla="*/ 72 w 89"/>
                  <a:gd name="T37" fmla="*/ 91 h 110"/>
                  <a:gd name="T38" fmla="*/ 65 w 89"/>
                  <a:gd name="T39" fmla="*/ 100 h 110"/>
                  <a:gd name="T40" fmla="*/ 56 w 89"/>
                  <a:gd name="T41" fmla="*/ 105 h 110"/>
                  <a:gd name="T42" fmla="*/ 47 w 89"/>
                  <a:gd name="T43" fmla="*/ 110 h 110"/>
                  <a:gd name="T44" fmla="*/ 36 w 89"/>
                  <a:gd name="T45" fmla="*/ 110 h 110"/>
                  <a:gd name="T46" fmla="*/ 20 w 89"/>
                  <a:gd name="T47" fmla="*/ 108 h 110"/>
                  <a:gd name="T48" fmla="*/ 10 w 89"/>
                  <a:gd name="T49" fmla="*/ 101 h 110"/>
                  <a:gd name="T50" fmla="*/ 1 w 89"/>
                  <a:gd name="T51" fmla="*/ 91 h 110"/>
                  <a:gd name="T52" fmla="*/ 0 w 89"/>
                  <a:gd name="T53" fmla="*/ 77 h 110"/>
                  <a:gd name="T54" fmla="*/ 1 w 89"/>
                  <a:gd name="T55" fmla="*/ 61 h 110"/>
                  <a:gd name="T56" fmla="*/ 11 w 89"/>
                  <a:gd name="T57" fmla="*/ 49 h 110"/>
                  <a:gd name="T58" fmla="*/ 26 w 89"/>
                  <a:gd name="T59" fmla="*/ 42 h 110"/>
                  <a:gd name="T60" fmla="*/ 47 w 89"/>
                  <a:gd name="T61" fmla="*/ 41 h 110"/>
                  <a:gd name="T62" fmla="*/ 72 w 89"/>
                  <a:gd name="T63" fmla="*/ 41 h 110"/>
                  <a:gd name="T64" fmla="*/ 72 w 89"/>
                  <a:gd name="T65" fmla="*/ 39 h 110"/>
                  <a:gd name="T66" fmla="*/ 70 w 89"/>
                  <a:gd name="T67" fmla="*/ 28 h 110"/>
                  <a:gd name="T68" fmla="*/ 63 w 89"/>
                  <a:gd name="T69" fmla="*/ 20 h 110"/>
                  <a:gd name="T70" fmla="*/ 55 w 89"/>
                  <a:gd name="T71" fmla="*/ 16 h 110"/>
                  <a:gd name="T72" fmla="*/ 42 w 89"/>
                  <a:gd name="T73" fmla="*/ 15 h 110"/>
                  <a:gd name="T74" fmla="*/ 33 w 89"/>
                  <a:gd name="T75" fmla="*/ 15 h 110"/>
                  <a:gd name="T76" fmla="*/ 24 w 89"/>
                  <a:gd name="T77" fmla="*/ 16 h 110"/>
                  <a:gd name="T78" fmla="*/ 16 w 89"/>
                  <a:gd name="T79" fmla="*/ 19 h 110"/>
                  <a:gd name="T80" fmla="*/ 7 w 89"/>
                  <a:gd name="T81" fmla="*/ 23 h 110"/>
                  <a:gd name="T82" fmla="*/ 7 w 89"/>
                  <a:gd name="T83" fmla="*/ 7 h 110"/>
                  <a:gd name="T84" fmla="*/ 17 w 89"/>
                  <a:gd name="T85" fmla="*/ 3 h 110"/>
                  <a:gd name="T86" fmla="*/ 26 w 89"/>
                  <a:gd name="T87" fmla="*/ 2 h 110"/>
                  <a:gd name="T88" fmla="*/ 34 w 89"/>
                  <a:gd name="T89" fmla="*/ 0 h 110"/>
                  <a:gd name="T90" fmla="*/ 43 w 89"/>
                  <a:gd name="T91" fmla="*/ 0 h 110"/>
                  <a:gd name="T92" fmla="*/ 55 w 89"/>
                  <a:gd name="T93" fmla="*/ 0 h 110"/>
                  <a:gd name="T94" fmla="*/ 72 w 89"/>
                  <a:gd name="T95" fmla="*/ 6 h 110"/>
                  <a:gd name="T96" fmla="*/ 78 w 89"/>
                  <a:gd name="T97" fmla="*/ 12 h 110"/>
                  <a:gd name="T98" fmla="*/ 86 w 89"/>
                  <a:gd name="T99" fmla="*/ 25 h 110"/>
                  <a:gd name="T100" fmla="*/ 89 w 89"/>
                  <a:gd name="T101" fmla="*/ 4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9" h="110">
                    <a:moveTo>
                      <a:pt x="55" y="55"/>
                    </a:moveTo>
                    <a:lnTo>
                      <a:pt x="36" y="55"/>
                    </a:lnTo>
                    <a:lnTo>
                      <a:pt x="26" y="59"/>
                    </a:lnTo>
                    <a:lnTo>
                      <a:pt x="19" y="65"/>
                    </a:lnTo>
                    <a:lnTo>
                      <a:pt x="17" y="75"/>
                    </a:lnTo>
                    <a:lnTo>
                      <a:pt x="19" y="84"/>
                    </a:lnTo>
                    <a:lnTo>
                      <a:pt x="23" y="90"/>
                    </a:lnTo>
                    <a:lnTo>
                      <a:pt x="30" y="95"/>
                    </a:lnTo>
                    <a:lnTo>
                      <a:pt x="40" y="95"/>
                    </a:lnTo>
                    <a:lnTo>
                      <a:pt x="53" y="94"/>
                    </a:lnTo>
                    <a:lnTo>
                      <a:pt x="63" y="85"/>
                    </a:lnTo>
                    <a:lnTo>
                      <a:pt x="70" y="74"/>
                    </a:lnTo>
                    <a:lnTo>
                      <a:pt x="72" y="58"/>
                    </a:lnTo>
                    <a:lnTo>
                      <a:pt x="72" y="55"/>
                    </a:lnTo>
                    <a:lnTo>
                      <a:pt x="55" y="55"/>
                    </a:lnTo>
                    <a:close/>
                    <a:moveTo>
                      <a:pt x="89" y="48"/>
                    </a:moveTo>
                    <a:lnTo>
                      <a:pt x="89" y="107"/>
                    </a:lnTo>
                    <a:lnTo>
                      <a:pt x="72" y="107"/>
                    </a:lnTo>
                    <a:lnTo>
                      <a:pt x="72" y="91"/>
                    </a:lnTo>
                    <a:lnTo>
                      <a:pt x="65" y="100"/>
                    </a:lnTo>
                    <a:lnTo>
                      <a:pt x="56" y="105"/>
                    </a:lnTo>
                    <a:lnTo>
                      <a:pt x="47" y="110"/>
                    </a:lnTo>
                    <a:lnTo>
                      <a:pt x="36" y="110"/>
                    </a:lnTo>
                    <a:lnTo>
                      <a:pt x="20" y="108"/>
                    </a:lnTo>
                    <a:lnTo>
                      <a:pt x="10" y="101"/>
                    </a:lnTo>
                    <a:lnTo>
                      <a:pt x="1" y="91"/>
                    </a:lnTo>
                    <a:lnTo>
                      <a:pt x="0" y="77"/>
                    </a:lnTo>
                    <a:lnTo>
                      <a:pt x="1" y="61"/>
                    </a:lnTo>
                    <a:lnTo>
                      <a:pt x="11" y="49"/>
                    </a:lnTo>
                    <a:lnTo>
                      <a:pt x="26" y="42"/>
                    </a:lnTo>
                    <a:lnTo>
                      <a:pt x="47" y="41"/>
                    </a:lnTo>
                    <a:lnTo>
                      <a:pt x="72" y="41"/>
                    </a:lnTo>
                    <a:lnTo>
                      <a:pt x="72" y="39"/>
                    </a:lnTo>
                    <a:lnTo>
                      <a:pt x="70" y="28"/>
                    </a:lnTo>
                    <a:lnTo>
                      <a:pt x="63" y="20"/>
                    </a:lnTo>
                    <a:lnTo>
                      <a:pt x="55" y="16"/>
                    </a:lnTo>
                    <a:lnTo>
                      <a:pt x="42" y="15"/>
                    </a:lnTo>
                    <a:lnTo>
                      <a:pt x="33" y="15"/>
                    </a:lnTo>
                    <a:lnTo>
                      <a:pt x="24" y="16"/>
                    </a:lnTo>
                    <a:lnTo>
                      <a:pt x="16" y="19"/>
                    </a:lnTo>
                    <a:lnTo>
                      <a:pt x="7" y="23"/>
                    </a:lnTo>
                    <a:lnTo>
                      <a:pt x="7" y="7"/>
                    </a:lnTo>
                    <a:lnTo>
                      <a:pt x="17" y="3"/>
                    </a:lnTo>
                    <a:lnTo>
                      <a:pt x="26" y="2"/>
                    </a:lnTo>
                    <a:lnTo>
                      <a:pt x="34" y="0"/>
                    </a:lnTo>
                    <a:lnTo>
                      <a:pt x="43" y="0"/>
                    </a:lnTo>
                    <a:lnTo>
                      <a:pt x="55" y="0"/>
                    </a:lnTo>
                    <a:lnTo>
                      <a:pt x="72" y="6"/>
                    </a:lnTo>
                    <a:lnTo>
                      <a:pt x="78" y="12"/>
                    </a:lnTo>
                    <a:lnTo>
                      <a:pt x="86" y="25"/>
                    </a:lnTo>
                    <a:lnTo>
                      <a:pt x="89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2" name="Freeform 362"/>
              <p:cNvSpPr>
                <a:spLocks noEditPoints="1"/>
              </p:cNvSpPr>
              <p:nvPr/>
            </p:nvSpPr>
            <p:spPr bwMode="auto">
              <a:xfrm>
                <a:off x="4371" y="1493"/>
                <a:ext cx="5" cy="49"/>
              </a:xfrm>
              <a:custGeom>
                <a:avLst/>
                <a:gdLst>
                  <a:gd name="T0" fmla="*/ 0 w 17"/>
                  <a:gd name="T1" fmla="*/ 41 h 146"/>
                  <a:gd name="T2" fmla="*/ 17 w 17"/>
                  <a:gd name="T3" fmla="*/ 41 h 146"/>
                  <a:gd name="T4" fmla="*/ 17 w 17"/>
                  <a:gd name="T5" fmla="*/ 146 h 146"/>
                  <a:gd name="T6" fmla="*/ 0 w 17"/>
                  <a:gd name="T7" fmla="*/ 146 h 146"/>
                  <a:gd name="T8" fmla="*/ 0 w 17"/>
                  <a:gd name="T9" fmla="*/ 41 h 146"/>
                  <a:gd name="T10" fmla="*/ 0 w 17"/>
                  <a:gd name="T11" fmla="*/ 0 h 146"/>
                  <a:gd name="T12" fmla="*/ 17 w 17"/>
                  <a:gd name="T13" fmla="*/ 0 h 146"/>
                  <a:gd name="T14" fmla="*/ 17 w 17"/>
                  <a:gd name="T15" fmla="*/ 22 h 146"/>
                  <a:gd name="T16" fmla="*/ 0 w 17"/>
                  <a:gd name="T17" fmla="*/ 22 h 146"/>
                  <a:gd name="T18" fmla="*/ 0 w 17"/>
                  <a:gd name="T1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46">
                    <a:moveTo>
                      <a:pt x="0" y="41"/>
                    </a:moveTo>
                    <a:lnTo>
                      <a:pt x="17" y="41"/>
                    </a:lnTo>
                    <a:lnTo>
                      <a:pt x="17" y="146"/>
                    </a:lnTo>
                    <a:lnTo>
                      <a:pt x="0" y="146"/>
                    </a:lnTo>
                    <a:lnTo>
                      <a:pt x="0" y="41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22"/>
                    </a:lnTo>
                    <a:lnTo>
                      <a:pt x="0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3" name="Freeform 363"/>
              <p:cNvSpPr>
                <a:spLocks/>
              </p:cNvSpPr>
              <p:nvPr/>
            </p:nvSpPr>
            <p:spPr bwMode="auto">
              <a:xfrm>
                <a:off x="4388" y="1506"/>
                <a:ext cx="30" cy="36"/>
              </a:xfrm>
              <a:custGeom>
                <a:avLst/>
                <a:gdLst>
                  <a:gd name="T0" fmla="*/ 88 w 88"/>
                  <a:gd name="T1" fmla="*/ 43 h 107"/>
                  <a:gd name="T2" fmla="*/ 88 w 88"/>
                  <a:gd name="T3" fmla="*/ 107 h 107"/>
                  <a:gd name="T4" fmla="*/ 71 w 88"/>
                  <a:gd name="T5" fmla="*/ 107 h 107"/>
                  <a:gd name="T6" fmla="*/ 71 w 88"/>
                  <a:gd name="T7" fmla="*/ 45 h 107"/>
                  <a:gd name="T8" fmla="*/ 69 w 88"/>
                  <a:gd name="T9" fmla="*/ 30 h 107"/>
                  <a:gd name="T10" fmla="*/ 65 w 88"/>
                  <a:gd name="T11" fmla="*/ 22 h 107"/>
                  <a:gd name="T12" fmla="*/ 58 w 88"/>
                  <a:gd name="T13" fmla="*/ 16 h 107"/>
                  <a:gd name="T14" fmla="*/ 48 w 88"/>
                  <a:gd name="T15" fmla="*/ 15 h 107"/>
                  <a:gd name="T16" fmla="*/ 35 w 88"/>
                  <a:gd name="T17" fmla="*/ 16 h 107"/>
                  <a:gd name="T18" fmla="*/ 26 w 88"/>
                  <a:gd name="T19" fmla="*/ 23 h 107"/>
                  <a:gd name="T20" fmla="*/ 19 w 88"/>
                  <a:gd name="T21" fmla="*/ 33 h 107"/>
                  <a:gd name="T22" fmla="*/ 17 w 88"/>
                  <a:gd name="T23" fmla="*/ 48 h 107"/>
                  <a:gd name="T24" fmla="*/ 17 w 88"/>
                  <a:gd name="T25" fmla="*/ 107 h 107"/>
                  <a:gd name="T26" fmla="*/ 0 w 88"/>
                  <a:gd name="T27" fmla="*/ 107 h 107"/>
                  <a:gd name="T28" fmla="*/ 0 w 88"/>
                  <a:gd name="T29" fmla="*/ 2 h 107"/>
                  <a:gd name="T30" fmla="*/ 17 w 88"/>
                  <a:gd name="T31" fmla="*/ 2 h 107"/>
                  <a:gd name="T32" fmla="*/ 17 w 88"/>
                  <a:gd name="T33" fmla="*/ 19 h 107"/>
                  <a:gd name="T34" fmla="*/ 25 w 88"/>
                  <a:gd name="T35" fmla="*/ 10 h 107"/>
                  <a:gd name="T36" fmla="*/ 32 w 88"/>
                  <a:gd name="T37" fmla="*/ 5 h 107"/>
                  <a:gd name="T38" fmla="*/ 40 w 88"/>
                  <a:gd name="T39" fmla="*/ 0 h 107"/>
                  <a:gd name="T40" fmla="*/ 52 w 88"/>
                  <a:gd name="T41" fmla="*/ 0 h 107"/>
                  <a:gd name="T42" fmla="*/ 68 w 88"/>
                  <a:gd name="T43" fmla="*/ 2 h 107"/>
                  <a:gd name="T44" fmla="*/ 79 w 88"/>
                  <a:gd name="T45" fmla="*/ 10 h 107"/>
                  <a:gd name="T46" fmla="*/ 87 w 88"/>
                  <a:gd name="T47" fmla="*/ 23 h 107"/>
                  <a:gd name="T48" fmla="*/ 88 w 88"/>
                  <a:gd name="T49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07">
                    <a:moveTo>
                      <a:pt x="88" y="43"/>
                    </a:moveTo>
                    <a:lnTo>
                      <a:pt x="88" y="107"/>
                    </a:lnTo>
                    <a:lnTo>
                      <a:pt x="71" y="107"/>
                    </a:lnTo>
                    <a:lnTo>
                      <a:pt x="71" y="45"/>
                    </a:lnTo>
                    <a:lnTo>
                      <a:pt x="69" y="30"/>
                    </a:lnTo>
                    <a:lnTo>
                      <a:pt x="65" y="22"/>
                    </a:lnTo>
                    <a:lnTo>
                      <a:pt x="58" y="16"/>
                    </a:lnTo>
                    <a:lnTo>
                      <a:pt x="48" y="15"/>
                    </a:lnTo>
                    <a:lnTo>
                      <a:pt x="35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7" y="48"/>
                    </a:lnTo>
                    <a:lnTo>
                      <a:pt x="17" y="107"/>
                    </a:lnTo>
                    <a:lnTo>
                      <a:pt x="0" y="107"/>
                    </a:lnTo>
                    <a:lnTo>
                      <a:pt x="0" y="2"/>
                    </a:lnTo>
                    <a:lnTo>
                      <a:pt x="17" y="2"/>
                    </a:lnTo>
                    <a:lnTo>
                      <a:pt x="17" y="19"/>
                    </a:lnTo>
                    <a:lnTo>
                      <a:pt x="25" y="10"/>
                    </a:lnTo>
                    <a:lnTo>
                      <a:pt x="32" y="5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8" y="2"/>
                    </a:lnTo>
                    <a:lnTo>
                      <a:pt x="79" y="10"/>
                    </a:lnTo>
                    <a:lnTo>
                      <a:pt x="87" y="23"/>
                    </a:lnTo>
                    <a:lnTo>
                      <a:pt x="88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4" name="Freeform 364"/>
              <p:cNvSpPr>
                <a:spLocks/>
              </p:cNvSpPr>
              <p:nvPr/>
            </p:nvSpPr>
            <p:spPr bwMode="auto">
              <a:xfrm>
                <a:off x="3769" y="1586"/>
                <a:ext cx="27" cy="37"/>
              </a:xfrm>
              <a:custGeom>
                <a:avLst/>
                <a:gdLst>
                  <a:gd name="T0" fmla="*/ 75 w 81"/>
                  <a:gd name="T1" fmla="*/ 6 h 111"/>
                  <a:gd name="T2" fmla="*/ 75 w 81"/>
                  <a:gd name="T3" fmla="*/ 22 h 111"/>
                  <a:gd name="T4" fmla="*/ 68 w 81"/>
                  <a:gd name="T5" fmla="*/ 19 h 111"/>
                  <a:gd name="T6" fmla="*/ 59 w 81"/>
                  <a:gd name="T7" fmla="*/ 18 h 111"/>
                  <a:gd name="T8" fmla="*/ 52 w 81"/>
                  <a:gd name="T9" fmla="*/ 16 h 111"/>
                  <a:gd name="T10" fmla="*/ 43 w 81"/>
                  <a:gd name="T11" fmla="*/ 15 h 111"/>
                  <a:gd name="T12" fmla="*/ 32 w 81"/>
                  <a:gd name="T13" fmla="*/ 16 h 111"/>
                  <a:gd name="T14" fmla="*/ 25 w 81"/>
                  <a:gd name="T15" fmla="*/ 19 h 111"/>
                  <a:gd name="T16" fmla="*/ 19 w 81"/>
                  <a:gd name="T17" fmla="*/ 23 h 111"/>
                  <a:gd name="T18" fmla="*/ 17 w 81"/>
                  <a:gd name="T19" fmla="*/ 31 h 111"/>
                  <a:gd name="T20" fmla="*/ 19 w 81"/>
                  <a:gd name="T21" fmla="*/ 36 h 111"/>
                  <a:gd name="T22" fmla="*/ 22 w 81"/>
                  <a:gd name="T23" fmla="*/ 41 h 111"/>
                  <a:gd name="T24" fmla="*/ 29 w 81"/>
                  <a:gd name="T25" fmla="*/ 44 h 111"/>
                  <a:gd name="T26" fmla="*/ 41 w 81"/>
                  <a:gd name="T27" fmla="*/ 46 h 111"/>
                  <a:gd name="T28" fmla="*/ 46 w 81"/>
                  <a:gd name="T29" fmla="*/ 48 h 111"/>
                  <a:gd name="T30" fmla="*/ 64 w 81"/>
                  <a:gd name="T31" fmla="*/ 52 h 111"/>
                  <a:gd name="T32" fmla="*/ 72 w 81"/>
                  <a:gd name="T33" fmla="*/ 59 h 111"/>
                  <a:gd name="T34" fmla="*/ 79 w 81"/>
                  <a:gd name="T35" fmla="*/ 68 h 111"/>
                  <a:gd name="T36" fmla="*/ 81 w 81"/>
                  <a:gd name="T37" fmla="*/ 80 h 111"/>
                  <a:gd name="T38" fmla="*/ 78 w 81"/>
                  <a:gd name="T39" fmla="*/ 92 h 111"/>
                  <a:gd name="T40" fmla="*/ 69 w 81"/>
                  <a:gd name="T41" fmla="*/ 103 h 111"/>
                  <a:gd name="T42" fmla="*/ 56 w 81"/>
                  <a:gd name="T43" fmla="*/ 110 h 111"/>
                  <a:gd name="T44" fmla="*/ 38 w 81"/>
                  <a:gd name="T45" fmla="*/ 111 h 111"/>
                  <a:gd name="T46" fmla="*/ 29 w 81"/>
                  <a:gd name="T47" fmla="*/ 111 h 111"/>
                  <a:gd name="T48" fmla="*/ 19 w 81"/>
                  <a:gd name="T49" fmla="*/ 110 h 111"/>
                  <a:gd name="T50" fmla="*/ 10 w 81"/>
                  <a:gd name="T51" fmla="*/ 107 h 111"/>
                  <a:gd name="T52" fmla="*/ 0 w 81"/>
                  <a:gd name="T53" fmla="*/ 104 h 111"/>
                  <a:gd name="T54" fmla="*/ 0 w 81"/>
                  <a:gd name="T55" fmla="*/ 87 h 111"/>
                  <a:gd name="T56" fmla="*/ 10 w 81"/>
                  <a:gd name="T57" fmla="*/ 91 h 111"/>
                  <a:gd name="T58" fmla="*/ 19 w 81"/>
                  <a:gd name="T59" fmla="*/ 94 h 111"/>
                  <a:gd name="T60" fmla="*/ 28 w 81"/>
                  <a:gd name="T61" fmla="*/ 97 h 111"/>
                  <a:gd name="T62" fmla="*/ 38 w 81"/>
                  <a:gd name="T63" fmla="*/ 97 h 111"/>
                  <a:gd name="T64" fmla="*/ 49 w 81"/>
                  <a:gd name="T65" fmla="*/ 95 h 111"/>
                  <a:gd name="T66" fmla="*/ 56 w 81"/>
                  <a:gd name="T67" fmla="*/ 92 h 111"/>
                  <a:gd name="T68" fmla="*/ 62 w 81"/>
                  <a:gd name="T69" fmla="*/ 88 h 111"/>
                  <a:gd name="T70" fmla="*/ 62 w 81"/>
                  <a:gd name="T71" fmla="*/ 81 h 111"/>
                  <a:gd name="T72" fmla="*/ 62 w 81"/>
                  <a:gd name="T73" fmla="*/ 74 h 111"/>
                  <a:gd name="T74" fmla="*/ 58 w 81"/>
                  <a:gd name="T75" fmla="*/ 69 h 111"/>
                  <a:gd name="T76" fmla="*/ 52 w 81"/>
                  <a:gd name="T77" fmla="*/ 67 h 111"/>
                  <a:gd name="T78" fmla="*/ 38 w 81"/>
                  <a:gd name="T79" fmla="*/ 62 h 111"/>
                  <a:gd name="T80" fmla="*/ 32 w 81"/>
                  <a:gd name="T81" fmla="*/ 61 h 111"/>
                  <a:gd name="T82" fmla="*/ 16 w 81"/>
                  <a:gd name="T83" fmla="*/ 56 h 111"/>
                  <a:gd name="T84" fmla="*/ 7 w 81"/>
                  <a:gd name="T85" fmla="*/ 51 h 111"/>
                  <a:gd name="T86" fmla="*/ 2 w 81"/>
                  <a:gd name="T87" fmla="*/ 44 h 111"/>
                  <a:gd name="T88" fmla="*/ 0 w 81"/>
                  <a:gd name="T89" fmla="*/ 32 h 111"/>
                  <a:gd name="T90" fmla="*/ 3 w 81"/>
                  <a:gd name="T91" fmla="*/ 18 h 111"/>
                  <a:gd name="T92" fmla="*/ 12 w 81"/>
                  <a:gd name="T93" fmla="*/ 9 h 111"/>
                  <a:gd name="T94" fmla="*/ 23 w 81"/>
                  <a:gd name="T95" fmla="*/ 2 h 111"/>
                  <a:gd name="T96" fmla="*/ 41 w 81"/>
                  <a:gd name="T97" fmla="*/ 0 h 111"/>
                  <a:gd name="T98" fmla="*/ 51 w 81"/>
                  <a:gd name="T99" fmla="*/ 0 h 111"/>
                  <a:gd name="T100" fmla="*/ 59 w 81"/>
                  <a:gd name="T101" fmla="*/ 2 h 111"/>
                  <a:gd name="T102" fmla="*/ 68 w 81"/>
                  <a:gd name="T103" fmla="*/ 3 h 111"/>
                  <a:gd name="T104" fmla="*/ 75 w 81"/>
                  <a:gd name="T105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1" h="111">
                    <a:moveTo>
                      <a:pt x="75" y="6"/>
                    </a:moveTo>
                    <a:lnTo>
                      <a:pt x="75" y="22"/>
                    </a:lnTo>
                    <a:lnTo>
                      <a:pt x="68" y="19"/>
                    </a:lnTo>
                    <a:lnTo>
                      <a:pt x="59" y="18"/>
                    </a:lnTo>
                    <a:lnTo>
                      <a:pt x="52" y="16"/>
                    </a:lnTo>
                    <a:lnTo>
                      <a:pt x="43" y="15"/>
                    </a:lnTo>
                    <a:lnTo>
                      <a:pt x="32" y="16"/>
                    </a:lnTo>
                    <a:lnTo>
                      <a:pt x="25" y="19"/>
                    </a:lnTo>
                    <a:lnTo>
                      <a:pt x="19" y="23"/>
                    </a:lnTo>
                    <a:lnTo>
                      <a:pt x="17" y="31"/>
                    </a:lnTo>
                    <a:lnTo>
                      <a:pt x="19" y="36"/>
                    </a:lnTo>
                    <a:lnTo>
                      <a:pt x="22" y="41"/>
                    </a:lnTo>
                    <a:lnTo>
                      <a:pt x="29" y="44"/>
                    </a:lnTo>
                    <a:lnTo>
                      <a:pt x="41" y="46"/>
                    </a:lnTo>
                    <a:lnTo>
                      <a:pt x="46" y="48"/>
                    </a:lnTo>
                    <a:lnTo>
                      <a:pt x="64" y="52"/>
                    </a:lnTo>
                    <a:lnTo>
                      <a:pt x="72" y="59"/>
                    </a:lnTo>
                    <a:lnTo>
                      <a:pt x="79" y="68"/>
                    </a:lnTo>
                    <a:lnTo>
                      <a:pt x="81" y="80"/>
                    </a:lnTo>
                    <a:lnTo>
                      <a:pt x="78" y="92"/>
                    </a:lnTo>
                    <a:lnTo>
                      <a:pt x="69" y="103"/>
                    </a:lnTo>
                    <a:lnTo>
                      <a:pt x="56" y="110"/>
                    </a:lnTo>
                    <a:lnTo>
                      <a:pt x="38" y="111"/>
                    </a:lnTo>
                    <a:lnTo>
                      <a:pt x="29" y="111"/>
                    </a:lnTo>
                    <a:lnTo>
                      <a:pt x="19" y="110"/>
                    </a:lnTo>
                    <a:lnTo>
                      <a:pt x="10" y="107"/>
                    </a:lnTo>
                    <a:lnTo>
                      <a:pt x="0" y="104"/>
                    </a:lnTo>
                    <a:lnTo>
                      <a:pt x="0" y="87"/>
                    </a:lnTo>
                    <a:lnTo>
                      <a:pt x="10" y="91"/>
                    </a:lnTo>
                    <a:lnTo>
                      <a:pt x="19" y="94"/>
                    </a:lnTo>
                    <a:lnTo>
                      <a:pt x="28" y="97"/>
                    </a:lnTo>
                    <a:lnTo>
                      <a:pt x="38" y="97"/>
                    </a:lnTo>
                    <a:lnTo>
                      <a:pt x="49" y="95"/>
                    </a:lnTo>
                    <a:lnTo>
                      <a:pt x="56" y="92"/>
                    </a:lnTo>
                    <a:lnTo>
                      <a:pt x="62" y="88"/>
                    </a:lnTo>
                    <a:lnTo>
                      <a:pt x="62" y="81"/>
                    </a:lnTo>
                    <a:lnTo>
                      <a:pt x="62" y="74"/>
                    </a:lnTo>
                    <a:lnTo>
                      <a:pt x="58" y="69"/>
                    </a:lnTo>
                    <a:lnTo>
                      <a:pt x="52" y="67"/>
                    </a:lnTo>
                    <a:lnTo>
                      <a:pt x="38" y="62"/>
                    </a:lnTo>
                    <a:lnTo>
                      <a:pt x="32" y="61"/>
                    </a:lnTo>
                    <a:lnTo>
                      <a:pt x="16" y="56"/>
                    </a:lnTo>
                    <a:lnTo>
                      <a:pt x="7" y="51"/>
                    </a:lnTo>
                    <a:lnTo>
                      <a:pt x="2" y="44"/>
                    </a:lnTo>
                    <a:lnTo>
                      <a:pt x="0" y="32"/>
                    </a:lnTo>
                    <a:lnTo>
                      <a:pt x="3" y="18"/>
                    </a:lnTo>
                    <a:lnTo>
                      <a:pt x="12" y="9"/>
                    </a:lnTo>
                    <a:lnTo>
                      <a:pt x="23" y="2"/>
                    </a:lnTo>
                    <a:lnTo>
                      <a:pt x="41" y="0"/>
                    </a:lnTo>
                    <a:lnTo>
                      <a:pt x="51" y="0"/>
                    </a:lnTo>
                    <a:lnTo>
                      <a:pt x="59" y="2"/>
                    </a:lnTo>
                    <a:lnTo>
                      <a:pt x="68" y="3"/>
                    </a:lnTo>
                    <a:lnTo>
                      <a:pt x="75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5" name="Freeform 365"/>
              <p:cNvSpPr>
                <a:spLocks noEditPoints="1"/>
              </p:cNvSpPr>
              <p:nvPr/>
            </p:nvSpPr>
            <p:spPr bwMode="auto">
              <a:xfrm>
                <a:off x="3805" y="1586"/>
                <a:ext cx="31" cy="50"/>
              </a:xfrm>
              <a:custGeom>
                <a:avLst/>
                <a:gdLst>
                  <a:gd name="T0" fmla="*/ 17 w 95"/>
                  <a:gd name="T1" fmla="*/ 92 h 149"/>
                  <a:gd name="T2" fmla="*/ 17 w 95"/>
                  <a:gd name="T3" fmla="*/ 149 h 149"/>
                  <a:gd name="T4" fmla="*/ 0 w 95"/>
                  <a:gd name="T5" fmla="*/ 149 h 149"/>
                  <a:gd name="T6" fmla="*/ 0 w 95"/>
                  <a:gd name="T7" fmla="*/ 3 h 149"/>
                  <a:gd name="T8" fmla="*/ 17 w 95"/>
                  <a:gd name="T9" fmla="*/ 3 h 149"/>
                  <a:gd name="T10" fmla="*/ 17 w 95"/>
                  <a:gd name="T11" fmla="*/ 19 h 149"/>
                  <a:gd name="T12" fmla="*/ 24 w 95"/>
                  <a:gd name="T13" fmla="*/ 10 h 149"/>
                  <a:gd name="T14" fmla="*/ 32 w 95"/>
                  <a:gd name="T15" fmla="*/ 5 h 149"/>
                  <a:gd name="T16" fmla="*/ 40 w 95"/>
                  <a:gd name="T17" fmla="*/ 2 h 149"/>
                  <a:gd name="T18" fmla="*/ 52 w 95"/>
                  <a:gd name="T19" fmla="*/ 0 h 149"/>
                  <a:gd name="T20" fmla="*/ 60 w 95"/>
                  <a:gd name="T21" fmla="*/ 2 h 149"/>
                  <a:gd name="T22" fmla="*/ 76 w 95"/>
                  <a:gd name="T23" fmla="*/ 9 h 149"/>
                  <a:gd name="T24" fmla="*/ 82 w 95"/>
                  <a:gd name="T25" fmla="*/ 16 h 149"/>
                  <a:gd name="T26" fmla="*/ 92 w 95"/>
                  <a:gd name="T27" fmla="*/ 32 h 149"/>
                  <a:gd name="T28" fmla="*/ 95 w 95"/>
                  <a:gd name="T29" fmla="*/ 56 h 149"/>
                  <a:gd name="T30" fmla="*/ 92 w 95"/>
                  <a:gd name="T31" fmla="*/ 80 h 149"/>
                  <a:gd name="T32" fmla="*/ 82 w 95"/>
                  <a:gd name="T33" fmla="*/ 95 h 149"/>
                  <a:gd name="T34" fmla="*/ 76 w 95"/>
                  <a:gd name="T35" fmla="*/ 103 h 149"/>
                  <a:gd name="T36" fmla="*/ 60 w 95"/>
                  <a:gd name="T37" fmla="*/ 110 h 149"/>
                  <a:gd name="T38" fmla="*/ 52 w 95"/>
                  <a:gd name="T39" fmla="*/ 111 h 149"/>
                  <a:gd name="T40" fmla="*/ 40 w 95"/>
                  <a:gd name="T41" fmla="*/ 110 h 149"/>
                  <a:gd name="T42" fmla="*/ 32 w 95"/>
                  <a:gd name="T43" fmla="*/ 107 h 149"/>
                  <a:gd name="T44" fmla="*/ 24 w 95"/>
                  <a:gd name="T45" fmla="*/ 101 h 149"/>
                  <a:gd name="T46" fmla="*/ 17 w 95"/>
                  <a:gd name="T47" fmla="*/ 92 h 149"/>
                  <a:gd name="T48" fmla="*/ 76 w 95"/>
                  <a:gd name="T49" fmla="*/ 56 h 149"/>
                  <a:gd name="T50" fmla="*/ 75 w 95"/>
                  <a:gd name="T51" fmla="*/ 38 h 149"/>
                  <a:gd name="T52" fmla="*/ 69 w 95"/>
                  <a:gd name="T53" fmla="*/ 26 h 149"/>
                  <a:gd name="T54" fmla="*/ 60 w 95"/>
                  <a:gd name="T55" fmla="*/ 18 h 149"/>
                  <a:gd name="T56" fmla="*/ 47 w 95"/>
                  <a:gd name="T57" fmla="*/ 15 h 149"/>
                  <a:gd name="T58" fmla="*/ 34 w 95"/>
                  <a:gd name="T59" fmla="*/ 18 h 149"/>
                  <a:gd name="T60" fmla="*/ 26 w 95"/>
                  <a:gd name="T61" fmla="*/ 26 h 149"/>
                  <a:gd name="T62" fmla="*/ 19 w 95"/>
                  <a:gd name="T63" fmla="*/ 38 h 149"/>
                  <a:gd name="T64" fmla="*/ 17 w 95"/>
                  <a:gd name="T65" fmla="*/ 56 h 149"/>
                  <a:gd name="T66" fmla="*/ 19 w 95"/>
                  <a:gd name="T67" fmla="*/ 74 h 149"/>
                  <a:gd name="T68" fmla="*/ 26 w 95"/>
                  <a:gd name="T69" fmla="*/ 85 h 149"/>
                  <a:gd name="T70" fmla="*/ 34 w 95"/>
                  <a:gd name="T71" fmla="*/ 95 h 149"/>
                  <a:gd name="T72" fmla="*/ 47 w 95"/>
                  <a:gd name="T73" fmla="*/ 97 h 149"/>
                  <a:gd name="T74" fmla="*/ 60 w 95"/>
                  <a:gd name="T75" fmla="*/ 95 h 149"/>
                  <a:gd name="T76" fmla="*/ 69 w 95"/>
                  <a:gd name="T77" fmla="*/ 85 h 149"/>
                  <a:gd name="T78" fmla="*/ 75 w 95"/>
                  <a:gd name="T79" fmla="*/ 74 h 149"/>
                  <a:gd name="T80" fmla="*/ 76 w 95"/>
                  <a:gd name="T81" fmla="*/ 56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5" h="149">
                    <a:moveTo>
                      <a:pt x="17" y="92"/>
                    </a:moveTo>
                    <a:lnTo>
                      <a:pt x="17" y="149"/>
                    </a:lnTo>
                    <a:lnTo>
                      <a:pt x="0" y="149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4" y="10"/>
                    </a:lnTo>
                    <a:lnTo>
                      <a:pt x="32" y="5"/>
                    </a:lnTo>
                    <a:lnTo>
                      <a:pt x="40" y="2"/>
                    </a:lnTo>
                    <a:lnTo>
                      <a:pt x="52" y="0"/>
                    </a:lnTo>
                    <a:lnTo>
                      <a:pt x="60" y="2"/>
                    </a:lnTo>
                    <a:lnTo>
                      <a:pt x="76" y="9"/>
                    </a:lnTo>
                    <a:lnTo>
                      <a:pt x="82" y="16"/>
                    </a:lnTo>
                    <a:lnTo>
                      <a:pt x="92" y="32"/>
                    </a:lnTo>
                    <a:lnTo>
                      <a:pt x="95" y="56"/>
                    </a:lnTo>
                    <a:lnTo>
                      <a:pt x="92" y="80"/>
                    </a:lnTo>
                    <a:lnTo>
                      <a:pt x="82" y="95"/>
                    </a:lnTo>
                    <a:lnTo>
                      <a:pt x="76" y="103"/>
                    </a:lnTo>
                    <a:lnTo>
                      <a:pt x="60" y="110"/>
                    </a:lnTo>
                    <a:lnTo>
                      <a:pt x="52" y="111"/>
                    </a:lnTo>
                    <a:lnTo>
                      <a:pt x="40" y="110"/>
                    </a:lnTo>
                    <a:lnTo>
                      <a:pt x="32" y="107"/>
                    </a:lnTo>
                    <a:lnTo>
                      <a:pt x="24" y="101"/>
                    </a:lnTo>
                    <a:lnTo>
                      <a:pt x="17" y="92"/>
                    </a:lnTo>
                    <a:close/>
                    <a:moveTo>
                      <a:pt x="76" y="56"/>
                    </a:moveTo>
                    <a:lnTo>
                      <a:pt x="75" y="38"/>
                    </a:lnTo>
                    <a:lnTo>
                      <a:pt x="69" y="26"/>
                    </a:lnTo>
                    <a:lnTo>
                      <a:pt x="60" y="18"/>
                    </a:lnTo>
                    <a:lnTo>
                      <a:pt x="47" y="15"/>
                    </a:lnTo>
                    <a:lnTo>
                      <a:pt x="34" y="18"/>
                    </a:lnTo>
                    <a:lnTo>
                      <a:pt x="26" y="26"/>
                    </a:lnTo>
                    <a:lnTo>
                      <a:pt x="19" y="38"/>
                    </a:lnTo>
                    <a:lnTo>
                      <a:pt x="17" y="56"/>
                    </a:lnTo>
                    <a:lnTo>
                      <a:pt x="19" y="74"/>
                    </a:lnTo>
                    <a:lnTo>
                      <a:pt x="26" y="85"/>
                    </a:lnTo>
                    <a:lnTo>
                      <a:pt x="34" y="95"/>
                    </a:lnTo>
                    <a:lnTo>
                      <a:pt x="47" y="97"/>
                    </a:lnTo>
                    <a:lnTo>
                      <a:pt x="60" y="95"/>
                    </a:lnTo>
                    <a:lnTo>
                      <a:pt x="69" y="85"/>
                    </a:lnTo>
                    <a:lnTo>
                      <a:pt x="75" y="74"/>
                    </a:lnTo>
                    <a:lnTo>
                      <a:pt x="76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6" name="Freeform 366"/>
              <p:cNvSpPr>
                <a:spLocks noEditPoints="1"/>
              </p:cNvSpPr>
              <p:nvPr/>
            </p:nvSpPr>
            <p:spPr bwMode="auto">
              <a:xfrm>
                <a:off x="3843" y="1586"/>
                <a:ext cx="33" cy="37"/>
              </a:xfrm>
              <a:custGeom>
                <a:avLst/>
                <a:gdLst>
                  <a:gd name="T0" fmla="*/ 98 w 98"/>
                  <a:gd name="T1" fmla="*/ 51 h 111"/>
                  <a:gd name="T2" fmla="*/ 98 w 98"/>
                  <a:gd name="T3" fmla="*/ 59 h 111"/>
                  <a:gd name="T4" fmla="*/ 19 w 98"/>
                  <a:gd name="T5" fmla="*/ 59 h 111"/>
                  <a:gd name="T6" fmla="*/ 22 w 98"/>
                  <a:gd name="T7" fmla="*/ 77 h 111"/>
                  <a:gd name="T8" fmla="*/ 29 w 98"/>
                  <a:gd name="T9" fmla="*/ 87 h 111"/>
                  <a:gd name="T10" fmla="*/ 41 w 98"/>
                  <a:gd name="T11" fmla="*/ 95 h 111"/>
                  <a:gd name="T12" fmla="*/ 56 w 98"/>
                  <a:gd name="T13" fmla="*/ 97 h 111"/>
                  <a:gd name="T14" fmla="*/ 66 w 98"/>
                  <a:gd name="T15" fmla="*/ 95 h 111"/>
                  <a:gd name="T16" fmla="*/ 75 w 98"/>
                  <a:gd name="T17" fmla="*/ 94 h 111"/>
                  <a:gd name="T18" fmla="*/ 85 w 98"/>
                  <a:gd name="T19" fmla="*/ 91 h 111"/>
                  <a:gd name="T20" fmla="*/ 94 w 98"/>
                  <a:gd name="T21" fmla="*/ 87 h 111"/>
                  <a:gd name="T22" fmla="*/ 94 w 98"/>
                  <a:gd name="T23" fmla="*/ 103 h 111"/>
                  <a:gd name="T24" fmla="*/ 85 w 98"/>
                  <a:gd name="T25" fmla="*/ 107 h 111"/>
                  <a:gd name="T26" fmla="*/ 75 w 98"/>
                  <a:gd name="T27" fmla="*/ 108 h 111"/>
                  <a:gd name="T28" fmla="*/ 65 w 98"/>
                  <a:gd name="T29" fmla="*/ 111 h 111"/>
                  <a:gd name="T30" fmla="*/ 55 w 98"/>
                  <a:gd name="T31" fmla="*/ 111 h 111"/>
                  <a:gd name="T32" fmla="*/ 43 w 98"/>
                  <a:gd name="T33" fmla="*/ 110 h 111"/>
                  <a:gd name="T34" fmla="*/ 23 w 98"/>
                  <a:gd name="T35" fmla="*/ 103 h 111"/>
                  <a:gd name="T36" fmla="*/ 15 w 98"/>
                  <a:gd name="T37" fmla="*/ 97 h 111"/>
                  <a:gd name="T38" fmla="*/ 9 w 98"/>
                  <a:gd name="T39" fmla="*/ 88 h 111"/>
                  <a:gd name="T40" fmla="*/ 2 w 98"/>
                  <a:gd name="T41" fmla="*/ 69 h 111"/>
                  <a:gd name="T42" fmla="*/ 0 w 98"/>
                  <a:gd name="T43" fmla="*/ 56 h 111"/>
                  <a:gd name="T44" fmla="*/ 2 w 98"/>
                  <a:gd name="T45" fmla="*/ 45 h 111"/>
                  <a:gd name="T46" fmla="*/ 7 w 98"/>
                  <a:gd name="T47" fmla="*/ 23 h 111"/>
                  <a:gd name="T48" fmla="*/ 15 w 98"/>
                  <a:gd name="T49" fmla="*/ 16 h 111"/>
                  <a:gd name="T50" fmla="*/ 22 w 98"/>
                  <a:gd name="T51" fmla="*/ 9 h 111"/>
                  <a:gd name="T52" fmla="*/ 41 w 98"/>
                  <a:gd name="T53" fmla="*/ 2 h 111"/>
                  <a:gd name="T54" fmla="*/ 52 w 98"/>
                  <a:gd name="T55" fmla="*/ 0 h 111"/>
                  <a:gd name="T56" fmla="*/ 62 w 98"/>
                  <a:gd name="T57" fmla="*/ 2 h 111"/>
                  <a:gd name="T58" fmla="*/ 79 w 98"/>
                  <a:gd name="T59" fmla="*/ 8 h 111"/>
                  <a:gd name="T60" fmla="*/ 85 w 98"/>
                  <a:gd name="T61" fmla="*/ 15 h 111"/>
                  <a:gd name="T62" fmla="*/ 91 w 98"/>
                  <a:gd name="T63" fmla="*/ 22 h 111"/>
                  <a:gd name="T64" fmla="*/ 97 w 98"/>
                  <a:gd name="T65" fmla="*/ 41 h 111"/>
                  <a:gd name="T66" fmla="*/ 98 w 98"/>
                  <a:gd name="T67" fmla="*/ 51 h 111"/>
                  <a:gd name="T68" fmla="*/ 81 w 98"/>
                  <a:gd name="T69" fmla="*/ 46 h 111"/>
                  <a:gd name="T70" fmla="*/ 79 w 98"/>
                  <a:gd name="T71" fmla="*/ 33 h 111"/>
                  <a:gd name="T72" fmla="*/ 72 w 98"/>
                  <a:gd name="T73" fmla="*/ 23 h 111"/>
                  <a:gd name="T74" fmla="*/ 64 w 98"/>
                  <a:gd name="T75" fmla="*/ 16 h 111"/>
                  <a:gd name="T76" fmla="*/ 52 w 98"/>
                  <a:gd name="T77" fmla="*/ 15 h 111"/>
                  <a:gd name="T78" fmla="*/ 39 w 98"/>
                  <a:gd name="T79" fmla="*/ 16 h 111"/>
                  <a:gd name="T80" fmla="*/ 29 w 98"/>
                  <a:gd name="T81" fmla="*/ 23 h 111"/>
                  <a:gd name="T82" fmla="*/ 22 w 98"/>
                  <a:gd name="T83" fmla="*/ 33 h 111"/>
                  <a:gd name="T84" fmla="*/ 19 w 98"/>
                  <a:gd name="T85" fmla="*/ 46 h 111"/>
                  <a:gd name="T86" fmla="*/ 81 w 98"/>
                  <a:gd name="T87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11">
                    <a:moveTo>
                      <a:pt x="98" y="51"/>
                    </a:moveTo>
                    <a:lnTo>
                      <a:pt x="98" y="59"/>
                    </a:lnTo>
                    <a:lnTo>
                      <a:pt x="19" y="59"/>
                    </a:lnTo>
                    <a:lnTo>
                      <a:pt x="22" y="77"/>
                    </a:lnTo>
                    <a:lnTo>
                      <a:pt x="29" y="87"/>
                    </a:lnTo>
                    <a:lnTo>
                      <a:pt x="41" y="95"/>
                    </a:lnTo>
                    <a:lnTo>
                      <a:pt x="56" y="97"/>
                    </a:lnTo>
                    <a:lnTo>
                      <a:pt x="66" y="95"/>
                    </a:lnTo>
                    <a:lnTo>
                      <a:pt x="75" y="94"/>
                    </a:lnTo>
                    <a:lnTo>
                      <a:pt x="85" y="91"/>
                    </a:lnTo>
                    <a:lnTo>
                      <a:pt x="94" y="87"/>
                    </a:lnTo>
                    <a:lnTo>
                      <a:pt x="94" y="103"/>
                    </a:lnTo>
                    <a:lnTo>
                      <a:pt x="85" y="107"/>
                    </a:lnTo>
                    <a:lnTo>
                      <a:pt x="75" y="108"/>
                    </a:lnTo>
                    <a:lnTo>
                      <a:pt x="65" y="111"/>
                    </a:lnTo>
                    <a:lnTo>
                      <a:pt x="55" y="111"/>
                    </a:lnTo>
                    <a:lnTo>
                      <a:pt x="43" y="110"/>
                    </a:lnTo>
                    <a:lnTo>
                      <a:pt x="23" y="103"/>
                    </a:lnTo>
                    <a:lnTo>
                      <a:pt x="15" y="97"/>
                    </a:lnTo>
                    <a:lnTo>
                      <a:pt x="9" y="88"/>
                    </a:lnTo>
                    <a:lnTo>
                      <a:pt x="2" y="69"/>
                    </a:lnTo>
                    <a:lnTo>
                      <a:pt x="0" y="56"/>
                    </a:lnTo>
                    <a:lnTo>
                      <a:pt x="2" y="45"/>
                    </a:lnTo>
                    <a:lnTo>
                      <a:pt x="7" y="23"/>
                    </a:lnTo>
                    <a:lnTo>
                      <a:pt x="15" y="16"/>
                    </a:lnTo>
                    <a:lnTo>
                      <a:pt x="22" y="9"/>
                    </a:lnTo>
                    <a:lnTo>
                      <a:pt x="41" y="2"/>
                    </a:lnTo>
                    <a:lnTo>
                      <a:pt x="52" y="0"/>
                    </a:lnTo>
                    <a:lnTo>
                      <a:pt x="62" y="2"/>
                    </a:lnTo>
                    <a:lnTo>
                      <a:pt x="79" y="8"/>
                    </a:lnTo>
                    <a:lnTo>
                      <a:pt x="85" y="15"/>
                    </a:lnTo>
                    <a:lnTo>
                      <a:pt x="91" y="22"/>
                    </a:lnTo>
                    <a:lnTo>
                      <a:pt x="97" y="41"/>
                    </a:lnTo>
                    <a:lnTo>
                      <a:pt x="98" y="51"/>
                    </a:lnTo>
                    <a:close/>
                    <a:moveTo>
                      <a:pt x="81" y="46"/>
                    </a:moveTo>
                    <a:lnTo>
                      <a:pt x="79" y="33"/>
                    </a:lnTo>
                    <a:lnTo>
                      <a:pt x="72" y="23"/>
                    </a:lnTo>
                    <a:lnTo>
                      <a:pt x="64" y="16"/>
                    </a:lnTo>
                    <a:lnTo>
                      <a:pt x="52" y="15"/>
                    </a:lnTo>
                    <a:lnTo>
                      <a:pt x="39" y="16"/>
                    </a:lnTo>
                    <a:lnTo>
                      <a:pt x="29" y="23"/>
                    </a:lnTo>
                    <a:lnTo>
                      <a:pt x="22" y="33"/>
                    </a:lnTo>
                    <a:lnTo>
                      <a:pt x="19" y="46"/>
                    </a:lnTo>
                    <a:lnTo>
                      <a:pt x="81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7" name="Freeform 367"/>
              <p:cNvSpPr>
                <a:spLocks/>
              </p:cNvSpPr>
              <p:nvPr/>
            </p:nvSpPr>
            <p:spPr bwMode="auto">
              <a:xfrm>
                <a:off x="3882" y="1586"/>
                <a:ext cx="28" cy="37"/>
              </a:xfrm>
              <a:custGeom>
                <a:avLst/>
                <a:gdLst>
                  <a:gd name="T0" fmla="*/ 84 w 84"/>
                  <a:gd name="T1" fmla="*/ 8 h 111"/>
                  <a:gd name="T2" fmla="*/ 84 w 84"/>
                  <a:gd name="T3" fmla="*/ 23 h 111"/>
                  <a:gd name="T4" fmla="*/ 77 w 84"/>
                  <a:gd name="T5" fmla="*/ 19 h 111"/>
                  <a:gd name="T6" fmla="*/ 70 w 84"/>
                  <a:gd name="T7" fmla="*/ 18 h 111"/>
                  <a:gd name="T8" fmla="*/ 62 w 84"/>
                  <a:gd name="T9" fmla="*/ 16 h 111"/>
                  <a:gd name="T10" fmla="*/ 54 w 84"/>
                  <a:gd name="T11" fmla="*/ 15 h 111"/>
                  <a:gd name="T12" fmla="*/ 39 w 84"/>
                  <a:gd name="T13" fmla="*/ 18 h 111"/>
                  <a:gd name="T14" fmla="*/ 28 w 84"/>
                  <a:gd name="T15" fmla="*/ 26 h 111"/>
                  <a:gd name="T16" fmla="*/ 21 w 84"/>
                  <a:gd name="T17" fmla="*/ 38 h 111"/>
                  <a:gd name="T18" fmla="*/ 19 w 84"/>
                  <a:gd name="T19" fmla="*/ 56 h 111"/>
                  <a:gd name="T20" fmla="*/ 21 w 84"/>
                  <a:gd name="T21" fmla="*/ 74 h 111"/>
                  <a:gd name="T22" fmla="*/ 28 w 84"/>
                  <a:gd name="T23" fmla="*/ 85 h 111"/>
                  <a:gd name="T24" fmla="*/ 39 w 84"/>
                  <a:gd name="T25" fmla="*/ 94 h 111"/>
                  <a:gd name="T26" fmla="*/ 54 w 84"/>
                  <a:gd name="T27" fmla="*/ 97 h 111"/>
                  <a:gd name="T28" fmla="*/ 62 w 84"/>
                  <a:gd name="T29" fmla="*/ 95 h 111"/>
                  <a:gd name="T30" fmla="*/ 70 w 84"/>
                  <a:gd name="T31" fmla="*/ 94 h 111"/>
                  <a:gd name="T32" fmla="*/ 77 w 84"/>
                  <a:gd name="T33" fmla="*/ 92 h 111"/>
                  <a:gd name="T34" fmla="*/ 84 w 84"/>
                  <a:gd name="T35" fmla="*/ 88 h 111"/>
                  <a:gd name="T36" fmla="*/ 84 w 84"/>
                  <a:gd name="T37" fmla="*/ 104 h 111"/>
                  <a:gd name="T38" fmla="*/ 77 w 84"/>
                  <a:gd name="T39" fmla="*/ 107 h 111"/>
                  <a:gd name="T40" fmla="*/ 70 w 84"/>
                  <a:gd name="T41" fmla="*/ 110 h 111"/>
                  <a:gd name="T42" fmla="*/ 61 w 84"/>
                  <a:gd name="T43" fmla="*/ 111 h 111"/>
                  <a:gd name="T44" fmla="*/ 52 w 84"/>
                  <a:gd name="T45" fmla="*/ 111 h 111"/>
                  <a:gd name="T46" fmla="*/ 41 w 84"/>
                  <a:gd name="T47" fmla="*/ 110 h 111"/>
                  <a:gd name="T48" fmla="*/ 22 w 84"/>
                  <a:gd name="T49" fmla="*/ 103 h 111"/>
                  <a:gd name="T50" fmla="*/ 15 w 84"/>
                  <a:gd name="T51" fmla="*/ 95 h 111"/>
                  <a:gd name="T52" fmla="*/ 9 w 84"/>
                  <a:gd name="T53" fmla="*/ 88 h 111"/>
                  <a:gd name="T54" fmla="*/ 2 w 84"/>
                  <a:gd name="T55" fmla="*/ 68 h 111"/>
                  <a:gd name="T56" fmla="*/ 0 w 84"/>
                  <a:gd name="T57" fmla="*/ 56 h 111"/>
                  <a:gd name="T58" fmla="*/ 2 w 84"/>
                  <a:gd name="T59" fmla="*/ 44 h 111"/>
                  <a:gd name="T60" fmla="*/ 9 w 84"/>
                  <a:gd name="T61" fmla="*/ 23 h 111"/>
                  <a:gd name="T62" fmla="*/ 15 w 84"/>
                  <a:gd name="T63" fmla="*/ 15 h 111"/>
                  <a:gd name="T64" fmla="*/ 22 w 84"/>
                  <a:gd name="T65" fmla="*/ 9 h 111"/>
                  <a:gd name="T66" fmla="*/ 42 w 84"/>
                  <a:gd name="T67" fmla="*/ 2 h 111"/>
                  <a:gd name="T68" fmla="*/ 54 w 84"/>
                  <a:gd name="T69" fmla="*/ 0 h 111"/>
                  <a:gd name="T70" fmla="*/ 61 w 84"/>
                  <a:gd name="T71" fmla="*/ 0 h 111"/>
                  <a:gd name="T72" fmla="*/ 70 w 84"/>
                  <a:gd name="T73" fmla="*/ 2 h 111"/>
                  <a:gd name="T74" fmla="*/ 77 w 84"/>
                  <a:gd name="T75" fmla="*/ 5 h 111"/>
                  <a:gd name="T76" fmla="*/ 84 w 84"/>
                  <a:gd name="T77" fmla="*/ 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4" h="111">
                    <a:moveTo>
                      <a:pt x="84" y="8"/>
                    </a:moveTo>
                    <a:lnTo>
                      <a:pt x="84" y="23"/>
                    </a:lnTo>
                    <a:lnTo>
                      <a:pt x="77" y="19"/>
                    </a:lnTo>
                    <a:lnTo>
                      <a:pt x="70" y="18"/>
                    </a:lnTo>
                    <a:lnTo>
                      <a:pt x="62" y="16"/>
                    </a:lnTo>
                    <a:lnTo>
                      <a:pt x="54" y="15"/>
                    </a:lnTo>
                    <a:lnTo>
                      <a:pt x="39" y="18"/>
                    </a:lnTo>
                    <a:lnTo>
                      <a:pt x="28" y="26"/>
                    </a:lnTo>
                    <a:lnTo>
                      <a:pt x="21" y="38"/>
                    </a:lnTo>
                    <a:lnTo>
                      <a:pt x="19" y="56"/>
                    </a:lnTo>
                    <a:lnTo>
                      <a:pt x="21" y="74"/>
                    </a:lnTo>
                    <a:lnTo>
                      <a:pt x="28" y="85"/>
                    </a:lnTo>
                    <a:lnTo>
                      <a:pt x="39" y="94"/>
                    </a:lnTo>
                    <a:lnTo>
                      <a:pt x="54" y="97"/>
                    </a:lnTo>
                    <a:lnTo>
                      <a:pt x="62" y="95"/>
                    </a:lnTo>
                    <a:lnTo>
                      <a:pt x="70" y="94"/>
                    </a:lnTo>
                    <a:lnTo>
                      <a:pt x="77" y="92"/>
                    </a:lnTo>
                    <a:lnTo>
                      <a:pt x="84" y="88"/>
                    </a:lnTo>
                    <a:lnTo>
                      <a:pt x="84" y="104"/>
                    </a:lnTo>
                    <a:lnTo>
                      <a:pt x="77" y="107"/>
                    </a:lnTo>
                    <a:lnTo>
                      <a:pt x="70" y="110"/>
                    </a:lnTo>
                    <a:lnTo>
                      <a:pt x="61" y="111"/>
                    </a:lnTo>
                    <a:lnTo>
                      <a:pt x="52" y="111"/>
                    </a:lnTo>
                    <a:lnTo>
                      <a:pt x="41" y="110"/>
                    </a:lnTo>
                    <a:lnTo>
                      <a:pt x="22" y="103"/>
                    </a:lnTo>
                    <a:lnTo>
                      <a:pt x="15" y="95"/>
                    </a:lnTo>
                    <a:lnTo>
                      <a:pt x="9" y="88"/>
                    </a:lnTo>
                    <a:lnTo>
                      <a:pt x="2" y="68"/>
                    </a:lnTo>
                    <a:lnTo>
                      <a:pt x="0" y="56"/>
                    </a:lnTo>
                    <a:lnTo>
                      <a:pt x="2" y="44"/>
                    </a:lnTo>
                    <a:lnTo>
                      <a:pt x="9" y="23"/>
                    </a:lnTo>
                    <a:lnTo>
                      <a:pt x="15" y="15"/>
                    </a:lnTo>
                    <a:lnTo>
                      <a:pt x="22" y="9"/>
                    </a:lnTo>
                    <a:lnTo>
                      <a:pt x="42" y="2"/>
                    </a:lnTo>
                    <a:lnTo>
                      <a:pt x="54" y="0"/>
                    </a:lnTo>
                    <a:lnTo>
                      <a:pt x="61" y="0"/>
                    </a:lnTo>
                    <a:lnTo>
                      <a:pt x="70" y="2"/>
                    </a:lnTo>
                    <a:lnTo>
                      <a:pt x="77" y="5"/>
                    </a:lnTo>
                    <a:lnTo>
                      <a:pt x="84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8" name="Freeform 368"/>
              <p:cNvSpPr>
                <a:spLocks noEditPoints="1"/>
              </p:cNvSpPr>
              <p:nvPr/>
            </p:nvSpPr>
            <p:spPr bwMode="auto">
              <a:xfrm>
                <a:off x="3920" y="1574"/>
                <a:ext cx="6" cy="48"/>
              </a:xfrm>
              <a:custGeom>
                <a:avLst/>
                <a:gdLst>
                  <a:gd name="T0" fmla="*/ 0 w 17"/>
                  <a:gd name="T1" fmla="*/ 40 h 145"/>
                  <a:gd name="T2" fmla="*/ 17 w 17"/>
                  <a:gd name="T3" fmla="*/ 40 h 145"/>
                  <a:gd name="T4" fmla="*/ 17 w 17"/>
                  <a:gd name="T5" fmla="*/ 145 h 145"/>
                  <a:gd name="T6" fmla="*/ 0 w 17"/>
                  <a:gd name="T7" fmla="*/ 145 h 145"/>
                  <a:gd name="T8" fmla="*/ 0 w 17"/>
                  <a:gd name="T9" fmla="*/ 40 h 145"/>
                  <a:gd name="T10" fmla="*/ 0 w 17"/>
                  <a:gd name="T11" fmla="*/ 0 h 145"/>
                  <a:gd name="T12" fmla="*/ 17 w 17"/>
                  <a:gd name="T13" fmla="*/ 0 h 145"/>
                  <a:gd name="T14" fmla="*/ 17 w 17"/>
                  <a:gd name="T15" fmla="*/ 21 h 145"/>
                  <a:gd name="T16" fmla="*/ 0 w 17"/>
                  <a:gd name="T17" fmla="*/ 21 h 145"/>
                  <a:gd name="T18" fmla="*/ 0 w 17"/>
                  <a:gd name="T19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45">
                    <a:moveTo>
                      <a:pt x="0" y="40"/>
                    </a:moveTo>
                    <a:lnTo>
                      <a:pt x="17" y="40"/>
                    </a:lnTo>
                    <a:lnTo>
                      <a:pt x="17" y="145"/>
                    </a:lnTo>
                    <a:lnTo>
                      <a:pt x="0" y="145"/>
                    </a:lnTo>
                    <a:lnTo>
                      <a:pt x="0" y="4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21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9" name="Freeform 369"/>
              <p:cNvSpPr>
                <a:spLocks noEditPoints="1"/>
              </p:cNvSpPr>
              <p:nvPr/>
            </p:nvSpPr>
            <p:spPr bwMode="auto">
              <a:xfrm>
                <a:off x="3933" y="1574"/>
                <a:ext cx="34" cy="48"/>
              </a:xfrm>
              <a:custGeom>
                <a:avLst/>
                <a:gdLst>
                  <a:gd name="T0" fmla="*/ 100 w 100"/>
                  <a:gd name="T1" fmla="*/ 40 h 145"/>
                  <a:gd name="T2" fmla="*/ 100 w 100"/>
                  <a:gd name="T3" fmla="*/ 145 h 145"/>
                  <a:gd name="T4" fmla="*/ 82 w 100"/>
                  <a:gd name="T5" fmla="*/ 145 h 145"/>
                  <a:gd name="T6" fmla="*/ 82 w 100"/>
                  <a:gd name="T7" fmla="*/ 53 h 145"/>
                  <a:gd name="T8" fmla="*/ 35 w 100"/>
                  <a:gd name="T9" fmla="*/ 53 h 145"/>
                  <a:gd name="T10" fmla="*/ 35 w 100"/>
                  <a:gd name="T11" fmla="*/ 145 h 145"/>
                  <a:gd name="T12" fmla="*/ 17 w 100"/>
                  <a:gd name="T13" fmla="*/ 145 h 145"/>
                  <a:gd name="T14" fmla="*/ 17 w 100"/>
                  <a:gd name="T15" fmla="*/ 53 h 145"/>
                  <a:gd name="T16" fmla="*/ 0 w 100"/>
                  <a:gd name="T17" fmla="*/ 53 h 145"/>
                  <a:gd name="T18" fmla="*/ 0 w 100"/>
                  <a:gd name="T19" fmla="*/ 40 h 145"/>
                  <a:gd name="T20" fmla="*/ 17 w 100"/>
                  <a:gd name="T21" fmla="*/ 40 h 145"/>
                  <a:gd name="T22" fmla="*/ 17 w 100"/>
                  <a:gd name="T23" fmla="*/ 33 h 145"/>
                  <a:gd name="T24" fmla="*/ 19 w 100"/>
                  <a:gd name="T25" fmla="*/ 17 h 145"/>
                  <a:gd name="T26" fmla="*/ 25 w 100"/>
                  <a:gd name="T27" fmla="*/ 7 h 145"/>
                  <a:gd name="T28" fmla="*/ 35 w 100"/>
                  <a:gd name="T29" fmla="*/ 1 h 145"/>
                  <a:gd name="T30" fmla="*/ 51 w 100"/>
                  <a:gd name="T31" fmla="*/ 0 h 145"/>
                  <a:gd name="T32" fmla="*/ 68 w 100"/>
                  <a:gd name="T33" fmla="*/ 0 h 145"/>
                  <a:gd name="T34" fmla="*/ 68 w 100"/>
                  <a:gd name="T35" fmla="*/ 14 h 145"/>
                  <a:gd name="T36" fmla="*/ 51 w 100"/>
                  <a:gd name="T37" fmla="*/ 14 h 145"/>
                  <a:gd name="T38" fmla="*/ 43 w 100"/>
                  <a:gd name="T39" fmla="*/ 14 h 145"/>
                  <a:gd name="T40" fmla="*/ 38 w 100"/>
                  <a:gd name="T41" fmla="*/ 17 h 145"/>
                  <a:gd name="T42" fmla="*/ 35 w 100"/>
                  <a:gd name="T43" fmla="*/ 21 h 145"/>
                  <a:gd name="T44" fmla="*/ 35 w 100"/>
                  <a:gd name="T45" fmla="*/ 32 h 145"/>
                  <a:gd name="T46" fmla="*/ 35 w 100"/>
                  <a:gd name="T47" fmla="*/ 40 h 145"/>
                  <a:gd name="T48" fmla="*/ 100 w 100"/>
                  <a:gd name="T49" fmla="*/ 40 h 145"/>
                  <a:gd name="T50" fmla="*/ 82 w 100"/>
                  <a:gd name="T51" fmla="*/ 0 h 145"/>
                  <a:gd name="T52" fmla="*/ 100 w 100"/>
                  <a:gd name="T53" fmla="*/ 0 h 145"/>
                  <a:gd name="T54" fmla="*/ 100 w 100"/>
                  <a:gd name="T55" fmla="*/ 21 h 145"/>
                  <a:gd name="T56" fmla="*/ 82 w 100"/>
                  <a:gd name="T57" fmla="*/ 21 h 145"/>
                  <a:gd name="T58" fmla="*/ 82 w 100"/>
                  <a:gd name="T59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0" h="145">
                    <a:moveTo>
                      <a:pt x="100" y="40"/>
                    </a:moveTo>
                    <a:lnTo>
                      <a:pt x="100" y="145"/>
                    </a:lnTo>
                    <a:lnTo>
                      <a:pt x="82" y="145"/>
                    </a:lnTo>
                    <a:lnTo>
                      <a:pt x="82" y="53"/>
                    </a:lnTo>
                    <a:lnTo>
                      <a:pt x="35" y="53"/>
                    </a:lnTo>
                    <a:lnTo>
                      <a:pt x="35" y="145"/>
                    </a:lnTo>
                    <a:lnTo>
                      <a:pt x="17" y="145"/>
                    </a:lnTo>
                    <a:lnTo>
                      <a:pt x="17" y="53"/>
                    </a:lnTo>
                    <a:lnTo>
                      <a:pt x="0" y="53"/>
                    </a:lnTo>
                    <a:lnTo>
                      <a:pt x="0" y="40"/>
                    </a:lnTo>
                    <a:lnTo>
                      <a:pt x="17" y="40"/>
                    </a:lnTo>
                    <a:lnTo>
                      <a:pt x="17" y="33"/>
                    </a:lnTo>
                    <a:lnTo>
                      <a:pt x="19" y="17"/>
                    </a:lnTo>
                    <a:lnTo>
                      <a:pt x="25" y="7"/>
                    </a:lnTo>
                    <a:lnTo>
                      <a:pt x="35" y="1"/>
                    </a:lnTo>
                    <a:lnTo>
                      <a:pt x="51" y="0"/>
                    </a:lnTo>
                    <a:lnTo>
                      <a:pt x="68" y="0"/>
                    </a:lnTo>
                    <a:lnTo>
                      <a:pt x="68" y="14"/>
                    </a:lnTo>
                    <a:lnTo>
                      <a:pt x="51" y="14"/>
                    </a:lnTo>
                    <a:lnTo>
                      <a:pt x="43" y="14"/>
                    </a:lnTo>
                    <a:lnTo>
                      <a:pt x="38" y="17"/>
                    </a:lnTo>
                    <a:lnTo>
                      <a:pt x="35" y="21"/>
                    </a:lnTo>
                    <a:lnTo>
                      <a:pt x="35" y="32"/>
                    </a:lnTo>
                    <a:lnTo>
                      <a:pt x="35" y="40"/>
                    </a:lnTo>
                    <a:lnTo>
                      <a:pt x="100" y="40"/>
                    </a:lnTo>
                    <a:close/>
                    <a:moveTo>
                      <a:pt x="82" y="0"/>
                    </a:moveTo>
                    <a:lnTo>
                      <a:pt x="100" y="0"/>
                    </a:lnTo>
                    <a:lnTo>
                      <a:pt x="100" y="21"/>
                    </a:lnTo>
                    <a:lnTo>
                      <a:pt x="82" y="21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0" name="Freeform 370"/>
              <p:cNvSpPr>
                <a:spLocks/>
              </p:cNvSpPr>
              <p:nvPr/>
            </p:nvSpPr>
            <p:spPr bwMode="auto">
              <a:xfrm>
                <a:off x="3976" y="1586"/>
                <a:ext cx="28" cy="37"/>
              </a:xfrm>
              <a:custGeom>
                <a:avLst/>
                <a:gdLst>
                  <a:gd name="T0" fmla="*/ 84 w 84"/>
                  <a:gd name="T1" fmla="*/ 8 h 111"/>
                  <a:gd name="T2" fmla="*/ 84 w 84"/>
                  <a:gd name="T3" fmla="*/ 23 h 111"/>
                  <a:gd name="T4" fmla="*/ 75 w 84"/>
                  <a:gd name="T5" fmla="*/ 19 h 111"/>
                  <a:gd name="T6" fmla="*/ 68 w 84"/>
                  <a:gd name="T7" fmla="*/ 18 h 111"/>
                  <a:gd name="T8" fmla="*/ 61 w 84"/>
                  <a:gd name="T9" fmla="*/ 16 h 111"/>
                  <a:gd name="T10" fmla="*/ 54 w 84"/>
                  <a:gd name="T11" fmla="*/ 15 h 111"/>
                  <a:gd name="T12" fmla="*/ 38 w 84"/>
                  <a:gd name="T13" fmla="*/ 18 h 111"/>
                  <a:gd name="T14" fmla="*/ 28 w 84"/>
                  <a:gd name="T15" fmla="*/ 26 h 111"/>
                  <a:gd name="T16" fmla="*/ 21 w 84"/>
                  <a:gd name="T17" fmla="*/ 38 h 111"/>
                  <a:gd name="T18" fmla="*/ 18 w 84"/>
                  <a:gd name="T19" fmla="*/ 56 h 111"/>
                  <a:gd name="T20" fmla="*/ 21 w 84"/>
                  <a:gd name="T21" fmla="*/ 74 h 111"/>
                  <a:gd name="T22" fmla="*/ 28 w 84"/>
                  <a:gd name="T23" fmla="*/ 85 h 111"/>
                  <a:gd name="T24" fmla="*/ 38 w 84"/>
                  <a:gd name="T25" fmla="*/ 94 h 111"/>
                  <a:gd name="T26" fmla="*/ 54 w 84"/>
                  <a:gd name="T27" fmla="*/ 97 h 111"/>
                  <a:gd name="T28" fmla="*/ 61 w 84"/>
                  <a:gd name="T29" fmla="*/ 95 h 111"/>
                  <a:gd name="T30" fmla="*/ 68 w 84"/>
                  <a:gd name="T31" fmla="*/ 94 h 111"/>
                  <a:gd name="T32" fmla="*/ 75 w 84"/>
                  <a:gd name="T33" fmla="*/ 92 h 111"/>
                  <a:gd name="T34" fmla="*/ 84 w 84"/>
                  <a:gd name="T35" fmla="*/ 88 h 111"/>
                  <a:gd name="T36" fmla="*/ 84 w 84"/>
                  <a:gd name="T37" fmla="*/ 104 h 111"/>
                  <a:gd name="T38" fmla="*/ 75 w 84"/>
                  <a:gd name="T39" fmla="*/ 107 h 111"/>
                  <a:gd name="T40" fmla="*/ 68 w 84"/>
                  <a:gd name="T41" fmla="*/ 110 h 111"/>
                  <a:gd name="T42" fmla="*/ 61 w 84"/>
                  <a:gd name="T43" fmla="*/ 111 h 111"/>
                  <a:gd name="T44" fmla="*/ 52 w 84"/>
                  <a:gd name="T45" fmla="*/ 111 h 111"/>
                  <a:gd name="T46" fmla="*/ 41 w 84"/>
                  <a:gd name="T47" fmla="*/ 110 h 111"/>
                  <a:gd name="T48" fmla="*/ 22 w 84"/>
                  <a:gd name="T49" fmla="*/ 103 h 111"/>
                  <a:gd name="T50" fmla="*/ 15 w 84"/>
                  <a:gd name="T51" fmla="*/ 95 h 111"/>
                  <a:gd name="T52" fmla="*/ 8 w 84"/>
                  <a:gd name="T53" fmla="*/ 88 h 111"/>
                  <a:gd name="T54" fmla="*/ 0 w 84"/>
                  <a:gd name="T55" fmla="*/ 68 h 111"/>
                  <a:gd name="T56" fmla="*/ 0 w 84"/>
                  <a:gd name="T57" fmla="*/ 56 h 111"/>
                  <a:gd name="T58" fmla="*/ 0 w 84"/>
                  <a:gd name="T59" fmla="*/ 44 h 111"/>
                  <a:gd name="T60" fmla="*/ 8 w 84"/>
                  <a:gd name="T61" fmla="*/ 23 h 111"/>
                  <a:gd name="T62" fmla="*/ 15 w 84"/>
                  <a:gd name="T63" fmla="*/ 15 h 111"/>
                  <a:gd name="T64" fmla="*/ 22 w 84"/>
                  <a:gd name="T65" fmla="*/ 9 h 111"/>
                  <a:gd name="T66" fmla="*/ 41 w 84"/>
                  <a:gd name="T67" fmla="*/ 2 h 111"/>
                  <a:gd name="T68" fmla="*/ 52 w 84"/>
                  <a:gd name="T69" fmla="*/ 0 h 111"/>
                  <a:gd name="T70" fmla="*/ 61 w 84"/>
                  <a:gd name="T71" fmla="*/ 0 h 111"/>
                  <a:gd name="T72" fmla="*/ 68 w 84"/>
                  <a:gd name="T73" fmla="*/ 2 h 111"/>
                  <a:gd name="T74" fmla="*/ 77 w 84"/>
                  <a:gd name="T75" fmla="*/ 5 h 111"/>
                  <a:gd name="T76" fmla="*/ 84 w 84"/>
                  <a:gd name="T77" fmla="*/ 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4" h="111">
                    <a:moveTo>
                      <a:pt x="84" y="8"/>
                    </a:moveTo>
                    <a:lnTo>
                      <a:pt x="84" y="23"/>
                    </a:lnTo>
                    <a:lnTo>
                      <a:pt x="75" y="19"/>
                    </a:lnTo>
                    <a:lnTo>
                      <a:pt x="68" y="18"/>
                    </a:lnTo>
                    <a:lnTo>
                      <a:pt x="61" y="16"/>
                    </a:lnTo>
                    <a:lnTo>
                      <a:pt x="54" y="15"/>
                    </a:lnTo>
                    <a:lnTo>
                      <a:pt x="38" y="18"/>
                    </a:lnTo>
                    <a:lnTo>
                      <a:pt x="28" y="26"/>
                    </a:lnTo>
                    <a:lnTo>
                      <a:pt x="21" y="38"/>
                    </a:lnTo>
                    <a:lnTo>
                      <a:pt x="18" y="56"/>
                    </a:lnTo>
                    <a:lnTo>
                      <a:pt x="21" y="74"/>
                    </a:lnTo>
                    <a:lnTo>
                      <a:pt x="28" y="85"/>
                    </a:lnTo>
                    <a:lnTo>
                      <a:pt x="38" y="94"/>
                    </a:lnTo>
                    <a:lnTo>
                      <a:pt x="54" y="97"/>
                    </a:lnTo>
                    <a:lnTo>
                      <a:pt x="61" y="95"/>
                    </a:lnTo>
                    <a:lnTo>
                      <a:pt x="68" y="94"/>
                    </a:lnTo>
                    <a:lnTo>
                      <a:pt x="75" y="92"/>
                    </a:lnTo>
                    <a:lnTo>
                      <a:pt x="84" y="88"/>
                    </a:lnTo>
                    <a:lnTo>
                      <a:pt x="84" y="104"/>
                    </a:lnTo>
                    <a:lnTo>
                      <a:pt x="75" y="107"/>
                    </a:lnTo>
                    <a:lnTo>
                      <a:pt x="68" y="110"/>
                    </a:lnTo>
                    <a:lnTo>
                      <a:pt x="61" y="111"/>
                    </a:lnTo>
                    <a:lnTo>
                      <a:pt x="52" y="111"/>
                    </a:lnTo>
                    <a:lnTo>
                      <a:pt x="41" y="110"/>
                    </a:lnTo>
                    <a:lnTo>
                      <a:pt x="22" y="103"/>
                    </a:lnTo>
                    <a:lnTo>
                      <a:pt x="15" y="95"/>
                    </a:lnTo>
                    <a:lnTo>
                      <a:pt x="8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4"/>
                    </a:lnTo>
                    <a:lnTo>
                      <a:pt x="8" y="23"/>
                    </a:lnTo>
                    <a:lnTo>
                      <a:pt x="15" y="15"/>
                    </a:lnTo>
                    <a:lnTo>
                      <a:pt x="22" y="9"/>
                    </a:lnTo>
                    <a:lnTo>
                      <a:pt x="41" y="2"/>
                    </a:lnTo>
                    <a:lnTo>
                      <a:pt x="52" y="0"/>
                    </a:lnTo>
                    <a:lnTo>
                      <a:pt x="61" y="0"/>
                    </a:lnTo>
                    <a:lnTo>
                      <a:pt x="68" y="2"/>
                    </a:lnTo>
                    <a:lnTo>
                      <a:pt x="77" y="5"/>
                    </a:lnTo>
                    <a:lnTo>
                      <a:pt x="84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1" name="Freeform 371"/>
              <p:cNvSpPr>
                <a:spLocks noEditPoints="1"/>
              </p:cNvSpPr>
              <p:nvPr/>
            </p:nvSpPr>
            <p:spPr bwMode="auto">
              <a:xfrm>
                <a:off x="4032" y="1586"/>
                <a:ext cx="32" cy="37"/>
              </a:xfrm>
              <a:custGeom>
                <a:avLst/>
                <a:gdLst>
                  <a:gd name="T0" fmla="*/ 96 w 96"/>
                  <a:gd name="T1" fmla="*/ 51 h 111"/>
                  <a:gd name="T2" fmla="*/ 96 w 96"/>
                  <a:gd name="T3" fmla="*/ 59 h 111"/>
                  <a:gd name="T4" fmla="*/ 17 w 96"/>
                  <a:gd name="T5" fmla="*/ 59 h 111"/>
                  <a:gd name="T6" fmla="*/ 20 w 96"/>
                  <a:gd name="T7" fmla="*/ 77 h 111"/>
                  <a:gd name="T8" fmla="*/ 28 w 96"/>
                  <a:gd name="T9" fmla="*/ 87 h 111"/>
                  <a:gd name="T10" fmla="*/ 39 w 96"/>
                  <a:gd name="T11" fmla="*/ 95 h 111"/>
                  <a:gd name="T12" fmla="*/ 54 w 96"/>
                  <a:gd name="T13" fmla="*/ 97 h 111"/>
                  <a:gd name="T14" fmla="*/ 64 w 96"/>
                  <a:gd name="T15" fmla="*/ 95 h 111"/>
                  <a:gd name="T16" fmla="*/ 75 w 96"/>
                  <a:gd name="T17" fmla="*/ 94 h 111"/>
                  <a:gd name="T18" fmla="*/ 83 w 96"/>
                  <a:gd name="T19" fmla="*/ 91 h 111"/>
                  <a:gd name="T20" fmla="*/ 92 w 96"/>
                  <a:gd name="T21" fmla="*/ 87 h 111"/>
                  <a:gd name="T22" fmla="*/ 92 w 96"/>
                  <a:gd name="T23" fmla="*/ 103 h 111"/>
                  <a:gd name="T24" fmla="*/ 83 w 96"/>
                  <a:gd name="T25" fmla="*/ 107 h 111"/>
                  <a:gd name="T26" fmla="*/ 73 w 96"/>
                  <a:gd name="T27" fmla="*/ 108 h 111"/>
                  <a:gd name="T28" fmla="*/ 63 w 96"/>
                  <a:gd name="T29" fmla="*/ 111 h 111"/>
                  <a:gd name="T30" fmla="*/ 54 w 96"/>
                  <a:gd name="T31" fmla="*/ 111 h 111"/>
                  <a:gd name="T32" fmla="*/ 41 w 96"/>
                  <a:gd name="T33" fmla="*/ 110 h 111"/>
                  <a:gd name="T34" fmla="*/ 21 w 96"/>
                  <a:gd name="T35" fmla="*/ 103 h 111"/>
                  <a:gd name="T36" fmla="*/ 14 w 96"/>
                  <a:gd name="T37" fmla="*/ 97 h 111"/>
                  <a:gd name="T38" fmla="*/ 7 w 96"/>
                  <a:gd name="T39" fmla="*/ 88 h 111"/>
                  <a:gd name="T40" fmla="*/ 0 w 96"/>
                  <a:gd name="T41" fmla="*/ 69 h 111"/>
                  <a:gd name="T42" fmla="*/ 0 w 96"/>
                  <a:gd name="T43" fmla="*/ 56 h 111"/>
                  <a:gd name="T44" fmla="*/ 0 w 96"/>
                  <a:gd name="T45" fmla="*/ 45 h 111"/>
                  <a:gd name="T46" fmla="*/ 7 w 96"/>
                  <a:gd name="T47" fmla="*/ 23 h 111"/>
                  <a:gd name="T48" fmla="*/ 13 w 96"/>
                  <a:gd name="T49" fmla="*/ 16 h 111"/>
                  <a:gd name="T50" fmla="*/ 20 w 96"/>
                  <a:gd name="T51" fmla="*/ 9 h 111"/>
                  <a:gd name="T52" fmla="*/ 40 w 96"/>
                  <a:gd name="T53" fmla="*/ 2 h 111"/>
                  <a:gd name="T54" fmla="*/ 50 w 96"/>
                  <a:gd name="T55" fmla="*/ 0 h 111"/>
                  <a:gd name="T56" fmla="*/ 62 w 96"/>
                  <a:gd name="T57" fmla="*/ 2 h 111"/>
                  <a:gd name="T58" fmla="*/ 77 w 96"/>
                  <a:gd name="T59" fmla="*/ 8 h 111"/>
                  <a:gd name="T60" fmla="*/ 85 w 96"/>
                  <a:gd name="T61" fmla="*/ 15 h 111"/>
                  <a:gd name="T62" fmla="*/ 90 w 96"/>
                  <a:gd name="T63" fmla="*/ 22 h 111"/>
                  <a:gd name="T64" fmla="*/ 96 w 96"/>
                  <a:gd name="T65" fmla="*/ 41 h 111"/>
                  <a:gd name="T66" fmla="*/ 96 w 96"/>
                  <a:gd name="T67" fmla="*/ 51 h 111"/>
                  <a:gd name="T68" fmla="*/ 79 w 96"/>
                  <a:gd name="T69" fmla="*/ 46 h 111"/>
                  <a:gd name="T70" fmla="*/ 77 w 96"/>
                  <a:gd name="T71" fmla="*/ 33 h 111"/>
                  <a:gd name="T72" fmla="*/ 72 w 96"/>
                  <a:gd name="T73" fmla="*/ 23 h 111"/>
                  <a:gd name="T74" fmla="*/ 63 w 96"/>
                  <a:gd name="T75" fmla="*/ 16 h 111"/>
                  <a:gd name="T76" fmla="*/ 51 w 96"/>
                  <a:gd name="T77" fmla="*/ 15 h 111"/>
                  <a:gd name="T78" fmla="*/ 37 w 96"/>
                  <a:gd name="T79" fmla="*/ 16 h 111"/>
                  <a:gd name="T80" fmla="*/ 28 w 96"/>
                  <a:gd name="T81" fmla="*/ 23 h 111"/>
                  <a:gd name="T82" fmla="*/ 20 w 96"/>
                  <a:gd name="T83" fmla="*/ 33 h 111"/>
                  <a:gd name="T84" fmla="*/ 18 w 96"/>
                  <a:gd name="T85" fmla="*/ 46 h 111"/>
                  <a:gd name="T86" fmla="*/ 79 w 96"/>
                  <a:gd name="T87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111">
                    <a:moveTo>
                      <a:pt x="96" y="51"/>
                    </a:moveTo>
                    <a:lnTo>
                      <a:pt x="96" y="59"/>
                    </a:lnTo>
                    <a:lnTo>
                      <a:pt x="17" y="59"/>
                    </a:lnTo>
                    <a:lnTo>
                      <a:pt x="20" y="77"/>
                    </a:lnTo>
                    <a:lnTo>
                      <a:pt x="28" y="87"/>
                    </a:lnTo>
                    <a:lnTo>
                      <a:pt x="39" y="95"/>
                    </a:lnTo>
                    <a:lnTo>
                      <a:pt x="54" y="97"/>
                    </a:lnTo>
                    <a:lnTo>
                      <a:pt x="64" y="95"/>
                    </a:lnTo>
                    <a:lnTo>
                      <a:pt x="75" y="94"/>
                    </a:lnTo>
                    <a:lnTo>
                      <a:pt x="83" y="91"/>
                    </a:lnTo>
                    <a:lnTo>
                      <a:pt x="92" y="87"/>
                    </a:lnTo>
                    <a:lnTo>
                      <a:pt x="92" y="103"/>
                    </a:lnTo>
                    <a:lnTo>
                      <a:pt x="83" y="107"/>
                    </a:lnTo>
                    <a:lnTo>
                      <a:pt x="73" y="108"/>
                    </a:lnTo>
                    <a:lnTo>
                      <a:pt x="63" y="111"/>
                    </a:lnTo>
                    <a:lnTo>
                      <a:pt x="54" y="111"/>
                    </a:lnTo>
                    <a:lnTo>
                      <a:pt x="41" y="110"/>
                    </a:lnTo>
                    <a:lnTo>
                      <a:pt x="21" y="103"/>
                    </a:lnTo>
                    <a:lnTo>
                      <a:pt x="14" y="97"/>
                    </a:lnTo>
                    <a:lnTo>
                      <a:pt x="7" y="88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0" y="45"/>
                    </a:lnTo>
                    <a:lnTo>
                      <a:pt x="7" y="23"/>
                    </a:lnTo>
                    <a:lnTo>
                      <a:pt x="13" y="16"/>
                    </a:lnTo>
                    <a:lnTo>
                      <a:pt x="20" y="9"/>
                    </a:lnTo>
                    <a:lnTo>
                      <a:pt x="40" y="2"/>
                    </a:lnTo>
                    <a:lnTo>
                      <a:pt x="50" y="0"/>
                    </a:lnTo>
                    <a:lnTo>
                      <a:pt x="62" y="2"/>
                    </a:lnTo>
                    <a:lnTo>
                      <a:pt x="77" y="8"/>
                    </a:lnTo>
                    <a:lnTo>
                      <a:pt x="85" y="15"/>
                    </a:lnTo>
                    <a:lnTo>
                      <a:pt x="90" y="22"/>
                    </a:lnTo>
                    <a:lnTo>
                      <a:pt x="96" y="41"/>
                    </a:lnTo>
                    <a:lnTo>
                      <a:pt x="96" y="51"/>
                    </a:lnTo>
                    <a:close/>
                    <a:moveTo>
                      <a:pt x="79" y="46"/>
                    </a:moveTo>
                    <a:lnTo>
                      <a:pt x="77" y="33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1" y="15"/>
                    </a:lnTo>
                    <a:lnTo>
                      <a:pt x="37" y="16"/>
                    </a:lnTo>
                    <a:lnTo>
                      <a:pt x="28" y="23"/>
                    </a:lnTo>
                    <a:lnTo>
                      <a:pt x="20" y="33"/>
                    </a:lnTo>
                    <a:lnTo>
                      <a:pt x="18" y="46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2" name="Freeform 372"/>
              <p:cNvSpPr>
                <a:spLocks/>
              </p:cNvSpPr>
              <p:nvPr/>
            </p:nvSpPr>
            <p:spPr bwMode="auto">
              <a:xfrm>
                <a:off x="4068" y="1587"/>
                <a:ext cx="34" cy="35"/>
              </a:xfrm>
              <a:custGeom>
                <a:avLst/>
                <a:gdLst>
                  <a:gd name="T0" fmla="*/ 100 w 102"/>
                  <a:gd name="T1" fmla="*/ 0 h 105"/>
                  <a:gd name="T2" fmla="*/ 62 w 102"/>
                  <a:gd name="T3" fmla="*/ 51 h 105"/>
                  <a:gd name="T4" fmla="*/ 102 w 102"/>
                  <a:gd name="T5" fmla="*/ 105 h 105"/>
                  <a:gd name="T6" fmla="*/ 81 w 102"/>
                  <a:gd name="T7" fmla="*/ 105 h 105"/>
                  <a:gd name="T8" fmla="*/ 51 w 102"/>
                  <a:gd name="T9" fmla="*/ 64 h 105"/>
                  <a:gd name="T10" fmla="*/ 20 w 102"/>
                  <a:gd name="T11" fmla="*/ 105 h 105"/>
                  <a:gd name="T12" fmla="*/ 0 w 102"/>
                  <a:gd name="T13" fmla="*/ 105 h 105"/>
                  <a:gd name="T14" fmla="*/ 40 w 102"/>
                  <a:gd name="T15" fmla="*/ 51 h 105"/>
                  <a:gd name="T16" fmla="*/ 3 w 102"/>
                  <a:gd name="T17" fmla="*/ 0 h 105"/>
                  <a:gd name="T18" fmla="*/ 23 w 102"/>
                  <a:gd name="T19" fmla="*/ 0 h 105"/>
                  <a:gd name="T20" fmla="*/ 52 w 102"/>
                  <a:gd name="T21" fmla="*/ 38 h 105"/>
                  <a:gd name="T22" fmla="*/ 79 w 102"/>
                  <a:gd name="T23" fmla="*/ 0 h 105"/>
                  <a:gd name="T24" fmla="*/ 100 w 102"/>
                  <a:gd name="T2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2" h="105">
                    <a:moveTo>
                      <a:pt x="100" y="0"/>
                    </a:moveTo>
                    <a:lnTo>
                      <a:pt x="62" y="51"/>
                    </a:lnTo>
                    <a:lnTo>
                      <a:pt x="102" y="105"/>
                    </a:lnTo>
                    <a:lnTo>
                      <a:pt x="81" y="105"/>
                    </a:lnTo>
                    <a:lnTo>
                      <a:pt x="51" y="64"/>
                    </a:lnTo>
                    <a:lnTo>
                      <a:pt x="20" y="105"/>
                    </a:lnTo>
                    <a:lnTo>
                      <a:pt x="0" y="105"/>
                    </a:lnTo>
                    <a:lnTo>
                      <a:pt x="40" y="51"/>
                    </a:lnTo>
                    <a:lnTo>
                      <a:pt x="3" y="0"/>
                    </a:lnTo>
                    <a:lnTo>
                      <a:pt x="23" y="0"/>
                    </a:lnTo>
                    <a:lnTo>
                      <a:pt x="52" y="38"/>
                    </a:lnTo>
                    <a:lnTo>
                      <a:pt x="79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3" name="Freeform 373"/>
              <p:cNvSpPr>
                <a:spLocks noEditPoints="1"/>
              </p:cNvSpPr>
              <p:nvPr/>
            </p:nvSpPr>
            <p:spPr bwMode="auto">
              <a:xfrm>
                <a:off x="4110" y="1586"/>
                <a:ext cx="31" cy="50"/>
              </a:xfrm>
              <a:custGeom>
                <a:avLst/>
                <a:gdLst>
                  <a:gd name="T0" fmla="*/ 17 w 93"/>
                  <a:gd name="T1" fmla="*/ 92 h 149"/>
                  <a:gd name="T2" fmla="*/ 17 w 93"/>
                  <a:gd name="T3" fmla="*/ 149 h 149"/>
                  <a:gd name="T4" fmla="*/ 0 w 93"/>
                  <a:gd name="T5" fmla="*/ 149 h 149"/>
                  <a:gd name="T6" fmla="*/ 0 w 93"/>
                  <a:gd name="T7" fmla="*/ 3 h 149"/>
                  <a:gd name="T8" fmla="*/ 17 w 93"/>
                  <a:gd name="T9" fmla="*/ 3 h 149"/>
                  <a:gd name="T10" fmla="*/ 17 w 93"/>
                  <a:gd name="T11" fmla="*/ 19 h 149"/>
                  <a:gd name="T12" fmla="*/ 23 w 93"/>
                  <a:gd name="T13" fmla="*/ 10 h 149"/>
                  <a:gd name="T14" fmla="*/ 31 w 93"/>
                  <a:gd name="T15" fmla="*/ 5 h 149"/>
                  <a:gd name="T16" fmla="*/ 40 w 93"/>
                  <a:gd name="T17" fmla="*/ 2 h 149"/>
                  <a:gd name="T18" fmla="*/ 50 w 93"/>
                  <a:gd name="T19" fmla="*/ 0 h 149"/>
                  <a:gd name="T20" fmla="*/ 60 w 93"/>
                  <a:gd name="T21" fmla="*/ 2 h 149"/>
                  <a:gd name="T22" fmla="*/ 76 w 93"/>
                  <a:gd name="T23" fmla="*/ 9 h 149"/>
                  <a:gd name="T24" fmla="*/ 82 w 93"/>
                  <a:gd name="T25" fmla="*/ 16 h 149"/>
                  <a:gd name="T26" fmla="*/ 92 w 93"/>
                  <a:gd name="T27" fmla="*/ 32 h 149"/>
                  <a:gd name="T28" fmla="*/ 93 w 93"/>
                  <a:gd name="T29" fmla="*/ 56 h 149"/>
                  <a:gd name="T30" fmla="*/ 92 w 93"/>
                  <a:gd name="T31" fmla="*/ 80 h 149"/>
                  <a:gd name="T32" fmla="*/ 82 w 93"/>
                  <a:gd name="T33" fmla="*/ 95 h 149"/>
                  <a:gd name="T34" fmla="*/ 76 w 93"/>
                  <a:gd name="T35" fmla="*/ 103 h 149"/>
                  <a:gd name="T36" fmla="*/ 60 w 93"/>
                  <a:gd name="T37" fmla="*/ 110 h 149"/>
                  <a:gd name="T38" fmla="*/ 50 w 93"/>
                  <a:gd name="T39" fmla="*/ 111 h 149"/>
                  <a:gd name="T40" fmla="*/ 40 w 93"/>
                  <a:gd name="T41" fmla="*/ 110 h 149"/>
                  <a:gd name="T42" fmla="*/ 31 w 93"/>
                  <a:gd name="T43" fmla="*/ 107 h 149"/>
                  <a:gd name="T44" fmla="*/ 23 w 93"/>
                  <a:gd name="T45" fmla="*/ 101 h 149"/>
                  <a:gd name="T46" fmla="*/ 17 w 93"/>
                  <a:gd name="T47" fmla="*/ 92 h 149"/>
                  <a:gd name="T48" fmla="*/ 76 w 93"/>
                  <a:gd name="T49" fmla="*/ 56 h 149"/>
                  <a:gd name="T50" fmla="*/ 74 w 93"/>
                  <a:gd name="T51" fmla="*/ 38 h 149"/>
                  <a:gd name="T52" fmla="*/ 67 w 93"/>
                  <a:gd name="T53" fmla="*/ 26 h 149"/>
                  <a:gd name="T54" fmla="*/ 59 w 93"/>
                  <a:gd name="T55" fmla="*/ 18 h 149"/>
                  <a:gd name="T56" fmla="*/ 46 w 93"/>
                  <a:gd name="T57" fmla="*/ 15 h 149"/>
                  <a:gd name="T58" fmla="*/ 34 w 93"/>
                  <a:gd name="T59" fmla="*/ 18 h 149"/>
                  <a:gd name="T60" fmla="*/ 25 w 93"/>
                  <a:gd name="T61" fmla="*/ 26 h 149"/>
                  <a:gd name="T62" fmla="*/ 18 w 93"/>
                  <a:gd name="T63" fmla="*/ 38 h 149"/>
                  <a:gd name="T64" fmla="*/ 17 w 93"/>
                  <a:gd name="T65" fmla="*/ 56 h 149"/>
                  <a:gd name="T66" fmla="*/ 18 w 93"/>
                  <a:gd name="T67" fmla="*/ 74 h 149"/>
                  <a:gd name="T68" fmla="*/ 25 w 93"/>
                  <a:gd name="T69" fmla="*/ 85 h 149"/>
                  <a:gd name="T70" fmla="*/ 34 w 93"/>
                  <a:gd name="T71" fmla="*/ 95 h 149"/>
                  <a:gd name="T72" fmla="*/ 46 w 93"/>
                  <a:gd name="T73" fmla="*/ 97 h 149"/>
                  <a:gd name="T74" fmla="*/ 59 w 93"/>
                  <a:gd name="T75" fmla="*/ 95 h 149"/>
                  <a:gd name="T76" fmla="*/ 67 w 93"/>
                  <a:gd name="T77" fmla="*/ 85 h 149"/>
                  <a:gd name="T78" fmla="*/ 74 w 93"/>
                  <a:gd name="T79" fmla="*/ 74 h 149"/>
                  <a:gd name="T80" fmla="*/ 76 w 93"/>
                  <a:gd name="T81" fmla="*/ 56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3" h="149">
                    <a:moveTo>
                      <a:pt x="17" y="92"/>
                    </a:moveTo>
                    <a:lnTo>
                      <a:pt x="17" y="149"/>
                    </a:lnTo>
                    <a:lnTo>
                      <a:pt x="0" y="149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3" y="10"/>
                    </a:lnTo>
                    <a:lnTo>
                      <a:pt x="31" y="5"/>
                    </a:lnTo>
                    <a:lnTo>
                      <a:pt x="40" y="2"/>
                    </a:lnTo>
                    <a:lnTo>
                      <a:pt x="50" y="0"/>
                    </a:lnTo>
                    <a:lnTo>
                      <a:pt x="60" y="2"/>
                    </a:lnTo>
                    <a:lnTo>
                      <a:pt x="76" y="9"/>
                    </a:lnTo>
                    <a:lnTo>
                      <a:pt x="82" y="16"/>
                    </a:lnTo>
                    <a:lnTo>
                      <a:pt x="92" y="32"/>
                    </a:lnTo>
                    <a:lnTo>
                      <a:pt x="93" y="56"/>
                    </a:lnTo>
                    <a:lnTo>
                      <a:pt x="92" y="80"/>
                    </a:lnTo>
                    <a:lnTo>
                      <a:pt x="82" y="95"/>
                    </a:lnTo>
                    <a:lnTo>
                      <a:pt x="76" y="103"/>
                    </a:lnTo>
                    <a:lnTo>
                      <a:pt x="60" y="110"/>
                    </a:lnTo>
                    <a:lnTo>
                      <a:pt x="50" y="111"/>
                    </a:lnTo>
                    <a:lnTo>
                      <a:pt x="40" y="110"/>
                    </a:lnTo>
                    <a:lnTo>
                      <a:pt x="31" y="107"/>
                    </a:lnTo>
                    <a:lnTo>
                      <a:pt x="23" y="101"/>
                    </a:lnTo>
                    <a:lnTo>
                      <a:pt x="17" y="92"/>
                    </a:lnTo>
                    <a:close/>
                    <a:moveTo>
                      <a:pt x="76" y="56"/>
                    </a:moveTo>
                    <a:lnTo>
                      <a:pt x="74" y="38"/>
                    </a:lnTo>
                    <a:lnTo>
                      <a:pt x="67" y="26"/>
                    </a:lnTo>
                    <a:lnTo>
                      <a:pt x="59" y="18"/>
                    </a:lnTo>
                    <a:lnTo>
                      <a:pt x="46" y="15"/>
                    </a:lnTo>
                    <a:lnTo>
                      <a:pt x="34" y="18"/>
                    </a:lnTo>
                    <a:lnTo>
                      <a:pt x="25" y="26"/>
                    </a:lnTo>
                    <a:lnTo>
                      <a:pt x="18" y="38"/>
                    </a:lnTo>
                    <a:lnTo>
                      <a:pt x="17" y="56"/>
                    </a:lnTo>
                    <a:lnTo>
                      <a:pt x="18" y="74"/>
                    </a:lnTo>
                    <a:lnTo>
                      <a:pt x="25" y="85"/>
                    </a:lnTo>
                    <a:lnTo>
                      <a:pt x="34" y="95"/>
                    </a:lnTo>
                    <a:lnTo>
                      <a:pt x="46" y="97"/>
                    </a:lnTo>
                    <a:lnTo>
                      <a:pt x="59" y="95"/>
                    </a:lnTo>
                    <a:lnTo>
                      <a:pt x="67" y="85"/>
                    </a:lnTo>
                    <a:lnTo>
                      <a:pt x="74" y="74"/>
                    </a:lnTo>
                    <a:lnTo>
                      <a:pt x="76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4" name="Freeform 374"/>
              <p:cNvSpPr>
                <a:spLocks noEditPoints="1"/>
              </p:cNvSpPr>
              <p:nvPr/>
            </p:nvSpPr>
            <p:spPr bwMode="auto">
              <a:xfrm>
                <a:off x="4149" y="1586"/>
                <a:ext cx="32" cy="37"/>
              </a:xfrm>
              <a:custGeom>
                <a:avLst/>
                <a:gdLst>
                  <a:gd name="T0" fmla="*/ 98 w 98"/>
                  <a:gd name="T1" fmla="*/ 51 h 111"/>
                  <a:gd name="T2" fmla="*/ 98 w 98"/>
                  <a:gd name="T3" fmla="*/ 59 h 111"/>
                  <a:gd name="T4" fmla="*/ 17 w 98"/>
                  <a:gd name="T5" fmla="*/ 59 h 111"/>
                  <a:gd name="T6" fmla="*/ 20 w 98"/>
                  <a:gd name="T7" fmla="*/ 77 h 111"/>
                  <a:gd name="T8" fmla="*/ 29 w 98"/>
                  <a:gd name="T9" fmla="*/ 87 h 111"/>
                  <a:gd name="T10" fmla="*/ 39 w 98"/>
                  <a:gd name="T11" fmla="*/ 95 h 111"/>
                  <a:gd name="T12" fmla="*/ 55 w 98"/>
                  <a:gd name="T13" fmla="*/ 97 h 111"/>
                  <a:gd name="T14" fmla="*/ 65 w 98"/>
                  <a:gd name="T15" fmla="*/ 95 h 111"/>
                  <a:gd name="T16" fmla="*/ 75 w 98"/>
                  <a:gd name="T17" fmla="*/ 94 h 111"/>
                  <a:gd name="T18" fmla="*/ 83 w 98"/>
                  <a:gd name="T19" fmla="*/ 91 h 111"/>
                  <a:gd name="T20" fmla="*/ 94 w 98"/>
                  <a:gd name="T21" fmla="*/ 87 h 111"/>
                  <a:gd name="T22" fmla="*/ 94 w 98"/>
                  <a:gd name="T23" fmla="*/ 103 h 111"/>
                  <a:gd name="T24" fmla="*/ 83 w 98"/>
                  <a:gd name="T25" fmla="*/ 107 h 111"/>
                  <a:gd name="T26" fmla="*/ 75 w 98"/>
                  <a:gd name="T27" fmla="*/ 108 h 111"/>
                  <a:gd name="T28" fmla="*/ 65 w 98"/>
                  <a:gd name="T29" fmla="*/ 111 h 111"/>
                  <a:gd name="T30" fmla="*/ 55 w 98"/>
                  <a:gd name="T31" fmla="*/ 111 h 111"/>
                  <a:gd name="T32" fmla="*/ 42 w 98"/>
                  <a:gd name="T33" fmla="*/ 110 h 111"/>
                  <a:gd name="T34" fmla="*/ 23 w 98"/>
                  <a:gd name="T35" fmla="*/ 103 h 111"/>
                  <a:gd name="T36" fmla="*/ 14 w 98"/>
                  <a:gd name="T37" fmla="*/ 97 h 111"/>
                  <a:gd name="T38" fmla="*/ 7 w 98"/>
                  <a:gd name="T39" fmla="*/ 88 h 111"/>
                  <a:gd name="T40" fmla="*/ 0 w 98"/>
                  <a:gd name="T41" fmla="*/ 69 h 111"/>
                  <a:gd name="T42" fmla="*/ 0 w 98"/>
                  <a:gd name="T43" fmla="*/ 56 h 111"/>
                  <a:gd name="T44" fmla="*/ 0 w 98"/>
                  <a:gd name="T45" fmla="*/ 45 h 111"/>
                  <a:gd name="T46" fmla="*/ 7 w 98"/>
                  <a:gd name="T47" fmla="*/ 23 h 111"/>
                  <a:gd name="T48" fmla="*/ 14 w 98"/>
                  <a:gd name="T49" fmla="*/ 16 h 111"/>
                  <a:gd name="T50" fmla="*/ 21 w 98"/>
                  <a:gd name="T51" fmla="*/ 9 h 111"/>
                  <a:gd name="T52" fmla="*/ 40 w 98"/>
                  <a:gd name="T53" fmla="*/ 2 h 111"/>
                  <a:gd name="T54" fmla="*/ 52 w 98"/>
                  <a:gd name="T55" fmla="*/ 0 h 111"/>
                  <a:gd name="T56" fmla="*/ 62 w 98"/>
                  <a:gd name="T57" fmla="*/ 2 h 111"/>
                  <a:gd name="T58" fmla="*/ 78 w 98"/>
                  <a:gd name="T59" fmla="*/ 8 h 111"/>
                  <a:gd name="T60" fmla="*/ 85 w 98"/>
                  <a:gd name="T61" fmla="*/ 15 h 111"/>
                  <a:gd name="T62" fmla="*/ 91 w 98"/>
                  <a:gd name="T63" fmla="*/ 22 h 111"/>
                  <a:gd name="T64" fmla="*/ 96 w 98"/>
                  <a:gd name="T65" fmla="*/ 41 h 111"/>
                  <a:gd name="T66" fmla="*/ 98 w 98"/>
                  <a:gd name="T67" fmla="*/ 51 h 111"/>
                  <a:gd name="T68" fmla="*/ 81 w 98"/>
                  <a:gd name="T69" fmla="*/ 46 h 111"/>
                  <a:gd name="T70" fmla="*/ 79 w 98"/>
                  <a:gd name="T71" fmla="*/ 33 h 111"/>
                  <a:gd name="T72" fmla="*/ 72 w 98"/>
                  <a:gd name="T73" fmla="*/ 23 h 111"/>
                  <a:gd name="T74" fmla="*/ 63 w 98"/>
                  <a:gd name="T75" fmla="*/ 16 h 111"/>
                  <a:gd name="T76" fmla="*/ 52 w 98"/>
                  <a:gd name="T77" fmla="*/ 15 h 111"/>
                  <a:gd name="T78" fmla="*/ 37 w 98"/>
                  <a:gd name="T79" fmla="*/ 16 h 111"/>
                  <a:gd name="T80" fmla="*/ 29 w 98"/>
                  <a:gd name="T81" fmla="*/ 23 h 111"/>
                  <a:gd name="T82" fmla="*/ 21 w 98"/>
                  <a:gd name="T83" fmla="*/ 33 h 111"/>
                  <a:gd name="T84" fmla="*/ 19 w 98"/>
                  <a:gd name="T85" fmla="*/ 46 h 111"/>
                  <a:gd name="T86" fmla="*/ 81 w 98"/>
                  <a:gd name="T87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11">
                    <a:moveTo>
                      <a:pt x="98" y="51"/>
                    </a:moveTo>
                    <a:lnTo>
                      <a:pt x="98" y="59"/>
                    </a:lnTo>
                    <a:lnTo>
                      <a:pt x="17" y="59"/>
                    </a:lnTo>
                    <a:lnTo>
                      <a:pt x="20" y="77"/>
                    </a:lnTo>
                    <a:lnTo>
                      <a:pt x="29" y="87"/>
                    </a:lnTo>
                    <a:lnTo>
                      <a:pt x="39" y="95"/>
                    </a:lnTo>
                    <a:lnTo>
                      <a:pt x="55" y="97"/>
                    </a:lnTo>
                    <a:lnTo>
                      <a:pt x="65" y="95"/>
                    </a:lnTo>
                    <a:lnTo>
                      <a:pt x="75" y="94"/>
                    </a:lnTo>
                    <a:lnTo>
                      <a:pt x="83" y="91"/>
                    </a:lnTo>
                    <a:lnTo>
                      <a:pt x="94" y="87"/>
                    </a:lnTo>
                    <a:lnTo>
                      <a:pt x="94" y="103"/>
                    </a:lnTo>
                    <a:lnTo>
                      <a:pt x="83" y="107"/>
                    </a:lnTo>
                    <a:lnTo>
                      <a:pt x="75" y="108"/>
                    </a:lnTo>
                    <a:lnTo>
                      <a:pt x="65" y="111"/>
                    </a:lnTo>
                    <a:lnTo>
                      <a:pt x="55" y="111"/>
                    </a:lnTo>
                    <a:lnTo>
                      <a:pt x="42" y="110"/>
                    </a:lnTo>
                    <a:lnTo>
                      <a:pt x="23" y="103"/>
                    </a:lnTo>
                    <a:lnTo>
                      <a:pt x="14" y="97"/>
                    </a:lnTo>
                    <a:lnTo>
                      <a:pt x="7" y="88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0" y="45"/>
                    </a:lnTo>
                    <a:lnTo>
                      <a:pt x="7" y="23"/>
                    </a:lnTo>
                    <a:lnTo>
                      <a:pt x="14" y="16"/>
                    </a:lnTo>
                    <a:lnTo>
                      <a:pt x="21" y="9"/>
                    </a:lnTo>
                    <a:lnTo>
                      <a:pt x="40" y="2"/>
                    </a:lnTo>
                    <a:lnTo>
                      <a:pt x="52" y="0"/>
                    </a:lnTo>
                    <a:lnTo>
                      <a:pt x="62" y="2"/>
                    </a:lnTo>
                    <a:lnTo>
                      <a:pt x="78" y="8"/>
                    </a:lnTo>
                    <a:lnTo>
                      <a:pt x="85" y="15"/>
                    </a:lnTo>
                    <a:lnTo>
                      <a:pt x="91" y="22"/>
                    </a:lnTo>
                    <a:lnTo>
                      <a:pt x="96" y="41"/>
                    </a:lnTo>
                    <a:lnTo>
                      <a:pt x="98" y="51"/>
                    </a:lnTo>
                    <a:close/>
                    <a:moveTo>
                      <a:pt x="81" y="46"/>
                    </a:moveTo>
                    <a:lnTo>
                      <a:pt x="79" y="33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5"/>
                    </a:lnTo>
                    <a:lnTo>
                      <a:pt x="37" y="16"/>
                    </a:lnTo>
                    <a:lnTo>
                      <a:pt x="29" y="23"/>
                    </a:lnTo>
                    <a:lnTo>
                      <a:pt x="21" y="33"/>
                    </a:lnTo>
                    <a:lnTo>
                      <a:pt x="19" y="46"/>
                    </a:lnTo>
                    <a:lnTo>
                      <a:pt x="81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5" name="Freeform 375"/>
              <p:cNvSpPr>
                <a:spLocks/>
              </p:cNvSpPr>
              <p:nvPr/>
            </p:nvSpPr>
            <p:spPr bwMode="auto">
              <a:xfrm>
                <a:off x="4190" y="1586"/>
                <a:ext cx="21" cy="36"/>
              </a:xfrm>
              <a:custGeom>
                <a:avLst/>
                <a:gdLst>
                  <a:gd name="T0" fmla="*/ 61 w 61"/>
                  <a:gd name="T1" fmla="*/ 19 h 108"/>
                  <a:gd name="T2" fmla="*/ 58 w 61"/>
                  <a:gd name="T3" fmla="*/ 18 h 108"/>
                  <a:gd name="T4" fmla="*/ 55 w 61"/>
                  <a:gd name="T5" fmla="*/ 18 h 108"/>
                  <a:gd name="T6" fmla="*/ 52 w 61"/>
                  <a:gd name="T7" fmla="*/ 16 h 108"/>
                  <a:gd name="T8" fmla="*/ 48 w 61"/>
                  <a:gd name="T9" fmla="*/ 16 h 108"/>
                  <a:gd name="T10" fmla="*/ 33 w 61"/>
                  <a:gd name="T11" fmla="*/ 18 h 108"/>
                  <a:gd name="T12" fmla="*/ 25 w 61"/>
                  <a:gd name="T13" fmla="*/ 26 h 108"/>
                  <a:gd name="T14" fmla="*/ 19 w 61"/>
                  <a:gd name="T15" fmla="*/ 36 h 108"/>
                  <a:gd name="T16" fmla="*/ 18 w 61"/>
                  <a:gd name="T17" fmla="*/ 54 h 108"/>
                  <a:gd name="T18" fmla="*/ 18 w 61"/>
                  <a:gd name="T19" fmla="*/ 108 h 108"/>
                  <a:gd name="T20" fmla="*/ 0 w 61"/>
                  <a:gd name="T21" fmla="*/ 108 h 108"/>
                  <a:gd name="T22" fmla="*/ 0 w 61"/>
                  <a:gd name="T23" fmla="*/ 3 h 108"/>
                  <a:gd name="T24" fmla="*/ 18 w 61"/>
                  <a:gd name="T25" fmla="*/ 3 h 108"/>
                  <a:gd name="T26" fmla="*/ 18 w 61"/>
                  <a:gd name="T27" fmla="*/ 19 h 108"/>
                  <a:gd name="T28" fmla="*/ 23 w 61"/>
                  <a:gd name="T29" fmla="*/ 10 h 108"/>
                  <a:gd name="T30" fmla="*/ 32 w 61"/>
                  <a:gd name="T31" fmla="*/ 6 h 108"/>
                  <a:gd name="T32" fmla="*/ 41 w 61"/>
                  <a:gd name="T33" fmla="*/ 2 h 108"/>
                  <a:gd name="T34" fmla="*/ 52 w 61"/>
                  <a:gd name="T35" fmla="*/ 0 h 108"/>
                  <a:gd name="T36" fmla="*/ 55 w 61"/>
                  <a:gd name="T37" fmla="*/ 0 h 108"/>
                  <a:gd name="T38" fmla="*/ 56 w 61"/>
                  <a:gd name="T39" fmla="*/ 0 h 108"/>
                  <a:gd name="T40" fmla="*/ 59 w 61"/>
                  <a:gd name="T41" fmla="*/ 2 h 108"/>
                  <a:gd name="T42" fmla="*/ 61 w 61"/>
                  <a:gd name="T43" fmla="*/ 2 h 108"/>
                  <a:gd name="T44" fmla="*/ 61 w 61"/>
                  <a:gd name="T45" fmla="*/ 1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1" h="108">
                    <a:moveTo>
                      <a:pt x="61" y="19"/>
                    </a:moveTo>
                    <a:lnTo>
                      <a:pt x="58" y="18"/>
                    </a:lnTo>
                    <a:lnTo>
                      <a:pt x="55" y="18"/>
                    </a:lnTo>
                    <a:lnTo>
                      <a:pt x="52" y="16"/>
                    </a:lnTo>
                    <a:lnTo>
                      <a:pt x="48" y="16"/>
                    </a:lnTo>
                    <a:lnTo>
                      <a:pt x="33" y="18"/>
                    </a:lnTo>
                    <a:lnTo>
                      <a:pt x="25" y="26"/>
                    </a:lnTo>
                    <a:lnTo>
                      <a:pt x="19" y="36"/>
                    </a:lnTo>
                    <a:lnTo>
                      <a:pt x="18" y="54"/>
                    </a:lnTo>
                    <a:lnTo>
                      <a:pt x="18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18" y="3"/>
                    </a:lnTo>
                    <a:lnTo>
                      <a:pt x="18" y="19"/>
                    </a:lnTo>
                    <a:lnTo>
                      <a:pt x="23" y="10"/>
                    </a:lnTo>
                    <a:lnTo>
                      <a:pt x="32" y="6"/>
                    </a:lnTo>
                    <a:lnTo>
                      <a:pt x="41" y="2"/>
                    </a:lnTo>
                    <a:lnTo>
                      <a:pt x="52" y="0"/>
                    </a:lnTo>
                    <a:lnTo>
                      <a:pt x="55" y="0"/>
                    </a:lnTo>
                    <a:lnTo>
                      <a:pt x="56" y="0"/>
                    </a:lnTo>
                    <a:lnTo>
                      <a:pt x="59" y="2"/>
                    </a:lnTo>
                    <a:lnTo>
                      <a:pt x="61" y="2"/>
                    </a:lnTo>
                    <a:lnTo>
                      <a:pt x="61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6" name="Freeform 376"/>
              <p:cNvSpPr>
                <a:spLocks noEditPoints="1"/>
              </p:cNvSpPr>
              <p:nvPr/>
            </p:nvSpPr>
            <p:spPr bwMode="auto">
              <a:xfrm>
                <a:off x="4217" y="1574"/>
                <a:ext cx="6" cy="48"/>
              </a:xfrm>
              <a:custGeom>
                <a:avLst/>
                <a:gdLst>
                  <a:gd name="T0" fmla="*/ 0 w 17"/>
                  <a:gd name="T1" fmla="*/ 40 h 145"/>
                  <a:gd name="T2" fmla="*/ 17 w 17"/>
                  <a:gd name="T3" fmla="*/ 40 h 145"/>
                  <a:gd name="T4" fmla="*/ 17 w 17"/>
                  <a:gd name="T5" fmla="*/ 145 h 145"/>
                  <a:gd name="T6" fmla="*/ 0 w 17"/>
                  <a:gd name="T7" fmla="*/ 145 h 145"/>
                  <a:gd name="T8" fmla="*/ 0 w 17"/>
                  <a:gd name="T9" fmla="*/ 40 h 145"/>
                  <a:gd name="T10" fmla="*/ 0 w 17"/>
                  <a:gd name="T11" fmla="*/ 0 h 145"/>
                  <a:gd name="T12" fmla="*/ 17 w 17"/>
                  <a:gd name="T13" fmla="*/ 0 h 145"/>
                  <a:gd name="T14" fmla="*/ 17 w 17"/>
                  <a:gd name="T15" fmla="*/ 21 h 145"/>
                  <a:gd name="T16" fmla="*/ 0 w 17"/>
                  <a:gd name="T17" fmla="*/ 21 h 145"/>
                  <a:gd name="T18" fmla="*/ 0 w 17"/>
                  <a:gd name="T19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45">
                    <a:moveTo>
                      <a:pt x="0" y="40"/>
                    </a:moveTo>
                    <a:lnTo>
                      <a:pt x="17" y="40"/>
                    </a:lnTo>
                    <a:lnTo>
                      <a:pt x="17" y="145"/>
                    </a:lnTo>
                    <a:lnTo>
                      <a:pt x="0" y="145"/>
                    </a:lnTo>
                    <a:lnTo>
                      <a:pt x="0" y="4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21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7" name="Freeform 377"/>
              <p:cNvSpPr>
                <a:spLocks noEditPoints="1"/>
              </p:cNvSpPr>
              <p:nvPr/>
            </p:nvSpPr>
            <p:spPr bwMode="auto">
              <a:xfrm>
                <a:off x="4232" y="1586"/>
                <a:ext cx="32" cy="37"/>
              </a:xfrm>
              <a:custGeom>
                <a:avLst/>
                <a:gdLst>
                  <a:gd name="T0" fmla="*/ 96 w 96"/>
                  <a:gd name="T1" fmla="*/ 51 h 111"/>
                  <a:gd name="T2" fmla="*/ 96 w 96"/>
                  <a:gd name="T3" fmla="*/ 59 h 111"/>
                  <a:gd name="T4" fmla="*/ 17 w 96"/>
                  <a:gd name="T5" fmla="*/ 59 h 111"/>
                  <a:gd name="T6" fmla="*/ 20 w 96"/>
                  <a:gd name="T7" fmla="*/ 77 h 111"/>
                  <a:gd name="T8" fmla="*/ 28 w 96"/>
                  <a:gd name="T9" fmla="*/ 87 h 111"/>
                  <a:gd name="T10" fmla="*/ 39 w 96"/>
                  <a:gd name="T11" fmla="*/ 95 h 111"/>
                  <a:gd name="T12" fmla="*/ 54 w 96"/>
                  <a:gd name="T13" fmla="*/ 97 h 111"/>
                  <a:gd name="T14" fmla="*/ 64 w 96"/>
                  <a:gd name="T15" fmla="*/ 95 h 111"/>
                  <a:gd name="T16" fmla="*/ 75 w 96"/>
                  <a:gd name="T17" fmla="*/ 94 h 111"/>
                  <a:gd name="T18" fmla="*/ 83 w 96"/>
                  <a:gd name="T19" fmla="*/ 91 h 111"/>
                  <a:gd name="T20" fmla="*/ 93 w 96"/>
                  <a:gd name="T21" fmla="*/ 87 h 111"/>
                  <a:gd name="T22" fmla="*/ 93 w 96"/>
                  <a:gd name="T23" fmla="*/ 103 h 111"/>
                  <a:gd name="T24" fmla="*/ 83 w 96"/>
                  <a:gd name="T25" fmla="*/ 107 h 111"/>
                  <a:gd name="T26" fmla="*/ 73 w 96"/>
                  <a:gd name="T27" fmla="*/ 108 h 111"/>
                  <a:gd name="T28" fmla="*/ 64 w 96"/>
                  <a:gd name="T29" fmla="*/ 111 h 111"/>
                  <a:gd name="T30" fmla="*/ 54 w 96"/>
                  <a:gd name="T31" fmla="*/ 111 h 111"/>
                  <a:gd name="T32" fmla="*/ 41 w 96"/>
                  <a:gd name="T33" fmla="*/ 110 h 111"/>
                  <a:gd name="T34" fmla="*/ 21 w 96"/>
                  <a:gd name="T35" fmla="*/ 103 h 111"/>
                  <a:gd name="T36" fmla="*/ 14 w 96"/>
                  <a:gd name="T37" fmla="*/ 97 h 111"/>
                  <a:gd name="T38" fmla="*/ 7 w 96"/>
                  <a:gd name="T39" fmla="*/ 88 h 111"/>
                  <a:gd name="T40" fmla="*/ 0 w 96"/>
                  <a:gd name="T41" fmla="*/ 69 h 111"/>
                  <a:gd name="T42" fmla="*/ 0 w 96"/>
                  <a:gd name="T43" fmla="*/ 56 h 111"/>
                  <a:gd name="T44" fmla="*/ 0 w 96"/>
                  <a:gd name="T45" fmla="*/ 45 h 111"/>
                  <a:gd name="T46" fmla="*/ 7 w 96"/>
                  <a:gd name="T47" fmla="*/ 23 h 111"/>
                  <a:gd name="T48" fmla="*/ 14 w 96"/>
                  <a:gd name="T49" fmla="*/ 16 h 111"/>
                  <a:gd name="T50" fmla="*/ 21 w 96"/>
                  <a:gd name="T51" fmla="*/ 9 h 111"/>
                  <a:gd name="T52" fmla="*/ 40 w 96"/>
                  <a:gd name="T53" fmla="*/ 2 h 111"/>
                  <a:gd name="T54" fmla="*/ 52 w 96"/>
                  <a:gd name="T55" fmla="*/ 0 h 111"/>
                  <a:gd name="T56" fmla="*/ 62 w 96"/>
                  <a:gd name="T57" fmla="*/ 2 h 111"/>
                  <a:gd name="T58" fmla="*/ 77 w 96"/>
                  <a:gd name="T59" fmla="*/ 8 h 111"/>
                  <a:gd name="T60" fmla="*/ 85 w 96"/>
                  <a:gd name="T61" fmla="*/ 15 h 111"/>
                  <a:gd name="T62" fmla="*/ 90 w 96"/>
                  <a:gd name="T63" fmla="*/ 22 h 111"/>
                  <a:gd name="T64" fmla="*/ 96 w 96"/>
                  <a:gd name="T65" fmla="*/ 41 h 111"/>
                  <a:gd name="T66" fmla="*/ 96 w 96"/>
                  <a:gd name="T67" fmla="*/ 51 h 111"/>
                  <a:gd name="T68" fmla="*/ 79 w 96"/>
                  <a:gd name="T69" fmla="*/ 46 h 111"/>
                  <a:gd name="T70" fmla="*/ 77 w 96"/>
                  <a:gd name="T71" fmla="*/ 33 h 111"/>
                  <a:gd name="T72" fmla="*/ 72 w 96"/>
                  <a:gd name="T73" fmla="*/ 23 h 111"/>
                  <a:gd name="T74" fmla="*/ 63 w 96"/>
                  <a:gd name="T75" fmla="*/ 16 h 111"/>
                  <a:gd name="T76" fmla="*/ 52 w 96"/>
                  <a:gd name="T77" fmla="*/ 15 h 111"/>
                  <a:gd name="T78" fmla="*/ 37 w 96"/>
                  <a:gd name="T79" fmla="*/ 16 h 111"/>
                  <a:gd name="T80" fmla="*/ 28 w 96"/>
                  <a:gd name="T81" fmla="*/ 23 h 111"/>
                  <a:gd name="T82" fmla="*/ 21 w 96"/>
                  <a:gd name="T83" fmla="*/ 33 h 111"/>
                  <a:gd name="T84" fmla="*/ 18 w 96"/>
                  <a:gd name="T85" fmla="*/ 46 h 111"/>
                  <a:gd name="T86" fmla="*/ 79 w 96"/>
                  <a:gd name="T87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111">
                    <a:moveTo>
                      <a:pt x="96" y="51"/>
                    </a:moveTo>
                    <a:lnTo>
                      <a:pt x="96" y="59"/>
                    </a:lnTo>
                    <a:lnTo>
                      <a:pt x="17" y="59"/>
                    </a:lnTo>
                    <a:lnTo>
                      <a:pt x="20" y="77"/>
                    </a:lnTo>
                    <a:lnTo>
                      <a:pt x="28" y="87"/>
                    </a:lnTo>
                    <a:lnTo>
                      <a:pt x="39" y="95"/>
                    </a:lnTo>
                    <a:lnTo>
                      <a:pt x="54" y="97"/>
                    </a:lnTo>
                    <a:lnTo>
                      <a:pt x="64" y="95"/>
                    </a:lnTo>
                    <a:lnTo>
                      <a:pt x="75" y="94"/>
                    </a:lnTo>
                    <a:lnTo>
                      <a:pt x="83" y="91"/>
                    </a:lnTo>
                    <a:lnTo>
                      <a:pt x="93" y="87"/>
                    </a:lnTo>
                    <a:lnTo>
                      <a:pt x="93" y="103"/>
                    </a:lnTo>
                    <a:lnTo>
                      <a:pt x="83" y="107"/>
                    </a:lnTo>
                    <a:lnTo>
                      <a:pt x="73" y="108"/>
                    </a:lnTo>
                    <a:lnTo>
                      <a:pt x="64" y="111"/>
                    </a:lnTo>
                    <a:lnTo>
                      <a:pt x="54" y="111"/>
                    </a:lnTo>
                    <a:lnTo>
                      <a:pt x="41" y="110"/>
                    </a:lnTo>
                    <a:lnTo>
                      <a:pt x="21" y="103"/>
                    </a:lnTo>
                    <a:lnTo>
                      <a:pt x="14" y="97"/>
                    </a:lnTo>
                    <a:lnTo>
                      <a:pt x="7" y="88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0" y="45"/>
                    </a:lnTo>
                    <a:lnTo>
                      <a:pt x="7" y="23"/>
                    </a:lnTo>
                    <a:lnTo>
                      <a:pt x="14" y="16"/>
                    </a:lnTo>
                    <a:lnTo>
                      <a:pt x="21" y="9"/>
                    </a:lnTo>
                    <a:lnTo>
                      <a:pt x="40" y="2"/>
                    </a:lnTo>
                    <a:lnTo>
                      <a:pt x="52" y="0"/>
                    </a:lnTo>
                    <a:lnTo>
                      <a:pt x="62" y="2"/>
                    </a:lnTo>
                    <a:lnTo>
                      <a:pt x="77" y="8"/>
                    </a:lnTo>
                    <a:lnTo>
                      <a:pt x="85" y="15"/>
                    </a:lnTo>
                    <a:lnTo>
                      <a:pt x="90" y="22"/>
                    </a:lnTo>
                    <a:lnTo>
                      <a:pt x="96" y="41"/>
                    </a:lnTo>
                    <a:lnTo>
                      <a:pt x="96" y="51"/>
                    </a:lnTo>
                    <a:close/>
                    <a:moveTo>
                      <a:pt x="79" y="46"/>
                    </a:moveTo>
                    <a:lnTo>
                      <a:pt x="77" y="33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5"/>
                    </a:lnTo>
                    <a:lnTo>
                      <a:pt x="37" y="16"/>
                    </a:lnTo>
                    <a:lnTo>
                      <a:pt x="28" y="23"/>
                    </a:lnTo>
                    <a:lnTo>
                      <a:pt x="21" y="33"/>
                    </a:lnTo>
                    <a:lnTo>
                      <a:pt x="18" y="46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8" name="Freeform 378"/>
              <p:cNvSpPr>
                <a:spLocks/>
              </p:cNvSpPr>
              <p:nvPr/>
            </p:nvSpPr>
            <p:spPr bwMode="auto">
              <a:xfrm>
                <a:off x="4274" y="1586"/>
                <a:ext cx="29" cy="36"/>
              </a:xfrm>
              <a:custGeom>
                <a:avLst/>
                <a:gdLst>
                  <a:gd name="T0" fmla="*/ 88 w 88"/>
                  <a:gd name="T1" fmla="*/ 45 h 108"/>
                  <a:gd name="T2" fmla="*/ 88 w 88"/>
                  <a:gd name="T3" fmla="*/ 108 h 108"/>
                  <a:gd name="T4" fmla="*/ 71 w 88"/>
                  <a:gd name="T5" fmla="*/ 108 h 108"/>
                  <a:gd name="T6" fmla="*/ 71 w 88"/>
                  <a:gd name="T7" fmla="*/ 45 h 108"/>
                  <a:gd name="T8" fmla="*/ 69 w 88"/>
                  <a:gd name="T9" fmla="*/ 32 h 108"/>
                  <a:gd name="T10" fmla="*/ 65 w 88"/>
                  <a:gd name="T11" fmla="*/ 23 h 108"/>
                  <a:gd name="T12" fmla="*/ 58 w 88"/>
                  <a:gd name="T13" fmla="*/ 18 h 108"/>
                  <a:gd name="T14" fmla="*/ 48 w 88"/>
                  <a:gd name="T15" fmla="*/ 16 h 108"/>
                  <a:gd name="T16" fmla="*/ 35 w 88"/>
                  <a:gd name="T17" fmla="*/ 18 h 108"/>
                  <a:gd name="T18" fmla="*/ 25 w 88"/>
                  <a:gd name="T19" fmla="*/ 25 h 108"/>
                  <a:gd name="T20" fmla="*/ 19 w 88"/>
                  <a:gd name="T21" fmla="*/ 35 h 108"/>
                  <a:gd name="T22" fmla="*/ 17 w 88"/>
                  <a:gd name="T23" fmla="*/ 49 h 108"/>
                  <a:gd name="T24" fmla="*/ 17 w 88"/>
                  <a:gd name="T25" fmla="*/ 108 h 108"/>
                  <a:gd name="T26" fmla="*/ 0 w 88"/>
                  <a:gd name="T27" fmla="*/ 108 h 108"/>
                  <a:gd name="T28" fmla="*/ 0 w 88"/>
                  <a:gd name="T29" fmla="*/ 3 h 108"/>
                  <a:gd name="T30" fmla="*/ 17 w 88"/>
                  <a:gd name="T31" fmla="*/ 3 h 108"/>
                  <a:gd name="T32" fmla="*/ 17 w 88"/>
                  <a:gd name="T33" fmla="*/ 19 h 108"/>
                  <a:gd name="T34" fmla="*/ 23 w 88"/>
                  <a:gd name="T35" fmla="*/ 10 h 108"/>
                  <a:gd name="T36" fmla="*/ 32 w 88"/>
                  <a:gd name="T37" fmla="*/ 6 h 108"/>
                  <a:gd name="T38" fmla="*/ 40 w 88"/>
                  <a:gd name="T39" fmla="*/ 2 h 108"/>
                  <a:gd name="T40" fmla="*/ 50 w 88"/>
                  <a:gd name="T41" fmla="*/ 0 h 108"/>
                  <a:gd name="T42" fmla="*/ 68 w 88"/>
                  <a:gd name="T43" fmla="*/ 3 h 108"/>
                  <a:gd name="T44" fmla="*/ 78 w 88"/>
                  <a:gd name="T45" fmla="*/ 12 h 108"/>
                  <a:gd name="T46" fmla="*/ 87 w 88"/>
                  <a:gd name="T47" fmla="*/ 25 h 108"/>
                  <a:gd name="T48" fmla="*/ 88 w 88"/>
                  <a:gd name="T49" fmla="*/ 4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08">
                    <a:moveTo>
                      <a:pt x="88" y="45"/>
                    </a:moveTo>
                    <a:lnTo>
                      <a:pt x="88" y="108"/>
                    </a:lnTo>
                    <a:lnTo>
                      <a:pt x="71" y="108"/>
                    </a:lnTo>
                    <a:lnTo>
                      <a:pt x="71" y="45"/>
                    </a:lnTo>
                    <a:lnTo>
                      <a:pt x="69" y="32"/>
                    </a:lnTo>
                    <a:lnTo>
                      <a:pt x="65" y="23"/>
                    </a:lnTo>
                    <a:lnTo>
                      <a:pt x="58" y="18"/>
                    </a:lnTo>
                    <a:lnTo>
                      <a:pt x="48" y="16"/>
                    </a:lnTo>
                    <a:lnTo>
                      <a:pt x="35" y="18"/>
                    </a:lnTo>
                    <a:lnTo>
                      <a:pt x="25" y="25"/>
                    </a:lnTo>
                    <a:lnTo>
                      <a:pt x="19" y="35"/>
                    </a:lnTo>
                    <a:lnTo>
                      <a:pt x="17" y="49"/>
                    </a:lnTo>
                    <a:lnTo>
                      <a:pt x="17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3" y="10"/>
                    </a:lnTo>
                    <a:lnTo>
                      <a:pt x="32" y="6"/>
                    </a:lnTo>
                    <a:lnTo>
                      <a:pt x="40" y="2"/>
                    </a:lnTo>
                    <a:lnTo>
                      <a:pt x="50" y="0"/>
                    </a:lnTo>
                    <a:lnTo>
                      <a:pt x="68" y="3"/>
                    </a:lnTo>
                    <a:lnTo>
                      <a:pt x="78" y="12"/>
                    </a:lnTo>
                    <a:lnTo>
                      <a:pt x="87" y="25"/>
                    </a:lnTo>
                    <a:lnTo>
                      <a:pt x="88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9" name="Freeform 379"/>
              <p:cNvSpPr>
                <a:spLocks/>
              </p:cNvSpPr>
              <p:nvPr/>
            </p:nvSpPr>
            <p:spPr bwMode="auto">
              <a:xfrm>
                <a:off x="4312" y="1586"/>
                <a:ext cx="28" cy="37"/>
              </a:xfrm>
              <a:custGeom>
                <a:avLst/>
                <a:gdLst>
                  <a:gd name="T0" fmla="*/ 82 w 82"/>
                  <a:gd name="T1" fmla="*/ 8 h 111"/>
                  <a:gd name="T2" fmla="*/ 82 w 82"/>
                  <a:gd name="T3" fmla="*/ 23 h 111"/>
                  <a:gd name="T4" fmla="*/ 75 w 82"/>
                  <a:gd name="T5" fmla="*/ 19 h 111"/>
                  <a:gd name="T6" fmla="*/ 68 w 82"/>
                  <a:gd name="T7" fmla="*/ 18 h 111"/>
                  <a:gd name="T8" fmla="*/ 61 w 82"/>
                  <a:gd name="T9" fmla="*/ 16 h 111"/>
                  <a:gd name="T10" fmla="*/ 54 w 82"/>
                  <a:gd name="T11" fmla="*/ 15 h 111"/>
                  <a:gd name="T12" fmla="*/ 38 w 82"/>
                  <a:gd name="T13" fmla="*/ 18 h 111"/>
                  <a:gd name="T14" fmla="*/ 28 w 82"/>
                  <a:gd name="T15" fmla="*/ 26 h 111"/>
                  <a:gd name="T16" fmla="*/ 19 w 82"/>
                  <a:gd name="T17" fmla="*/ 38 h 111"/>
                  <a:gd name="T18" fmla="*/ 18 w 82"/>
                  <a:gd name="T19" fmla="*/ 56 h 111"/>
                  <a:gd name="T20" fmla="*/ 19 w 82"/>
                  <a:gd name="T21" fmla="*/ 74 h 111"/>
                  <a:gd name="T22" fmla="*/ 28 w 82"/>
                  <a:gd name="T23" fmla="*/ 85 h 111"/>
                  <a:gd name="T24" fmla="*/ 38 w 82"/>
                  <a:gd name="T25" fmla="*/ 94 h 111"/>
                  <a:gd name="T26" fmla="*/ 54 w 82"/>
                  <a:gd name="T27" fmla="*/ 97 h 111"/>
                  <a:gd name="T28" fmla="*/ 61 w 82"/>
                  <a:gd name="T29" fmla="*/ 95 h 111"/>
                  <a:gd name="T30" fmla="*/ 68 w 82"/>
                  <a:gd name="T31" fmla="*/ 94 h 111"/>
                  <a:gd name="T32" fmla="*/ 75 w 82"/>
                  <a:gd name="T33" fmla="*/ 92 h 111"/>
                  <a:gd name="T34" fmla="*/ 82 w 82"/>
                  <a:gd name="T35" fmla="*/ 88 h 111"/>
                  <a:gd name="T36" fmla="*/ 82 w 82"/>
                  <a:gd name="T37" fmla="*/ 104 h 111"/>
                  <a:gd name="T38" fmla="*/ 75 w 82"/>
                  <a:gd name="T39" fmla="*/ 107 h 111"/>
                  <a:gd name="T40" fmla="*/ 68 w 82"/>
                  <a:gd name="T41" fmla="*/ 110 h 111"/>
                  <a:gd name="T42" fmla="*/ 59 w 82"/>
                  <a:gd name="T43" fmla="*/ 111 h 111"/>
                  <a:gd name="T44" fmla="*/ 51 w 82"/>
                  <a:gd name="T45" fmla="*/ 111 h 111"/>
                  <a:gd name="T46" fmla="*/ 39 w 82"/>
                  <a:gd name="T47" fmla="*/ 110 h 111"/>
                  <a:gd name="T48" fmla="*/ 21 w 82"/>
                  <a:gd name="T49" fmla="*/ 103 h 111"/>
                  <a:gd name="T50" fmla="*/ 13 w 82"/>
                  <a:gd name="T51" fmla="*/ 95 h 111"/>
                  <a:gd name="T52" fmla="*/ 8 w 82"/>
                  <a:gd name="T53" fmla="*/ 88 h 111"/>
                  <a:gd name="T54" fmla="*/ 0 w 82"/>
                  <a:gd name="T55" fmla="*/ 68 h 111"/>
                  <a:gd name="T56" fmla="*/ 0 w 82"/>
                  <a:gd name="T57" fmla="*/ 56 h 111"/>
                  <a:gd name="T58" fmla="*/ 0 w 82"/>
                  <a:gd name="T59" fmla="*/ 44 h 111"/>
                  <a:gd name="T60" fmla="*/ 8 w 82"/>
                  <a:gd name="T61" fmla="*/ 23 h 111"/>
                  <a:gd name="T62" fmla="*/ 13 w 82"/>
                  <a:gd name="T63" fmla="*/ 15 h 111"/>
                  <a:gd name="T64" fmla="*/ 22 w 82"/>
                  <a:gd name="T65" fmla="*/ 9 h 111"/>
                  <a:gd name="T66" fmla="*/ 41 w 82"/>
                  <a:gd name="T67" fmla="*/ 2 h 111"/>
                  <a:gd name="T68" fmla="*/ 52 w 82"/>
                  <a:gd name="T69" fmla="*/ 0 h 111"/>
                  <a:gd name="T70" fmla="*/ 61 w 82"/>
                  <a:gd name="T71" fmla="*/ 0 h 111"/>
                  <a:gd name="T72" fmla="*/ 68 w 82"/>
                  <a:gd name="T73" fmla="*/ 2 h 111"/>
                  <a:gd name="T74" fmla="*/ 75 w 82"/>
                  <a:gd name="T75" fmla="*/ 5 h 111"/>
                  <a:gd name="T76" fmla="*/ 82 w 82"/>
                  <a:gd name="T77" fmla="*/ 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2" h="111">
                    <a:moveTo>
                      <a:pt x="82" y="8"/>
                    </a:moveTo>
                    <a:lnTo>
                      <a:pt x="82" y="23"/>
                    </a:lnTo>
                    <a:lnTo>
                      <a:pt x="75" y="19"/>
                    </a:lnTo>
                    <a:lnTo>
                      <a:pt x="68" y="18"/>
                    </a:lnTo>
                    <a:lnTo>
                      <a:pt x="61" y="16"/>
                    </a:lnTo>
                    <a:lnTo>
                      <a:pt x="54" y="15"/>
                    </a:lnTo>
                    <a:lnTo>
                      <a:pt x="38" y="18"/>
                    </a:lnTo>
                    <a:lnTo>
                      <a:pt x="28" y="26"/>
                    </a:lnTo>
                    <a:lnTo>
                      <a:pt x="19" y="38"/>
                    </a:lnTo>
                    <a:lnTo>
                      <a:pt x="18" y="56"/>
                    </a:lnTo>
                    <a:lnTo>
                      <a:pt x="19" y="74"/>
                    </a:lnTo>
                    <a:lnTo>
                      <a:pt x="28" y="85"/>
                    </a:lnTo>
                    <a:lnTo>
                      <a:pt x="38" y="94"/>
                    </a:lnTo>
                    <a:lnTo>
                      <a:pt x="54" y="97"/>
                    </a:lnTo>
                    <a:lnTo>
                      <a:pt x="61" y="95"/>
                    </a:lnTo>
                    <a:lnTo>
                      <a:pt x="68" y="94"/>
                    </a:lnTo>
                    <a:lnTo>
                      <a:pt x="75" y="92"/>
                    </a:lnTo>
                    <a:lnTo>
                      <a:pt x="82" y="88"/>
                    </a:lnTo>
                    <a:lnTo>
                      <a:pt x="82" y="104"/>
                    </a:lnTo>
                    <a:lnTo>
                      <a:pt x="75" y="107"/>
                    </a:lnTo>
                    <a:lnTo>
                      <a:pt x="68" y="110"/>
                    </a:lnTo>
                    <a:lnTo>
                      <a:pt x="59" y="111"/>
                    </a:lnTo>
                    <a:lnTo>
                      <a:pt x="51" y="111"/>
                    </a:lnTo>
                    <a:lnTo>
                      <a:pt x="39" y="110"/>
                    </a:lnTo>
                    <a:lnTo>
                      <a:pt x="21" y="103"/>
                    </a:lnTo>
                    <a:lnTo>
                      <a:pt x="13" y="95"/>
                    </a:lnTo>
                    <a:lnTo>
                      <a:pt x="8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4"/>
                    </a:lnTo>
                    <a:lnTo>
                      <a:pt x="8" y="23"/>
                    </a:lnTo>
                    <a:lnTo>
                      <a:pt x="13" y="15"/>
                    </a:lnTo>
                    <a:lnTo>
                      <a:pt x="22" y="9"/>
                    </a:lnTo>
                    <a:lnTo>
                      <a:pt x="41" y="2"/>
                    </a:lnTo>
                    <a:lnTo>
                      <a:pt x="52" y="0"/>
                    </a:lnTo>
                    <a:lnTo>
                      <a:pt x="61" y="0"/>
                    </a:lnTo>
                    <a:lnTo>
                      <a:pt x="68" y="2"/>
                    </a:lnTo>
                    <a:lnTo>
                      <a:pt x="75" y="5"/>
                    </a:lnTo>
                    <a:lnTo>
                      <a:pt x="82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0" name="Freeform 380"/>
              <p:cNvSpPr>
                <a:spLocks noEditPoints="1"/>
              </p:cNvSpPr>
              <p:nvPr/>
            </p:nvSpPr>
            <p:spPr bwMode="auto">
              <a:xfrm>
                <a:off x="4348" y="1586"/>
                <a:ext cx="32" cy="37"/>
              </a:xfrm>
              <a:custGeom>
                <a:avLst/>
                <a:gdLst>
                  <a:gd name="T0" fmla="*/ 98 w 98"/>
                  <a:gd name="T1" fmla="*/ 51 h 111"/>
                  <a:gd name="T2" fmla="*/ 98 w 98"/>
                  <a:gd name="T3" fmla="*/ 59 h 111"/>
                  <a:gd name="T4" fmla="*/ 18 w 98"/>
                  <a:gd name="T5" fmla="*/ 59 h 111"/>
                  <a:gd name="T6" fmla="*/ 20 w 98"/>
                  <a:gd name="T7" fmla="*/ 77 h 111"/>
                  <a:gd name="T8" fmla="*/ 28 w 98"/>
                  <a:gd name="T9" fmla="*/ 87 h 111"/>
                  <a:gd name="T10" fmla="*/ 38 w 98"/>
                  <a:gd name="T11" fmla="*/ 95 h 111"/>
                  <a:gd name="T12" fmla="*/ 56 w 98"/>
                  <a:gd name="T13" fmla="*/ 97 h 111"/>
                  <a:gd name="T14" fmla="*/ 64 w 98"/>
                  <a:gd name="T15" fmla="*/ 95 h 111"/>
                  <a:gd name="T16" fmla="*/ 74 w 98"/>
                  <a:gd name="T17" fmla="*/ 94 h 111"/>
                  <a:gd name="T18" fmla="*/ 83 w 98"/>
                  <a:gd name="T19" fmla="*/ 91 h 111"/>
                  <a:gd name="T20" fmla="*/ 93 w 98"/>
                  <a:gd name="T21" fmla="*/ 87 h 111"/>
                  <a:gd name="T22" fmla="*/ 93 w 98"/>
                  <a:gd name="T23" fmla="*/ 103 h 111"/>
                  <a:gd name="T24" fmla="*/ 83 w 98"/>
                  <a:gd name="T25" fmla="*/ 107 h 111"/>
                  <a:gd name="T26" fmla="*/ 74 w 98"/>
                  <a:gd name="T27" fmla="*/ 108 h 111"/>
                  <a:gd name="T28" fmla="*/ 64 w 98"/>
                  <a:gd name="T29" fmla="*/ 111 h 111"/>
                  <a:gd name="T30" fmla="*/ 54 w 98"/>
                  <a:gd name="T31" fmla="*/ 111 h 111"/>
                  <a:gd name="T32" fmla="*/ 41 w 98"/>
                  <a:gd name="T33" fmla="*/ 110 h 111"/>
                  <a:gd name="T34" fmla="*/ 23 w 98"/>
                  <a:gd name="T35" fmla="*/ 103 h 111"/>
                  <a:gd name="T36" fmla="*/ 14 w 98"/>
                  <a:gd name="T37" fmla="*/ 97 h 111"/>
                  <a:gd name="T38" fmla="*/ 8 w 98"/>
                  <a:gd name="T39" fmla="*/ 88 h 111"/>
                  <a:gd name="T40" fmla="*/ 0 w 98"/>
                  <a:gd name="T41" fmla="*/ 69 h 111"/>
                  <a:gd name="T42" fmla="*/ 0 w 98"/>
                  <a:gd name="T43" fmla="*/ 56 h 111"/>
                  <a:gd name="T44" fmla="*/ 0 w 98"/>
                  <a:gd name="T45" fmla="*/ 45 h 111"/>
                  <a:gd name="T46" fmla="*/ 7 w 98"/>
                  <a:gd name="T47" fmla="*/ 23 h 111"/>
                  <a:gd name="T48" fmla="*/ 14 w 98"/>
                  <a:gd name="T49" fmla="*/ 16 h 111"/>
                  <a:gd name="T50" fmla="*/ 21 w 98"/>
                  <a:gd name="T51" fmla="*/ 9 h 111"/>
                  <a:gd name="T52" fmla="*/ 40 w 98"/>
                  <a:gd name="T53" fmla="*/ 2 h 111"/>
                  <a:gd name="T54" fmla="*/ 51 w 98"/>
                  <a:gd name="T55" fmla="*/ 0 h 111"/>
                  <a:gd name="T56" fmla="*/ 62 w 98"/>
                  <a:gd name="T57" fmla="*/ 2 h 111"/>
                  <a:gd name="T58" fmla="*/ 77 w 98"/>
                  <a:gd name="T59" fmla="*/ 8 h 111"/>
                  <a:gd name="T60" fmla="*/ 85 w 98"/>
                  <a:gd name="T61" fmla="*/ 15 h 111"/>
                  <a:gd name="T62" fmla="*/ 90 w 98"/>
                  <a:gd name="T63" fmla="*/ 22 h 111"/>
                  <a:gd name="T64" fmla="*/ 96 w 98"/>
                  <a:gd name="T65" fmla="*/ 41 h 111"/>
                  <a:gd name="T66" fmla="*/ 98 w 98"/>
                  <a:gd name="T67" fmla="*/ 51 h 111"/>
                  <a:gd name="T68" fmla="*/ 80 w 98"/>
                  <a:gd name="T69" fmla="*/ 46 h 111"/>
                  <a:gd name="T70" fmla="*/ 79 w 98"/>
                  <a:gd name="T71" fmla="*/ 33 h 111"/>
                  <a:gd name="T72" fmla="*/ 72 w 98"/>
                  <a:gd name="T73" fmla="*/ 23 h 111"/>
                  <a:gd name="T74" fmla="*/ 63 w 98"/>
                  <a:gd name="T75" fmla="*/ 16 h 111"/>
                  <a:gd name="T76" fmla="*/ 51 w 98"/>
                  <a:gd name="T77" fmla="*/ 15 h 111"/>
                  <a:gd name="T78" fmla="*/ 38 w 98"/>
                  <a:gd name="T79" fmla="*/ 16 h 111"/>
                  <a:gd name="T80" fmla="*/ 28 w 98"/>
                  <a:gd name="T81" fmla="*/ 23 h 111"/>
                  <a:gd name="T82" fmla="*/ 21 w 98"/>
                  <a:gd name="T83" fmla="*/ 33 h 111"/>
                  <a:gd name="T84" fmla="*/ 18 w 98"/>
                  <a:gd name="T85" fmla="*/ 46 h 111"/>
                  <a:gd name="T86" fmla="*/ 80 w 98"/>
                  <a:gd name="T87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11">
                    <a:moveTo>
                      <a:pt x="98" y="51"/>
                    </a:moveTo>
                    <a:lnTo>
                      <a:pt x="98" y="59"/>
                    </a:lnTo>
                    <a:lnTo>
                      <a:pt x="18" y="59"/>
                    </a:lnTo>
                    <a:lnTo>
                      <a:pt x="20" y="77"/>
                    </a:lnTo>
                    <a:lnTo>
                      <a:pt x="28" y="87"/>
                    </a:lnTo>
                    <a:lnTo>
                      <a:pt x="38" y="95"/>
                    </a:lnTo>
                    <a:lnTo>
                      <a:pt x="56" y="97"/>
                    </a:lnTo>
                    <a:lnTo>
                      <a:pt x="64" y="95"/>
                    </a:lnTo>
                    <a:lnTo>
                      <a:pt x="74" y="94"/>
                    </a:lnTo>
                    <a:lnTo>
                      <a:pt x="83" y="91"/>
                    </a:lnTo>
                    <a:lnTo>
                      <a:pt x="93" y="87"/>
                    </a:lnTo>
                    <a:lnTo>
                      <a:pt x="93" y="103"/>
                    </a:lnTo>
                    <a:lnTo>
                      <a:pt x="83" y="107"/>
                    </a:lnTo>
                    <a:lnTo>
                      <a:pt x="74" y="108"/>
                    </a:lnTo>
                    <a:lnTo>
                      <a:pt x="64" y="111"/>
                    </a:lnTo>
                    <a:lnTo>
                      <a:pt x="54" y="111"/>
                    </a:lnTo>
                    <a:lnTo>
                      <a:pt x="41" y="110"/>
                    </a:lnTo>
                    <a:lnTo>
                      <a:pt x="23" y="103"/>
                    </a:lnTo>
                    <a:lnTo>
                      <a:pt x="14" y="97"/>
                    </a:lnTo>
                    <a:lnTo>
                      <a:pt x="8" y="88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0" y="45"/>
                    </a:lnTo>
                    <a:lnTo>
                      <a:pt x="7" y="23"/>
                    </a:lnTo>
                    <a:lnTo>
                      <a:pt x="14" y="16"/>
                    </a:lnTo>
                    <a:lnTo>
                      <a:pt x="21" y="9"/>
                    </a:lnTo>
                    <a:lnTo>
                      <a:pt x="40" y="2"/>
                    </a:lnTo>
                    <a:lnTo>
                      <a:pt x="51" y="0"/>
                    </a:lnTo>
                    <a:lnTo>
                      <a:pt x="62" y="2"/>
                    </a:lnTo>
                    <a:lnTo>
                      <a:pt x="77" y="8"/>
                    </a:lnTo>
                    <a:lnTo>
                      <a:pt x="85" y="15"/>
                    </a:lnTo>
                    <a:lnTo>
                      <a:pt x="90" y="22"/>
                    </a:lnTo>
                    <a:lnTo>
                      <a:pt x="96" y="41"/>
                    </a:lnTo>
                    <a:lnTo>
                      <a:pt x="98" y="51"/>
                    </a:lnTo>
                    <a:close/>
                    <a:moveTo>
                      <a:pt x="80" y="46"/>
                    </a:moveTo>
                    <a:lnTo>
                      <a:pt x="79" y="33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1" y="15"/>
                    </a:lnTo>
                    <a:lnTo>
                      <a:pt x="38" y="16"/>
                    </a:lnTo>
                    <a:lnTo>
                      <a:pt x="28" y="23"/>
                    </a:lnTo>
                    <a:lnTo>
                      <a:pt x="21" y="33"/>
                    </a:lnTo>
                    <a:lnTo>
                      <a:pt x="18" y="46"/>
                    </a:lnTo>
                    <a:lnTo>
                      <a:pt x="80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1" name="Freeform 381"/>
              <p:cNvSpPr>
                <a:spLocks noEditPoints="1"/>
              </p:cNvSpPr>
              <p:nvPr/>
            </p:nvSpPr>
            <p:spPr bwMode="auto">
              <a:xfrm>
                <a:off x="3769" y="2631"/>
                <a:ext cx="39" cy="47"/>
              </a:xfrm>
              <a:custGeom>
                <a:avLst/>
                <a:gdLst>
                  <a:gd name="T0" fmla="*/ 19 w 117"/>
                  <a:gd name="T1" fmla="*/ 16 h 141"/>
                  <a:gd name="T2" fmla="*/ 19 w 117"/>
                  <a:gd name="T3" fmla="*/ 125 h 141"/>
                  <a:gd name="T4" fmla="*/ 42 w 117"/>
                  <a:gd name="T5" fmla="*/ 125 h 141"/>
                  <a:gd name="T6" fmla="*/ 55 w 117"/>
                  <a:gd name="T7" fmla="*/ 124 h 141"/>
                  <a:gd name="T8" fmla="*/ 77 w 117"/>
                  <a:gd name="T9" fmla="*/ 118 h 141"/>
                  <a:gd name="T10" fmla="*/ 84 w 117"/>
                  <a:gd name="T11" fmla="*/ 112 h 141"/>
                  <a:gd name="T12" fmla="*/ 90 w 117"/>
                  <a:gd name="T13" fmla="*/ 105 h 141"/>
                  <a:gd name="T14" fmla="*/ 97 w 117"/>
                  <a:gd name="T15" fmla="*/ 84 h 141"/>
                  <a:gd name="T16" fmla="*/ 98 w 117"/>
                  <a:gd name="T17" fmla="*/ 71 h 141"/>
                  <a:gd name="T18" fmla="*/ 97 w 117"/>
                  <a:gd name="T19" fmla="*/ 56 h 141"/>
                  <a:gd name="T20" fmla="*/ 90 w 117"/>
                  <a:gd name="T21" fmla="*/ 36 h 141"/>
                  <a:gd name="T22" fmla="*/ 84 w 117"/>
                  <a:gd name="T23" fmla="*/ 29 h 141"/>
                  <a:gd name="T24" fmla="*/ 77 w 117"/>
                  <a:gd name="T25" fmla="*/ 23 h 141"/>
                  <a:gd name="T26" fmla="*/ 55 w 117"/>
                  <a:gd name="T27" fmla="*/ 17 h 141"/>
                  <a:gd name="T28" fmla="*/ 42 w 117"/>
                  <a:gd name="T29" fmla="*/ 16 h 141"/>
                  <a:gd name="T30" fmla="*/ 19 w 117"/>
                  <a:gd name="T31" fmla="*/ 16 h 141"/>
                  <a:gd name="T32" fmla="*/ 0 w 117"/>
                  <a:gd name="T33" fmla="*/ 0 h 141"/>
                  <a:gd name="T34" fmla="*/ 39 w 117"/>
                  <a:gd name="T35" fmla="*/ 0 h 141"/>
                  <a:gd name="T36" fmla="*/ 58 w 117"/>
                  <a:gd name="T37" fmla="*/ 2 h 141"/>
                  <a:gd name="T38" fmla="*/ 88 w 117"/>
                  <a:gd name="T39" fmla="*/ 10 h 141"/>
                  <a:gd name="T40" fmla="*/ 98 w 117"/>
                  <a:gd name="T41" fmla="*/ 17 h 141"/>
                  <a:gd name="T42" fmla="*/ 107 w 117"/>
                  <a:gd name="T43" fmla="*/ 27 h 141"/>
                  <a:gd name="T44" fmla="*/ 117 w 117"/>
                  <a:gd name="T45" fmla="*/ 53 h 141"/>
                  <a:gd name="T46" fmla="*/ 117 w 117"/>
                  <a:gd name="T47" fmla="*/ 71 h 141"/>
                  <a:gd name="T48" fmla="*/ 117 w 117"/>
                  <a:gd name="T49" fmla="*/ 88 h 141"/>
                  <a:gd name="T50" fmla="*/ 107 w 117"/>
                  <a:gd name="T51" fmla="*/ 114 h 141"/>
                  <a:gd name="T52" fmla="*/ 98 w 117"/>
                  <a:gd name="T53" fmla="*/ 124 h 141"/>
                  <a:gd name="T54" fmla="*/ 88 w 117"/>
                  <a:gd name="T55" fmla="*/ 131 h 141"/>
                  <a:gd name="T56" fmla="*/ 58 w 117"/>
                  <a:gd name="T57" fmla="*/ 140 h 141"/>
                  <a:gd name="T58" fmla="*/ 39 w 117"/>
                  <a:gd name="T59" fmla="*/ 141 h 141"/>
                  <a:gd name="T60" fmla="*/ 0 w 117"/>
                  <a:gd name="T61" fmla="*/ 141 h 141"/>
                  <a:gd name="T62" fmla="*/ 0 w 117"/>
                  <a:gd name="T6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7" h="141">
                    <a:moveTo>
                      <a:pt x="19" y="16"/>
                    </a:moveTo>
                    <a:lnTo>
                      <a:pt x="19" y="125"/>
                    </a:lnTo>
                    <a:lnTo>
                      <a:pt x="42" y="125"/>
                    </a:lnTo>
                    <a:lnTo>
                      <a:pt x="55" y="124"/>
                    </a:lnTo>
                    <a:lnTo>
                      <a:pt x="77" y="118"/>
                    </a:lnTo>
                    <a:lnTo>
                      <a:pt x="84" y="112"/>
                    </a:lnTo>
                    <a:lnTo>
                      <a:pt x="90" y="105"/>
                    </a:lnTo>
                    <a:lnTo>
                      <a:pt x="97" y="84"/>
                    </a:lnTo>
                    <a:lnTo>
                      <a:pt x="98" y="71"/>
                    </a:lnTo>
                    <a:lnTo>
                      <a:pt x="97" y="56"/>
                    </a:lnTo>
                    <a:lnTo>
                      <a:pt x="90" y="36"/>
                    </a:lnTo>
                    <a:lnTo>
                      <a:pt x="84" y="29"/>
                    </a:lnTo>
                    <a:lnTo>
                      <a:pt x="77" y="23"/>
                    </a:lnTo>
                    <a:lnTo>
                      <a:pt x="55" y="17"/>
                    </a:lnTo>
                    <a:lnTo>
                      <a:pt x="42" y="16"/>
                    </a:lnTo>
                    <a:lnTo>
                      <a:pt x="19" y="16"/>
                    </a:lnTo>
                    <a:close/>
                    <a:moveTo>
                      <a:pt x="0" y="0"/>
                    </a:moveTo>
                    <a:lnTo>
                      <a:pt x="39" y="0"/>
                    </a:lnTo>
                    <a:lnTo>
                      <a:pt x="58" y="2"/>
                    </a:lnTo>
                    <a:lnTo>
                      <a:pt x="88" y="10"/>
                    </a:lnTo>
                    <a:lnTo>
                      <a:pt x="98" y="17"/>
                    </a:lnTo>
                    <a:lnTo>
                      <a:pt x="107" y="27"/>
                    </a:lnTo>
                    <a:lnTo>
                      <a:pt x="117" y="53"/>
                    </a:lnTo>
                    <a:lnTo>
                      <a:pt x="117" y="71"/>
                    </a:lnTo>
                    <a:lnTo>
                      <a:pt x="117" y="88"/>
                    </a:lnTo>
                    <a:lnTo>
                      <a:pt x="107" y="114"/>
                    </a:lnTo>
                    <a:lnTo>
                      <a:pt x="98" y="124"/>
                    </a:lnTo>
                    <a:lnTo>
                      <a:pt x="88" y="131"/>
                    </a:lnTo>
                    <a:lnTo>
                      <a:pt x="58" y="140"/>
                    </a:lnTo>
                    <a:lnTo>
                      <a:pt x="39" y="141"/>
                    </a:lnTo>
                    <a:lnTo>
                      <a:pt x="0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2" name="Freeform 382"/>
              <p:cNvSpPr>
                <a:spLocks noEditPoints="1"/>
              </p:cNvSpPr>
              <p:nvPr/>
            </p:nvSpPr>
            <p:spPr bwMode="auto">
              <a:xfrm>
                <a:off x="3816" y="2642"/>
                <a:ext cx="32" cy="36"/>
              </a:xfrm>
              <a:custGeom>
                <a:avLst/>
                <a:gdLst>
                  <a:gd name="T0" fmla="*/ 97 w 97"/>
                  <a:gd name="T1" fmla="*/ 51 h 110"/>
                  <a:gd name="T2" fmla="*/ 97 w 97"/>
                  <a:gd name="T3" fmla="*/ 59 h 110"/>
                  <a:gd name="T4" fmla="*/ 17 w 97"/>
                  <a:gd name="T5" fmla="*/ 59 h 110"/>
                  <a:gd name="T6" fmla="*/ 20 w 97"/>
                  <a:gd name="T7" fmla="*/ 75 h 110"/>
                  <a:gd name="T8" fmla="*/ 29 w 97"/>
                  <a:gd name="T9" fmla="*/ 87 h 110"/>
                  <a:gd name="T10" fmla="*/ 39 w 97"/>
                  <a:gd name="T11" fmla="*/ 94 h 110"/>
                  <a:gd name="T12" fmla="*/ 55 w 97"/>
                  <a:gd name="T13" fmla="*/ 95 h 110"/>
                  <a:gd name="T14" fmla="*/ 65 w 97"/>
                  <a:gd name="T15" fmla="*/ 95 h 110"/>
                  <a:gd name="T16" fmla="*/ 73 w 97"/>
                  <a:gd name="T17" fmla="*/ 94 h 110"/>
                  <a:gd name="T18" fmla="*/ 84 w 97"/>
                  <a:gd name="T19" fmla="*/ 91 h 110"/>
                  <a:gd name="T20" fmla="*/ 92 w 97"/>
                  <a:gd name="T21" fmla="*/ 85 h 110"/>
                  <a:gd name="T22" fmla="*/ 92 w 97"/>
                  <a:gd name="T23" fmla="*/ 102 h 110"/>
                  <a:gd name="T24" fmla="*/ 84 w 97"/>
                  <a:gd name="T25" fmla="*/ 105 h 110"/>
                  <a:gd name="T26" fmla="*/ 73 w 97"/>
                  <a:gd name="T27" fmla="*/ 108 h 110"/>
                  <a:gd name="T28" fmla="*/ 63 w 97"/>
                  <a:gd name="T29" fmla="*/ 110 h 110"/>
                  <a:gd name="T30" fmla="*/ 53 w 97"/>
                  <a:gd name="T31" fmla="*/ 110 h 110"/>
                  <a:gd name="T32" fmla="*/ 42 w 97"/>
                  <a:gd name="T33" fmla="*/ 110 h 110"/>
                  <a:gd name="T34" fmla="*/ 22 w 97"/>
                  <a:gd name="T35" fmla="*/ 102 h 110"/>
                  <a:gd name="T36" fmla="*/ 14 w 97"/>
                  <a:gd name="T37" fmla="*/ 95 h 110"/>
                  <a:gd name="T38" fmla="*/ 7 w 97"/>
                  <a:gd name="T39" fmla="*/ 88 h 110"/>
                  <a:gd name="T40" fmla="*/ 0 w 97"/>
                  <a:gd name="T41" fmla="*/ 68 h 110"/>
                  <a:gd name="T42" fmla="*/ 0 w 97"/>
                  <a:gd name="T43" fmla="*/ 56 h 110"/>
                  <a:gd name="T44" fmla="*/ 0 w 97"/>
                  <a:gd name="T45" fmla="*/ 43 h 110"/>
                  <a:gd name="T46" fmla="*/ 7 w 97"/>
                  <a:gd name="T47" fmla="*/ 23 h 110"/>
                  <a:gd name="T48" fmla="*/ 13 w 97"/>
                  <a:gd name="T49" fmla="*/ 15 h 110"/>
                  <a:gd name="T50" fmla="*/ 20 w 97"/>
                  <a:gd name="T51" fmla="*/ 9 h 110"/>
                  <a:gd name="T52" fmla="*/ 39 w 97"/>
                  <a:gd name="T53" fmla="*/ 0 h 110"/>
                  <a:gd name="T54" fmla="*/ 50 w 97"/>
                  <a:gd name="T55" fmla="*/ 0 h 110"/>
                  <a:gd name="T56" fmla="*/ 61 w 97"/>
                  <a:gd name="T57" fmla="*/ 0 h 110"/>
                  <a:gd name="T58" fmla="*/ 78 w 97"/>
                  <a:gd name="T59" fmla="*/ 7 h 110"/>
                  <a:gd name="T60" fmla="*/ 85 w 97"/>
                  <a:gd name="T61" fmla="*/ 13 h 110"/>
                  <a:gd name="T62" fmla="*/ 91 w 97"/>
                  <a:gd name="T63" fmla="*/ 20 h 110"/>
                  <a:gd name="T64" fmla="*/ 97 w 97"/>
                  <a:gd name="T65" fmla="*/ 39 h 110"/>
                  <a:gd name="T66" fmla="*/ 97 w 97"/>
                  <a:gd name="T67" fmla="*/ 51 h 110"/>
                  <a:gd name="T68" fmla="*/ 79 w 97"/>
                  <a:gd name="T69" fmla="*/ 46 h 110"/>
                  <a:gd name="T70" fmla="*/ 78 w 97"/>
                  <a:gd name="T71" fmla="*/ 32 h 110"/>
                  <a:gd name="T72" fmla="*/ 72 w 97"/>
                  <a:gd name="T73" fmla="*/ 23 h 110"/>
                  <a:gd name="T74" fmla="*/ 63 w 97"/>
                  <a:gd name="T75" fmla="*/ 16 h 110"/>
                  <a:gd name="T76" fmla="*/ 50 w 97"/>
                  <a:gd name="T77" fmla="*/ 15 h 110"/>
                  <a:gd name="T78" fmla="*/ 37 w 97"/>
                  <a:gd name="T79" fmla="*/ 16 h 110"/>
                  <a:gd name="T80" fmla="*/ 27 w 97"/>
                  <a:gd name="T81" fmla="*/ 23 h 110"/>
                  <a:gd name="T82" fmla="*/ 20 w 97"/>
                  <a:gd name="T83" fmla="*/ 32 h 110"/>
                  <a:gd name="T84" fmla="*/ 17 w 97"/>
                  <a:gd name="T85" fmla="*/ 46 h 110"/>
                  <a:gd name="T86" fmla="*/ 79 w 97"/>
                  <a:gd name="T87" fmla="*/ 4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" h="110">
                    <a:moveTo>
                      <a:pt x="97" y="51"/>
                    </a:moveTo>
                    <a:lnTo>
                      <a:pt x="97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9" y="87"/>
                    </a:lnTo>
                    <a:lnTo>
                      <a:pt x="39" y="94"/>
                    </a:lnTo>
                    <a:lnTo>
                      <a:pt x="55" y="95"/>
                    </a:lnTo>
                    <a:lnTo>
                      <a:pt x="65" y="95"/>
                    </a:lnTo>
                    <a:lnTo>
                      <a:pt x="73" y="94"/>
                    </a:lnTo>
                    <a:lnTo>
                      <a:pt x="84" y="91"/>
                    </a:lnTo>
                    <a:lnTo>
                      <a:pt x="92" y="85"/>
                    </a:lnTo>
                    <a:lnTo>
                      <a:pt x="92" y="102"/>
                    </a:lnTo>
                    <a:lnTo>
                      <a:pt x="84" y="105"/>
                    </a:lnTo>
                    <a:lnTo>
                      <a:pt x="73" y="108"/>
                    </a:lnTo>
                    <a:lnTo>
                      <a:pt x="63" y="110"/>
                    </a:lnTo>
                    <a:lnTo>
                      <a:pt x="53" y="110"/>
                    </a:lnTo>
                    <a:lnTo>
                      <a:pt x="42" y="110"/>
                    </a:lnTo>
                    <a:lnTo>
                      <a:pt x="22" y="102"/>
                    </a:lnTo>
                    <a:lnTo>
                      <a:pt x="14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3" y="15"/>
                    </a:lnTo>
                    <a:lnTo>
                      <a:pt x="20" y="9"/>
                    </a:lnTo>
                    <a:lnTo>
                      <a:pt x="39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7" y="39"/>
                    </a:lnTo>
                    <a:lnTo>
                      <a:pt x="97" y="51"/>
                    </a:lnTo>
                    <a:close/>
                    <a:moveTo>
                      <a:pt x="79" y="46"/>
                    </a:moveTo>
                    <a:lnTo>
                      <a:pt x="78" y="32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0" y="15"/>
                    </a:lnTo>
                    <a:lnTo>
                      <a:pt x="37" y="16"/>
                    </a:lnTo>
                    <a:lnTo>
                      <a:pt x="27" y="23"/>
                    </a:lnTo>
                    <a:lnTo>
                      <a:pt x="20" y="32"/>
                    </a:lnTo>
                    <a:lnTo>
                      <a:pt x="17" y="46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3" name="Freeform 383"/>
              <p:cNvSpPr>
                <a:spLocks/>
              </p:cNvSpPr>
              <p:nvPr/>
            </p:nvSpPr>
            <p:spPr bwMode="auto">
              <a:xfrm>
                <a:off x="3853" y="2643"/>
                <a:ext cx="34" cy="35"/>
              </a:xfrm>
              <a:custGeom>
                <a:avLst/>
                <a:gdLst>
                  <a:gd name="T0" fmla="*/ 0 w 103"/>
                  <a:gd name="T1" fmla="*/ 0 h 105"/>
                  <a:gd name="T2" fmla="*/ 19 w 103"/>
                  <a:gd name="T3" fmla="*/ 0 h 105"/>
                  <a:gd name="T4" fmla="*/ 52 w 103"/>
                  <a:gd name="T5" fmla="*/ 88 h 105"/>
                  <a:gd name="T6" fmla="*/ 85 w 103"/>
                  <a:gd name="T7" fmla="*/ 0 h 105"/>
                  <a:gd name="T8" fmla="*/ 103 w 103"/>
                  <a:gd name="T9" fmla="*/ 0 h 105"/>
                  <a:gd name="T10" fmla="*/ 64 w 103"/>
                  <a:gd name="T11" fmla="*/ 105 h 105"/>
                  <a:gd name="T12" fmla="*/ 41 w 103"/>
                  <a:gd name="T13" fmla="*/ 105 h 105"/>
                  <a:gd name="T14" fmla="*/ 0 w 103"/>
                  <a:gd name="T1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105">
                    <a:moveTo>
                      <a:pt x="0" y="0"/>
                    </a:moveTo>
                    <a:lnTo>
                      <a:pt x="19" y="0"/>
                    </a:lnTo>
                    <a:lnTo>
                      <a:pt x="52" y="88"/>
                    </a:lnTo>
                    <a:lnTo>
                      <a:pt x="85" y="0"/>
                    </a:lnTo>
                    <a:lnTo>
                      <a:pt x="103" y="0"/>
                    </a:lnTo>
                    <a:lnTo>
                      <a:pt x="64" y="105"/>
                    </a:lnTo>
                    <a:lnTo>
                      <a:pt x="41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4" name="Freeform 384"/>
              <p:cNvSpPr>
                <a:spLocks noEditPoints="1"/>
              </p:cNvSpPr>
              <p:nvPr/>
            </p:nvSpPr>
            <p:spPr bwMode="auto">
              <a:xfrm>
                <a:off x="3893" y="2642"/>
                <a:ext cx="32" cy="36"/>
              </a:xfrm>
              <a:custGeom>
                <a:avLst/>
                <a:gdLst>
                  <a:gd name="T0" fmla="*/ 97 w 97"/>
                  <a:gd name="T1" fmla="*/ 51 h 110"/>
                  <a:gd name="T2" fmla="*/ 97 w 97"/>
                  <a:gd name="T3" fmla="*/ 59 h 110"/>
                  <a:gd name="T4" fmla="*/ 17 w 97"/>
                  <a:gd name="T5" fmla="*/ 59 h 110"/>
                  <a:gd name="T6" fmla="*/ 20 w 97"/>
                  <a:gd name="T7" fmla="*/ 75 h 110"/>
                  <a:gd name="T8" fmla="*/ 27 w 97"/>
                  <a:gd name="T9" fmla="*/ 87 h 110"/>
                  <a:gd name="T10" fmla="*/ 39 w 97"/>
                  <a:gd name="T11" fmla="*/ 94 h 110"/>
                  <a:gd name="T12" fmla="*/ 55 w 97"/>
                  <a:gd name="T13" fmla="*/ 95 h 110"/>
                  <a:gd name="T14" fmla="*/ 65 w 97"/>
                  <a:gd name="T15" fmla="*/ 95 h 110"/>
                  <a:gd name="T16" fmla="*/ 74 w 97"/>
                  <a:gd name="T17" fmla="*/ 94 h 110"/>
                  <a:gd name="T18" fmla="*/ 84 w 97"/>
                  <a:gd name="T19" fmla="*/ 91 h 110"/>
                  <a:gd name="T20" fmla="*/ 92 w 97"/>
                  <a:gd name="T21" fmla="*/ 85 h 110"/>
                  <a:gd name="T22" fmla="*/ 92 w 97"/>
                  <a:gd name="T23" fmla="*/ 102 h 110"/>
                  <a:gd name="T24" fmla="*/ 84 w 97"/>
                  <a:gd name="T25" fmla="*/ 105 h 110"/>
                  <a:gd name="T26" fmla="*/ 74 w 97"/>
                  <a:gd name="T27" fmla="*/ 108 h 110"/>
                  <a:gd name="T28" fmla="*/ 63 w 97"/>
                  <a:gd name="T29" fmla="*/ 110 h 110"/>
                  <a:gd name="T30" fmla="*/ 53 w 97"/>
                  <a:gd name="T31" fmla="*/ 110 h 110"/>
                  <a:gd name="T32" fmla="*/ 42 w 97"/>
                  <a:gd name="T33" fmla="*/ 110 h 110"/>
                  <a:gd name="T34" fmla="*/ 22 w 97"/>
                  <a:gd name="T35" fmla="*/ 102 h 110"/>
                  <a:gd name="T36" fmla="*/ 14 w 97"/>
                  <a:gd name="T37" fmla="*/ 95 h 110"/>
                  <a:gd name="T38" fmla="*/ 7 w 97"/>
                  <a:gd name="T39" fmla="*/ 88 h 110"/>
                  <a:gd name="T40" fmla="*/ 0 w 97"/>
                  <a:gd name="T41" fmla="*/ 68 h 110"/>
                  <a:gd name="T42" fmla="*/ 0 w 97"/>
                  <a:gd name="T43" fmla="*/ 56 h 110"/>
                  <a:gd name="T44" fmla="*/ 0 w 97"/>
                  <a:gd name="T45" fmla="*/ 43 h 110"/>
                  <a:gd name="T46" fmla="*/ 7 w 97"/>
                  <a:gd name="T47" fmla="*/ 23 h 110"/>
                  <a:gd name="T48" fmla="*/ 13 w 97"/>
                  <a:gd name="T49" fmla="*/ 15 h 110"/>
                  <a:gd name="T50" fmla="*/ 20 w 97"/>
                  <a:gd name="T51" fmla="*/ 9 h 110"/>
                  <a:gd name="T52" fmla="*/ 39 w 97"/>
                  <a:gd name="T53" fmla="*/ 0 h 110"/>
                  <a:gd name="T54" fmla="*/ 50 w 97"/>
                  <a:gd name="T55" fmla="*/ 0 h 110"/>
                  <a:gd name="T56" fmla="*/ 61 w 97"/>
                  <a:gd name="T57" fmla="*/ 0 h 110"/>
                  <a:gd name="T58" fmla="*/ 78 w 97"/>
                  <a:gd name="T59" fmla="*/ 7 h 110"/>
                  <a:gd name="T60" fmla="*/ 85 w 97"/>
                  <a:gd name="T61" fmla="*/ 13 h 110"/>
                  <a:gd name="T62" fmla="*/ 89 w 97"/>
                  <a:gd name="T63" fmla="*/ 20 h 110"/>
                  <a:gd name="T64" fmla="*/ 97 w 97"/>
                  <a:gd name="T65" fmla="*/ 39 h 110"/>
                  <a:gd name="T66" fmla="*/ 97 w 97"/>
                  <a:gd name="T67" fmla="*/ 51 h 110"/>
                  <a:gd name="T68" fmla="*/ 79 w 97"/>
                  <a:gd name="T69" fmla="*/ 46 h 110"/>
                  <a:gd name="T70" fmla="*/ 78 w 97"/>
                  <a:gd name="T71" fmla="*/ 32 h 110"/>
                  <a:gd name="T72" fmla="*/ 72 w 97"/>
                  <a:gd name="T73" fmla="*/ 23 h 110"/>
                  <a:gd name="T74" fmla="*/ 63 w 97"/>
                  <a:gd name="T75" fmla="*/ 16 h 110"/>
                  <a:gd name="T76" fmla="*/ 50 w 97"/>
                  <a:gd name="T77" fmla="*/ 15 h 110"/>
                  <a:gd name="T78" fmla="*/ 38 w 97"/>
                  <a:gd name="T79" fmla="*/ 16 h 110"/>
                  <a:gd name="T80" fmla="*/ 27 w 97"/>
                  <a:gd name="T81" fmla="*/ 23 h 110"/>
                  <a:gd name="T82" fmla="*/ 20 w 97"/>
                  <a:gd name="T83" fmla="*/ 32 h 110"/>
                  <a:gd name="T84" fmla="*/ 17 w 97"/>
                  <a:gd name="T85" fmla="*/ 46 h 110"/>
                  <a:gd name="T86" fmla="*/ 79 w 97"/>
                  <a:gd name="T87" fmla="*/ 4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" h="110">
                    <a:moveTo>
                      <a:pt x="97" y="51"/>
                    </a:moveTo>
                    <a:lnTo>
                      <a:pt x="97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7" y="87"/>
                    </a:lnTo>
                    <a:lnTo>
                      <a:pt x="39" y="94"/>
                    </a:lnTo>
                    <a:lnTo>
                      <a:pt x="55" y="95"/>
                    </a:lnTo>
                    <a:lnTo>
                      <a:pt x="65" y="95"/>
                    </a:lnTo>
                    <a:lnTo>
                      <a:pt x="74" y="94"/>
                    </a:lnTo>
                    <a:lnTo>
                      <a:pt x="84" y="91"/>
                    </a:lnTo>
                    <a:lnTo>
                      <a:pt x="92" y="85"/>
                    </a:lnTo>
                    <a:lnTo>
                      <a:pt x="92" y="102"/>
                    </a:lnTo>
                    <a:lnTo>
                      <a:pt x="84" y="105"/>
                    </a:lnTo>
                    <a:lnTo>
                      <a:pt x="74" y="108"/>
                    </a:lnTo>
                    <a:lnTo>
                      <a:pt x="63" y="110"/>
                    </a:lnTo>
                    <a:lnTo>
                      <a:pt x="53" y="110"/>
                    </a:lnTo>
                    <a:lnTo>
                      <a:pt x="42" y="110"/>
                    </a:lnTo>
                    <a:lnTo>
                      <a:pt x="22" y="102"/>
                    </a:lnTo>
                    <a:lnTo>
                      <a:pt x="14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3" y="15"/>
                    </a:lnTo>
                    <a:lnTo>
                      <a:pt x="20" y="9"/>
                    </a:lnTo>
                    <a:lnTo>
                      <a:pt x="39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89" y="20"/>
                    </a:lnTo>
                    <a:lnTo>
                      <a:pt x="97" y="39"/>
                    </a:lnTo>
                    <a:lnTo>
                      <a:pt x="97" y="51"/>
                    </a:lnTo>
                    <a:close/>
                    <a:moveTo>
                      <a:pt x="79" y="46"/>
                    </a:moveTo>
                    <a:lnTo>
                      <a:pt x="78" y="32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0" y="15"/>
                    </a:lnTo>
                    <a:lnTo>
                      <a:pt x="38" y="16"/>
                    </a:lnTo>
                    <a:lnTo>
                      <a:pt x="27" y="23"/>
                    </a:lnTo>
                    <a:lnTo>
                      <a:pt x="20" y="32"/>
                    </a:lnTo>
                    <a:lnTo>
                      <a:pt x="17" y="46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5" name="Rectangle 385"/>
              <p:cNvSpPr>
                <a:spLocks noChangeArrowheads="1"/>
              </p:cNvSpPr>
              <p:nvPr/>
            </p:nvSpPr>
            <p:spPr bwMode="auto">
              <a:xfrm>
                <a:off x="3935" y="2629"/>
                <a:ext cx="6" cy="4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6" name="Freeform 386"/>
              <p:cNvSpPr>
                <a:spLocks noEditPoints="1"/>
              </p:cNvSpPr>
              <p:nvPr/>
            </p:nvSpPr>
            <p:spPr bwMode="auto">
              <a:xfrm>
                <a:off x="3950" y="2642"/>
                <a:ext cx="32" cy="36"/>
              </a:xfrm>
              <a:custGeom>
                <a:avLst/>
                <a:gdLst>
                  <a:gd name="T0" fmla="*/ 47 w 95"/>
                  <a:gd name="T1" fmla="*/ 15 h 110"/>
                  <a:gd name="T2" fmla="*/ 34 w 95"/>
                  <a:gd name="T3" fmla="*/ 16 h 110"/>
                  <a:gd name="T4" fmla="*/ 26 w 95"/>
                  <a:gd name="T5" fmla="*/ 26 h 110"/>
                  <a:gd name="T6" fmla="*/ 18 w 95"/>
                  <a:gd name="T7" fmla="*/ 38 h 110"/>
                  <a:gd name="T8" fmla="*/ 17 w 95"/>
                  <a:gd name="T9" fmla="*/ 55 h 110"/>
                  <a:gd name="T10" fmla="*/ 18 w 95"/>
                  <a:gd name="T11" fmla="*/ 72 h 110"/>
                  <a:gd name="T12" fmla="*/ 26 w 95"/>
                  <a:gd name="T13" fmla="*/ 85 h 110"/>
                  <a:gd name="T14" fmla="*/ 34 w 95"/>
                  <a:gd name="T15" fmla="*/ 94 h 110"/>
                  <a:gd name="T16" fmla="*/ 47 w 95"/>
                  <a:gd name="T17" fmla="*/ 95 h 110"/>
                  <a:gd name="T18" fmla="*/ 60 w 95"/>
                  <a:gd name="T19" fmla="*/ 94 h 110"/>
                  <a:gd name="T20" fmla="*/ 69 w 95"/>
                  <a:gd name="T21" fmla="*/ 85 h 110"/>
                  <a:gd name="T22" fmla="*/ 76 w 95"/>
                  <a:gd name="T23" fmla="*/ 72 h 110"/>
                  <a:gd name="T24" fmla="*/ 77 w 95"/>
                  <a:gd name="T25" fmla="*/ 55 h 110"/>
                  <a:gd name="T26" fmla="*/ 76 w 95"/>
                  <a:gd name="T27" fmla="*/ 38 h 110"/>
                  <a:gd name="T28" fmla="*/ 69 w 95"/>
                  <a:gd name="T29" fmla="*/ 26 h 110"/>
                  <a:gd name="T30" fmla="*/ 60 w 95"/>
                  <a:gd name="T31" fmla="*/ 16 h 110"/>
                  <a:gd name="T32" fmla="*/ 47 w 95"/>
                  <a:gd name="T33" fmla="*/ 15 h 110"/>
                  <a:gd name="T34" fmla="*/ 47 w 95"/>
                  <a:gd name="T35" fmla="*/ 0 h 110"/>
                  <a:gd name="T36" fmla="*/ 59 w 95"/>
                  <a:gd name="T37" fmla="*/ 0 h 110"/>
                  <a:gd name="T38" fmla="*/ 76 w 95"/>
                  <a:gd name="T39" fmla="*/ 7 h 110"/>
                  <a:gd name="T40" fmla="*/ 83 w 95"/>
                  <a:gd name="T41" fmla="*/ 15 h 110"/>
                  <a:gd name="T42" fmla="*/ 89 w 95"/>
                  <a:gd name="T43" fmla="*/ 22 h 110"/>
                  <a:gd name="T44" fmla="*/ 95 w 95"/>
                  <a:gd name="T45" fmla="*/ 42 h 110"/>
                  <a:gd name="T46" fmla="*/ 95 w 95"/>
                  <a:gd name="T47" fmla="*/ 55 h 110"/>
                  <a:gd name="T48" fmla="*/ 95 w 95"/>
                  <a:gd name="T49" fmla="*/ 68 h 110"/>
                  <a:gd name="T50" fmla="*/ 89 w 95"/>
                  <a:gd name="T51" fmla="*/ 88 h 110"/>
                  <a:gd name="T52" fmla="*/ 83 w 95"/>
                  <a:gd name="T53" fmla="*/ 95 h 110"/>
                  <a:gd name="T54" fmla="*/ 76 w 95"/>
                  <a:gd name="T55" fmla="*/ 102 h 110"/>
                  <a:gd name="T56" fmla="*/ 59 w 95"/>
                  <a:gd name="T57" fmla="*/ 110 h 110"/>
                  <a:gd name="T58" fmla="*/ 47 w 95"/>
                  <a:gd name="T59" fmla="*/ 110 h 110"/>
                  <a:gd name="T60" fmla="*/ 36 w 95"/>
                  <a:gd name="T61" fmla="*/ 110 h 110"/>
                  <a:gd name="T62" fmla="*/ 18 w 95"/>
                  <a:gd name="T63" fmla="*/ 102 h 110"/>
                  <a:gd name="T64" fmla="*/ 11 w 95"/>
                  <a:gd name="T65" fmla="*/ 95 h 110"/>
                  <a:gd name="T66" fmla="*/ 5 w 95"/>
                  <a:gd name="T67" fmla="*/ 88 h 110"/>
                  <a:gd name="T68" fmla="*/ 0 w 95"/>
                  <a:gd name="T69" fmla="*/ 68 h 110"/>
                  <a:gd name="T70" fmla="*/ 0 w 95"/>
                  <a:gd name="T71" fmla="*/ 55 h 110"/>
                  <a:gd name="T72" fmla="*/ 0 w 95"/>
                  <a:gd name="T73" fmla="*/ 42 h 110"/>
                  <a:gd name="T74" fmla="*/ 5 w 95"/>
                  <a:gd name="T75" fmla="*/ 22 h 110"/>
                  <a:gd name="T76" fmla="*/ 11 w 95"/>
                  <a:gd name="T77" fmla="*/ 15 h 110"/>
                  <a:gd name="T78" fmla="*/ 18 w 95"/>
                  <a:gd name="T79" fmla="*/ 7 h 110"/>
                  <a:gd name="T80" fmla="*/ 36 w 95"/>
                  <a:gd name="T81" fmla="*/ 0 h 110"/>
                  <a:gd name="T82" fmla="*/ 47 w 95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5" h="110">
                    <a:moveTo>
                      <a:pt x="47" y="15"/>
                    </a:moveTo>
                    <a:lnTo>
                      <a:pt x="34" y="16"/>
                    </a:lnTo>
                    <a:lnTo>
                      <a:pt x="26" y="26"/>
                    </a:lnTo>
                    <a:lnTo>
                      <a:pt x="18" y="38"/>
                    </a:lnTo>
                    <a:lnTo>
                      <a:pt x="17" y="55"/>
                    </a:lnTo>
                    <a:lnTo>
                      <a:pt x="18" y="72"/>
                    </a:lnTo>
                    <a:lnTo>
                      <a:pt x="26" y="85"/>
                    </a:lnTo>
                    <a:lnTo>
                      <a:pt x="34" y="94"/>
                    </a:lnTo>
                    <a:lnTo>
                      <a:pt x="47" y="95"/>
                    </a:lnTo>
                    <a:lnTo>
                      <a:pt x="60" y="94"/>
                    </a:lnTo>
                    <a:lnTo>
                      <a:pt x="69" y="85"/>
                    </a:lnTo>
                    <a:lnTo>
                      <a:pt x="76" y="72"/>
                    </a:lnTo>
                    <a:lnTo>
                      <a:pt x="77" y="55"/>
                    </a:lnTo>
                    <a:lnTo>
                      <a:pt x="76" y="38"/>
                    </a:lnTo>
                    <a:lnTo>
                      <a:pt x="69" y="26"/>
                    </a:lnTo>
                    <a:lnTo>
                      <a:pt x="60" y="16"/>
                    </a:lnTo>
                    <a:lnTo>
                      <a:pt x="47" y="15"/>
                    </a:lnTo>
                    <a:close/>
                    <a:moveTo>
                      <a:pt x="47" y="0"/>
                    </a:moveTo>
                    <a:lnTo>
                      <a:pt x="59" y="0"/>
                    </a:lnTo>
                    <a:lnTo>
                      <a:pt x="76" y="7"/>
                    </a:lnTo>
                    <a:lnTo>
                      <a:pt x="83" y="15"/>
                    </a:lnTo>
                    <a:lnTo>
                      <a:pt x="89" y="22"/>
                    </a:lnTo>
                    <a:lnTo>
                      <a:pt x="95" y="42"/>
                    </a:lnTo>
                    <a:lnTo>
                      <a:pt x="95" y="55"/>
                    </a:lnTo>
                    <a:lnTo>
                      <a:pt x="95" y="68"/>
                    </a:lnTo>
                    <a:lnTo>
                      <a:pt x="89" y="88"/>
                    </a:lnTo>
                    <a:lnTo>
                      <a:pt x="83" y="95"/>
                    </a:lnTo>
                    <a:lnTo>
                      <a:pt x="76" y="102"/>
                    </a:lnTo>
                    <a:lnTo>
                      <a:pt x="59" y="110"/>
                    </a:lnTo>
                    <a:lnTo>
                      <a:pt x="47" y="110"/>
                    </a:lnTo>
                    <a:lnTo>
                      <a:pt x="36" y="110"/>
                    </a:lnTo>
                    <a:lnTo>
                      <a:pt x="18" y="102"/>
                    </a:lnTo>
                    <a:lnTo>
                      <a:pt x="11" y="95"/>
                    </a:lnTo>
                    <a:lnTo>
                      <a:pt x="5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5" y="22"/>
                    </a:lnTo>
                    <a:lnTo>
                      <a:pt x="11" y="15"/>
                    </a:lnTo>
                    <a:lnTo>
                      <a:pt x="18" y="7"/>
                    </a:lnTo>
                    <a:lnTo>
                      <a:pt x="36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7" name="Freeform 387"/>
              <p:cNvSpPr>
                <a:spLocks noEditPoints="1"/>
              </p:cNvSpPr>
              <p:nvPr/>
            </p:nvSpPr>
            <p:spPr bwMode="auto">
              <a:xfrm>
                <a:off x="3992" y="2642"/>
                <a:ext cx="31" cy="49"/>
              </a:xfrm>
              <a:custGeom>
                <a:avLst/>
                <a:gdLst>
                  <a:gd name="T0" fmla="*/ 17 w 93"/>
                  <a:gd name="T1" fmla="*/ 92 h 147"/>
                  <a:gd name="T2" fmla="*/ 17 w 93"/>
                  <a:gd name="T3" fmla="*/ 147 h 147"/>
                  <a:gd name="T4" fmla="*/ 0 w 93"/>
                  <a:gd name="T5" fmla="*/ 147 h 147"/>
                  <a:gd name="T6" fmla="*/ 0 w 93"/>
                  <a:gd name="T7" fmla="*/ 3 h 147"/>
                  <a:gd name="T8" fmla="*/ 17 w 93"/>
                  <a:gd name="T9" fmla="*/ 3 h 147"/>
                  <a:gd name="T10" fmla="*/ 17 w 93"/>
                  <a:gd name="T11" fmla="*/ 19 h 147"/>
                  <a:gd name="T12" fmla="*/ 23 w 93"/>
                  <a:gd name="T13" fmla="*/ 10 h 147"/>
                  <a:gd name="T14" fmla="*/ 30 w 93"/>
                  <a:gd name="T15" fmla="*/ 5 h 147"/>
                  <a:gd name="T16" fmla="*/ 40 w 93"/>
                  <a:gd name="T17" fmla="*/ 0 h 147"/>
                  <a:gd name="T18" fmla="*/ 50 w 93"/>
                  <a:gd name="T19" fmla="*/ 0 h 147"/>
                  <a:gd name="T20" fmla="*/ 60 w 93"/>
                  <a:gd name="T21" fmla="*/ 0 h 147"/>
                  <a:gd name="T22" fmla="*/ 74 w 93"/>
                  <a:gd name="T23" fmla="*/ 9 h 147"/>
                  <a:gd name="T24" fmla="*/ 82 w 93"/>
                  <a:gd name="T25" fmla="*/ 15 h 147"/>
                  <a:gd name="T26" fmla="*/ 92 w 93"/>
                  <a:gd name="T27" fmla="*/ 32 h 147"/>
                  <a:gd name="T28" fmla="*/ 93 w 93"/>
                  <a:gd name="T29" fmla="*/ 55 h 147"/>
                  <a:gd name="T30" fmla="*/ 92 w 93"/>
                  <a:gd name="T31" fmla="*/ 78 h 147"/>
                  <a:gd name="T32" fmla="*/ 82 w 93"/>
                  <a:gd name="T33" fmla="*/ 95 h 147"/>
                  <a:gd name="T34" fmla="*/ 74 w 93"/>
                  <a:gd name="T35" fmla="*/ 102 h 147"/>
                  <a:gd name="T36" fmla="*/ 60 w 93"/>
                  <a:gd name="T37" fmla="*/ 110 h 147"/>
                  <a:gd name="T38" fmla="*/ 50 w 93"/>
                  <a:gd name="T39" fmla="*/ 110 h 147"/>
                  <a:gd name="T40" fmla="*/ 40 w 93"/>
                  <a:gd name="T41" fmla="*/ 110 h 147"/>
                  <a:gd name="T42" fmla="*/ 30 w 93"/>
                  <a:gd name="T43" fmla="*/ 105 h 147"/>
                  <a:gd name="T44" fmla="*/ 23 w 93"/>
                  <a:gd name="T45" fmla="*/ 101 h 147"/>
                  <a:gd name="T46" fmla="*/ 17 w 93"/>
                  <a:gd name="T47" fmla="*/ 92 h 147"/>
                  <a:gd name="T48" fmla="*/ 76 w 93"/>
                  <a:gd name="T49" fmla="*/ 55 h 147"/>
                  <a:gd name="T50" fmla="*/ 74 w 93"/>
                  <a:gd name="T51" fmla="*/ 38 h 147"/>
                  <a:gd name="T52" fmla="*/ 67 w 93"/>
                  <a:gd name="T53" fmla="*/ 25 h 147"/>
                  <a:gd name="T54" fmla="*/ 59 w 93"/>
                  <a:gd name="T55" fmla="*/ 16 h 147"/>
                  <a:gd name="T56" fmla="*/ 46 w 93"/>
                  <a:gd name="T57" fmla="*/ 15 h 147"/>
                  <a:gd name="T58" fmla="*/ 33 w 93"/>
                  <a:gd name="T59" fmla="*/ 16 h 147"/>
                  <a:gd name="T60" fmla="*/ 24 w 93"/>
                  <a:gd name="T61" fmla="*/ 25 h 147"/>
                  <a:gd name="T62" fmla="*/ 18 w 93"/>
                  <a:gd name="T63" fmla="*/ 38 h 147"/>
                  <a:gd name="T64" fmla="*/ 17 w 93"/>
                  <a:gd name="T65" fmla="*/ 55 h 147"/>
                  <a:gd name="T66" fmla="*/ 18 w 93"/>
                  <a:gd name="T67" fmla="*/ 72 h 147"/>
                  <a:gd name="T68" fmla="*/ 24 w 93"/>
                  <a:gd name="T69" fmla="*/ 85 h 147"/>
                  <a:gd name="T70" fmla="*/ 33 w 93"/>
                  <a:gd name="T71" fmla="*/ 94 h 147"/>
                  <a:gd name="T72" fmla="*/ 46 w 93"/>
                  <a:gd name="T73" fmla="*/ 95 h 147"/>
                  <a:gd name="T74" fmla="*/ 59 w 93"/>
                  <a:gd name="T75" fmla="*/ 94 h 147"/>
                  <a:gd name="T76" fmla="*/ 67 w 93"/>
                  <a:gd name="T77" fmla="*/ 85 h 147"/>
                  <a:gd name="T78" fmla="*/ 74 w 93"/>
                  <a:gd name="T79" fmla="*/ 72 h 147"/>
                  <a:gd name="T80" fmla="*/ 76 w 93"/>
                  <a:gd name="T81" fmla="*/ 5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3" h="147">
                    <a:moveTo>
                      <a:pt x="17" y="92"/>
                    </a:moveTo>
                    <a:lnTo>
                      <a:pt x="17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3" y="10"/>
                    </a:lnTo>
                    <a:lnTo>
                      <a:pt x="30" y="5"/>
                    </a:lnTo>
                    <a:lnTo>
                      <a:pt x="40" y="0"/>
                    </a:lnTo>
                    <a:lnTo>
                      <a:pt x="50" y="0"/>
                    </a:lnTo>
                    <a:lnTo>
                      <a:pt x="60" y="0"/>
                    </a:lnTo>
                    <a:lnTo>
                      <a:pt x="74" y="9"/>
                    </a:lnTo>
                    <a:lnTo>
                      <a:pt x="82" y="15"/>
                    </a:lnTo>
                    <a:lnTo>
                      <a:pt x="92" y="32"/>
                    </a:lnTo>
                    <a:lnTo>
                      <a:pt x="93" y="55"/>
                    </a:lnTo>
                    <a:lnTo>
                      <a:pt x="92" y="78"/>
                    </a:lnTo>
                    <a:lnTo>
                      <a:pt x="82" y="95"/>
                    </a:lnTo>
                    <a:lnTo>
                      <a:pt x="74" y="102"/>
                    </a:lnTo>
                    <a:lnTo>
                      <a:pt x="60" y="110"/>
                    </a:lnTo>
                    <a:lnTo>
                      <a:pt x="50" y="110"/>
                    </a:lnTo>
                    <a:lnTo>
                      <a:pt x="40" y="110"/>
                    </a:lnTo>
                    <a:lnTo>
                      <a:pt x="30" y="105"/>
                    </a:lnTo>
                    <a:lnTo>
                      <a:pt x="23" y="101"/>
                    </a:lnTo>
                    <a:lnTo>
                      <a:pt x="17" y="92"/>
                    </a:lnTo>
                    <a:close/>
                    <a:moveTo>
                      <a:pt x="76" y="55"/>
                    </a:moveTo>
                    <a:lnTo>
                      <a:pt x="74" y="38"/>
                    </a:lnTo>
                    <a:lnTo>
                      <a:pt x="67" y="25"/>
                    </a:lnTo>
                    <a:lnTo>
                      <a:pt x="59" y="16"/>
                    </a:lnTo>
                    <a:lnTo>
                      <a:pt x="46" y="15"/>
                    </a:lnTo>
                    <a:lnTo>
                      <a:pt x="33" y="16"/>
                    </a:lnTo>
                    <a:lnTo>
                      <a:pt x="24" y="25"/>
                    </a:lnTo>
                    <a:lnTo>
                      <a:pt x="18" y="38"/>
                    </a:lnTo>
                    <a:lnTo>
                      <a:pt x="17" y="55"/>
                    </a:lnTo>
                    <a:lnTo>
                      <a:pt x="18" y="72"/>
                    </a:lnTo>
                    <a:lnTo>
                      <a:pt x="24" y="85"/>
                    </a:lnTo>
                    <a:lnTo>
                      <a:pt x="33" y="94"/>
                    </a:lnTo>
                    <a:lnTo>
                      <a:pt x="46" y="95"/>
                    </a:lnTo>
                    <a:lnTo>
                      <a:pt x="59" y="94"/>
                    </a:lnTo>
                    <a:lnTo>
                      <a:pt x="67" y="85"/>
                    </a:lnTo>
                    <a:lnTo>
                      <a:pt x="74" y="72"/>
                    </a:lnTo>
                    <a:lnTo>
                      <a:pt x="76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8" name="Freeform 388"/>
              <p:cNvSpPr>
                <a:spLocks/>
              </p:cNvSpPr>
              <p:nvPr/>
            </p:nvSpPr>
            <p:spPr bwMode="auto">
              <a:xfrm>
                <a:off x="4032" y="2642"/>
                <a:ext cx="51" cy="36"/>
              </a:xfrm>
              <a:custGeom>
                <a:avLst/>
                <a:gdLst>
                  <a:gd name="T0" fmla="*/ 83 w 154"/>
                  <a:gd name="T1" fmla="*/ 23 h 108"/>
                  <a:gd name="T2" fmla="*/ 89 w 154"/>
                  <a:gd name="T3" fmla="*/ 12 h 108"/>
                  <a:gd name="T4" fmla="*/ 98 w 154"/>
                  <a:gd name="T5" fmla="*/ 6 h 108"/>
                  <a:gd name="T6" fmla="*/ 108 w 154"/>
                  <a:gd name="T7" fmla="*/ 0 h 108"/>
                  <a:gd name="T8" fmla="*/ 119 w 154"/>
                  <a:gd name="T9" fmla="*/ 0 h 108"/>
                  <a:gd name="T10" fmla="*/ 135 w 154"/>
                  <a:gd name="T11" fmla="*/ 2 h 108"/>
                  <a:gd name="T12" fmla="*/ 145 w 154"/>
                  <a:gd name="T13" fmla="*/ 12 h 108"/>
                  <a:gd name="T14" fmla="*/ 152 w 154"/>
                  <a:gd name="T15" fmla="*/ 25 h 108"/>
                  <a:gd name="T16" fmla="*/ 154 w 154"/>
                  <a:gd name="T17" fmla="*/ 45 h 108"/>
                  <a:gd name="T18" fmla="*/ 154 w 154"/>
                  <a:gd name="T19" fmla="*/ 108 h 108"/>
                  <a:gd name="T20" fmla="*/ 137 w 154"/>
                  <a:gd name="T21" fmla="*/ 108 h 108"/>
                  <a:gd name="T22" fmla="*/ 137 w 154"/>
                  <a:gd name="T23" fmla="*/ 45 h 108"/>
                  <a:gd name="T24" fmla="*/ 135 w 154"/>
                  <a:gd name="T25" fmla="*/ 30 h 108"/>
                  <a:gd name="T26" fmla="*/ 131 w 154"/>
                  <a:gd name="T27" fmla="*/ 22 h 108"/>
                  <a:gd name="T28" fmla="*/ 125 w 154"/>
                  <a:gd name="T29" fmla="*/ 16 h 108"/>
                  <a:gd name="T30" fmla="*/ 115 w 154"/>
                  <a:gd name="T31" fmla="*/ 15 h 108"/>
                  <a:gd name="T32" fmla="*/ 102 w 154"/>
                  <a:gd name="T33" fmla="*/ 16 h 108"/>
                  <a:gd name="T34" fmla="*/ 93 w 154"/>
                  <a:gd name="T35" fmla="*/ 23 h 108"/>
                  <a:gd name="T36" fmla="*/ 88 w 154"/>
                  <a:gd name="T37" fmla="*/ 33 h 108"/>
                  <a:gd name="T38" fmla="*/ 86 w 154"/>
                  <a:gd name="T39" fmla="*/ 48 h 108"/>
                  <a:gd name="T40" fmla="*/ 86 w 154"/>
                  <a:gd name="T41" fmla="*/ 108 h 108"/>
                  <a:gd name="T42" fmla="*/ 69 w 154"/>
                  <a:gd name="T43" fmla="*/ 108 h 108"/>
                  <a:gd name="T44" fmla="*/ 69 w 154"/>
                  <a:gd name="T45" fmla="*/ 45 h 108"/>
                  <a:gd name="T46" fmla="*/ 67 w 154"/>
                  <a:gd name="T47" fmla="*/ 30 h 108"/>
                  <a:gd name="T48" fmla="*/ 63 w 154"/>
                  <a:gd name="T49" fmla="*/ 22 h 108"/>
                  <a:gd name="T50" fmla="*/ 57 w 154"/>
                  <a:gd name="T51" fmla="*/ 16 h 108"/>
                  <a:gd name="T52" fmla="*/ 46 w 154"/>
                  <a:gd name="T53" fmla="*/ 15 h 108"/>
                  <a:gd name="T54" fmla="*/ 34 w 154"/>
                  <a:gd name="T55" fmla="*/ 16 h 108"/>
                  <a:gd name="T56" fmla="*/ 26 w 154"/>
                  <a:gd name="T57" fmla="*/ 25 h 108"/>
                  <a:gd name="T58" fmla="*/ 18 w 154"/>
                  <a:gd name="T59" fmla="*/ 33 h 108"/>
                  <a:gd name="T60" fmla="*/ 17 w 154"/>
                  <a:gd name="T61" fmla="*/ 48 h 108"/>
                  <a:gd name="T62" fmla="*/ 17 w 154"/>
                  <a:gd name="T63" fmla="*/ 108 h 108"/>
                  <a:gd name="T64" fmla="*/ 0 w 154"/>
                  <a:gd name="T65" fmla="*/ 108 h 108"/>
                  <a:gd name="T66" fmla="*/ 0 w 154"/>
                  <a:gd name="T67" fmla="*/ 3 h 108"/>
                  <a:gd name="T68" fmla="*/ 17 w 154"/>
                  <a:gd name="T69" fmla="*/ 3 h 108"/>
                  <a:gd name="T70" fmla="*/ 17 w 154"/>
                  <a:gd name="T71" fmla="*/ 19 h 108"/>
                  <a:gd name="T72" fmla="*/ 24 w 154"/>
                  <a:gd name="T73" fmla="*/ 10 h 108"/>
                  <a:gd name="T74" fmla="*/ 31 w 154"/>
                  <a:gd name="T75" fmla="*/ 5 h 108"/>
                  <a:gd name="T76" fmla="*/ 40 w 154"/>
                  <a:gd name="T77" fmla="*/ 0 h 108"/>
                  <a:gd name="T78" fmla="*/ 51 w 154"/>
                  <a:gd name="T79" fmla="*/ 0 h 108"/>
                  <a:gd name="T80" fmla="*/ 62 w 154"/>
                  <a:gd name="T81" fmla="*/ 2 h 108"/>
                  <a:gd name="T82" fmla="*/ 70 w 154"/>
                  <a:gd name="T83" fmla="*/ 6 h 108"/>
                  <a:gd name="T84" fmla="*/ 79 w 154"/>
                  <a:gd name="T85" fmla="*/ 13 h 108"/>
                  <a:gd name="T86" fmla="*/ 83 w 154"/>
                  <a:gd name="T87" fmla="*/ 23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4" h="108">
                    <a:moveTo>
                      <a:pt x="83" y="23"/>
                    </a:moveTo>
                    <a:lnTo>
                      <a:pt x="89" y="12"/>
                    </a:lnTo>
                    <a:lnTo>
                      <a:pt x="98" y="6"/>
                    </a:lnTo>
                    <a:lnTo>
                      <a:pt x="108" y="0"/>
                    </a:lnTo>
                    <a:lnTo>
                      <a:pt x="119" y="0"/>
                    </a:lnTo>
                    <a:lnTo>
                      <a:pt x="135" y="2"/>
                    </a:lnTo>
                    <a:lnTo>
                      <a:pt x="145" y="12"/>
                    </a:lnTo>
                    <a:lnTo>
                      <a:pt x="152" y="25"/>
                    </a:lnTo>
                    <a:lnTo>
                      <a:pt x="154" y="45"/>
                    </a:lnTo>
                    <a:lnTo>
                      <a:pt x="154" y="108"/>
                    </a:lnTo>
                    <a:lnTo>
                      <a:pt x="137" y="108"/>
                    </a:lnTo>
                    <a:lnTo>
                      <a:pt x="137" y="45"/>
                    </a:lnTo>
                    <a:lnTo>
                      <a:pt x="135" y="30"/>
                    </a:lnTo>
                    <a:lnTo>
                      <a:pt x="131" y="22"/>
                    </a:lnTo>
                    <a:lnTo>
                      <a:pt x="125" y="16"/>
                    </a:lnTo>
                    <a:lnTo>
                      <a:pt x="115" y="15"/>
                    </a:lnTo>
                    <a:lnTo>
                      <a:pt x="102" y="16"/>
                    </a:lnTo>
                    <a:lnTo>
                      <a:pt x="93" y="23"/>
                    </a:lnTo>
                    <a:lnTo>
                      <a:pt x="88" y="33"/>
                    </a:lnTo>
                    <a:lnTo>
                      <a:pt x="86" y="48"/>
                    </a:lnTo>
                    <a:lnTo>
                      <a:pt x="86" y="108"/>
                    </a:lnTo>
                    <a:lnTo>
                      <a:pt x="69" y="108"/>
                    </a:lnTo>
                    <a:lnTo>
                      <a:pt x="69" y="45"/>
                    </a:lnTo>
                    <a:lnTo>
                      <a:pt x="67" y="30"/>
                    </a:lnTo>
                    <a:lnTo>
                      <a:pt x="63" y="22"/>
                    </a:lnTo>
                    <a:lnTo>
                      <a:pt x="57" y="16"/>
                    </a:lnTo>
                    <a:lnTo>
                      <a:pt x="46" y="15"/>
                    </a:lnTo>
                    <a:lnTo>
                      <a:pt x="34" y="16"/>
                    </a:lnTo>
                    <a:lnTo>
                      <a:pt x="26" y="25"/>
                    </a:lnTo>
                    <a:lnTo>
                      <a:pt x="18" y="33"/>
                    </a:lnTo>
                    <a:lnTo>
                      <a:pt x="17" y="48"/>
                    </a:lnTo>
                    <a:lnTo>
                      <a:pt x="17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4" y="10"/>
                    </a:lnTo>
                    <a:lnTo>
                      <a:pt x="31" y="5"/>
                    </a:lnTo>
                    <a:lnTo>
                      <a:pt x="40" y="0"/>
                    </a:lnTo>
                    <a:lnTo>
                      <a:pt x="51" y="0"/>
                    </a:lnTo>
                    <a:lnTo>
                      <a:pt x="62" y="2"/>
                    </a:lnTo>
                    <a:lnTo>
                      <a:pt x="70" y="6"/>
                    </a:lnTo>
                    <a:lnTo>
                      <a:pt x="79" y="13"/>
                    </a:lnTo>
                    <a:lnTo>
                      <a:pt x="83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9" name="Freeform 389"/>
              <p:cNvSpPr>
                <a:spLocks noEditPoints="1"/>
              </p:cNvSpPr>
              <p:nvPr/>
            </p:nvSpPr>
            <p:spPr bwMode="auto">
              <a:xfrm>
                <a:off x="4092" y="2642"/>
                <a:ext cx="33" cy="36"/>
              </a:xfrm>
              <a:custGeom>
                <a:avLst/>
                <a:gdLst>
                  <a:gd name="T0" fmla="*/ 97 w 97"/>
                  <a:gd name="T1" fmla="*/ 51 h 110"/>
                  <a:gd name="T2" fmla="*/ 97 w 97"/>
                  <a:gd name="T3" fmla="*/ 59 h 110"/>
                  <a:gd name="T4" fmla="*/ 17 w 97"/>
                  <a:gd name="T5" fmla="*/ 59 h 110"/>
                  <a:gd name="T6" fmla="*/ 20 w 97"/>
                  <a:gd name="T7" fmla="*/ 75 h 110"/>
                  <a:gd name="T8" fmla="*/ 29 w 97"/>
                  <a:gd name="T9" fmla="*/ 87 h 110"/>
                  <a:gd name="T10" fmla="*/ 39 w 97"/>
                  <a:gd name="T11" fmla="*/ 94 h 110"/>
                  <a:gd name="T12" fmla="*/ 55 w 97"/>
                  <a:gd name="T13" fmla="*/ 95 h 110"/>
                  <a:gd name="T14" fmla="*/ 65 w 97"/>
                  <a:gd name="T15" fmla="*/ 95 h 110"/>
                  <a:gd name="T16" fmla="*/ 75 w 97"/>
                  <a:gd name="T17" fmla="*/ 94 h 110"/>
                  <a:gd name="T18" fmla="*/ 84 w 97"/>
                  <a:gd name="T19" fmla="*/ 91 h 110"/>
                  <a:gd name="T20" fmla="*/ 92 w 97"/>
                  <a:gd name="T21" fmla="*/ 85 h 110"/>
                  <a:gd name="T22" fmla="*/ 92 w 97"/>
                  <a:gd name="T23" fmla="*/ 102 h 110"/>
                  <a:gd name="T24" fmla="*/ 84 w 97"/>
                  <a:gd name="T25" fmla="*/ 105 h 110"/>
                  <a:gd name="T26" fmla="*/ 74 w 97"/>
                  <a:gd name="T27" fmla="*/ 108 h 110"/>
                  <a:gd name="T28" fmla="*/ 64 w 97"/>
                  <a:gd name="T29" fmla="*/ 110 h 110"/>
                  <a:gd name="T30" fmla="*/ 54 w 97"/>
                  <a:gd name="T31" fmla="*/ 110 h 110"/>
                  <a:gd name="T32" fmla="*/ 42 w 97"/>
                  <a:gd name="T33" fmla="*/ 110 h 110"/>
                  <a:gd name="T34" fmla="*/ 22 w 97"/>
                  <a:gd name="T35" fmla="*/ 102 h 110"/>
                  <a:gd name="T36" fmla="*/ 15 w 97"/>
                  <a:gd name="T37" fmla="*/ 95 h 110"/>
                  <a:gd name="T38" fmla="*/ 7 w 97"/>
                  <a:gd name="T39" fmla="*/ 88 h 110"/>
                  <a:gd name="T40" fmla="*/ 0 w 97"/>
                  <a:gd name="T41" fmla="*/ 68 h 110"/>
                  <a:gd name="T42" fmla="*/ 0 w 97"/>
                  <a:gd name="T43" fmla="*/ 56 h 110"/>
                  <a:gd name="T44" fmla="*/ 0 w 97"/>
                  <a:gd name="T45" fmla="*/ 43 h 110"/>
                  <a:gd name="T46" fmla="*/ 7 w 97"/>
                  <a:gd name="T47" fmla="*/ 23 h 110"/>
                  <a:gd name="T48" fmla="*/ 13 w 97"/>
                  <a:gd name="T49" fmla="*/ 15 h 110"/>
                  <a:gd name="T50" fmla="*/ 20 w 97"/>
                  <a:gd name="T51" fmla="*/ 9 h 110"/>
                  <a:gd name="T52" fmla="*/ 39 w 97"/>
                  <a:gd name="T53" fmla="*/ 0 h 110"/>
                  <a:gd name="T54" fmla="*/ 51 w 97"/>
                  <a:gd name="T55" fmla="*/ 0 h 110"/>
                  <a:gd name="T56" fmla="*/ 61 w 97"/>
                  <a:gd name="T57" fmla="*/ 0 h 110"/>
                  <a:gd name="T58" fmla="*/ 78 w 97"/>
                  <a:gd name="T59" fmla="*/ 7 h 110"/>
                  <a:gd name="T60" fmla="*/ 85 w 97"/>
                  <a:gd name="T61" fmla="*/ 13 h 110"/>
                  <a:gd name="T62" fmla="*/ 91 w 97"/>
                  <a:gd name="T63" fmla="*/ 20 h 110"/>
                  <a:gd name="T64" fmla="*/ 97 w 97"/>
                  <a:gd name="T65" fmla="*/ 39 h 110"/>
                  <a:gd name="T66" fmla="*/ 97 w 97"/>
                  <a:gd name="T67" fmla="*/ 51 h 110"/>
                  <a:gd name="T68" fmla="*/ 79 w 97"/>
                  <a:gd name="T69" fmla="*/ 46 h 110"/>
                  <a:gd name="T70" fmla="*/ 78 w 97"/>
                  <a:gd name="T71" fmla="*/ 32 h 110"/>
                  <a:gd name="T72" fmla="*/ 72 w 97"/>
                  <a:gd name="T73" fmla="*/ 23 h 110"/>
                  <a:gd name="T74" fmla="*/ 64 w 97"/>
                  <a:gd name="T75" fmla="*/ 16 h 110"/>
                  <a:gd name="T76" fmla="*/ 52 w 97"/>
                  <a:gd name="T77" fmla="*/ 15 h 110"/>
                  <a:gd name="T78" fmla="*/ 38 w 97"/>
                  <a:gd name="T79" fmla="*/ 16 h 110"/>
                  <a:gd name="T80" fmla="*/ 28 w 97"/>
                  <a:gd name="T81" fmla="*/ 23 h 110"/>
                  <a:gd name="T82" fmla="*/ 20 w 97"/>
                  <a:gd name="T83" fmla="*/ 32 h 110"/>
                  <a:gd name="T84" fmla="*/ 19 w 97"/>
                  <a:gd name="T85" fmla="*/ 46 h 110"/>
                  <a:gd name="T86" fmla="*/ 79 w 97"/>
                  <a:gd name="T87" fmla="*/ 4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" h="110">
                    <a:moveTo>
                      <a:pt x="97" y="51"/>
                    </a:moveTo>
                    <a:lnTo>
                      <a:pt x="97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9" y="87"/>
                    </a:lnTo>
                    <a:lnTo>
                      <a:pt x="39" y="94"/>
                    </a:lnTo>
                    <a:lnTo>
                      <a:pt x="55" y="95"/>
                    </a:lnTo>
                    <a:lnTo>
                      <a:pt x="65" y="95"/>
                    </a:lnTo>
                    <a:lnTo>
                      <a:pt x="75" y="94"/>
                    </a:lnTo>
                    <a:lnTo>
                      <a:pt x="84" y="91"/>
                    </a:lnTo>
                    <a:lnTo>
                      <a:pt x="92" y="85"/>
                    </a:lnTo>
                    <a:lnTo>
                      <a:pt x="92" y="102"/>
                    </a:lnTo>
                    <a:lnTo>
                      <a:pt x="84" y="105"/>
                    </a:lnTo>
                    <a:lnTo>
                      <a:pt x="74" y="108"/>
                    </a:lnTo>
                    <a:lnTo>
                      <a:pt x="64" y="110"/>
                    </a:lnTo>
                    <a:lnTo>
                      <a:pt x="54" y="110"/>
                    </a:lnTo>
                    <a:lnTo>
                      <a:pt x="42" y="110"/>
                    </a:lnTo>
                    <a:lnTo>
                      <a:pt x="22" y="102"/>
                    </a:lnTo>
                    <a:lnTo>
                      <a:pt x="15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3" y="15"/>
                    </a:lnTo>
                    <a:lnTo>
                      <a:pt x="20" y="9"/>
                    </a:lnTo>
                    <a:lnTo>
                      <a:pt x="39" y="0"/>
                    </a:lnTo>
                    <a:lnTo>
                      <a:pt x="51" y="0"/>
                    </a:lnTo>
                    <a:lnTo>
                      <a:pt x="61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7" y="39"/>
                    </a:lnTo>
                    <a:lnTo>
                      <a:pt x="97" y="51"/>
                    </a:lnTo>
                    <a:close/>
                    <a:moveTo>
                      <a:pt x="79" y="46"/>
                    </a:moveTo>
                    <a:lnTo>
                      <a:pt x="78" y="32"/>
                    </a:lnTo>
                    <a:lnTo>
                      <a:pt x="72" y="23"/>
                    </a:lnTo>
                    <a:lnTo>
                      <a:pt x="64" y="16"/>
                    </a:lnTo>
                    <a:lnTo>
                      <a:pt x="52" y="15"/>
                    </a:lnTo>
                    <a:lnTo>
                      <a:pt x="38" y="16"/>
                    </a:lnTo>
                    <a:lnTo>
                      <a:pt x="28" y="23"/>
                    </a:lnTo>
                    <a:lnTo>
                      <a:pt x="20" y="32"/>
                    </a:lnTo>
                    <a:lnTo>
                      <a:pt x="19" y="46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0" name="Freeform 390"/>
              <p:cNvSpPr>
                <a:spLocks/>
              </p:cNvSpPr>
              <p:nvPr/>
            </p:nvSpPr>
            <p:spPr bwMode="auto">
              <a:xfrm>
                <a:off x="4134" y="2642"/>
                <a:ext cx="29" cy="36"/>
              </a:xfrm>
              <a:custGeom>
                <a:avLst/>
                <a:gdLst>
                  <a:gd name="T0" fmla="*/ 88 w 88"/>
                  <a:gd name="T1" fmla="*/ 45 h 108"/>
                  <a:gd name="T2" fmla="*/ 88 w 88"/>
                  <a:gd name="T3" fmla="*/ 108 h 108"/>
                  <a:gd name="T4" fmla="*/ 72 w 88"/>
                  <a:gd name="T5" fmla="*/ 108 h 108"/>
                  <a:gd name="T6" fmla="*/ 72 w 88"/>
                  <a:gd name="T7" fmla="*/ 45 h 108"/>
                  <a:gd name="T8" fmla="*/ 71 w 88"/>
                  <a:gd name="T9" fmla="*/ 30 h 108"/>
                  <a:gd name="T10" fmla="*/ 65 w 88"/>
                  <a:gd name="T11" fmla="*/ 22 h 108"/>
                  <a:gd name="T12" fmla="*/ 59 w 88"/>
                  <a:gd name="T13" fmla="*/ 16 h 108"/>
                  <a:gd name="T14" fmla="*/ 48 w 88"/>
                  <a:gd name="T15" fmla="*/ 15 h 108"/>
                  <a:gd name="T16" fmla="*/ 35 w 88"/>
                  <a:gd name="T17" fmla="*/ 16 h 108"/>
                  <a:gd name="T18" fmla="*/ 26 w 88"/>
                  <a:gd name="T19" fmla="*/ 23 h 108"/>
                  <a:gd name="T20" fmla="*/ 19 w 88"/>
                  <a:gd name="T21" fmla="*/ 33 h 108"/>
                  <a:gd name="T22" fmla="*/ 17 w 88"/>
                  <a:gd name="T23" fmla="*/ 48 h 108"/>
                  <a:gd name="T24" fmla="*/ 17 w 88"/>
                  <a:gd name="T25" fmla="*/ 108 h 108"/>
                  <a:gd name="T26" fmla="*/ 0 w 88"/>
                  <a:gd name="T27" fmla="*/ 108 h 108"/>
                  <a:gd name="T28" fmla="*/ 0 w 88"/>
                  <a:gd name="T29" fmla="*/ 3 h 108"/>
                  <a:gd name="T30" fmla="*/ 17 w 88"/>
                  <a:gd name="T31" fmla="*/ 3 h 108"/>
                  <a:gd name="T32" fmla="*/ 17 w 88"/>
                  <a:gd name="T33" fmla="*/ 19 h 108"/>
                  <a:gd name="T34" fmla="*/ 25 w 88"/>
                  <a:gd name="T35" fmla="*/ 10 h 108"/>
                  <a:gd name="T36" fmla="*/ 33 w 88"/>
                  <a:gd name="T37" fmla="*/ 5 h 108"/>
                  <a:gd name="T38" fmla="*/ 42 w 88"/>
                  <a:gd name="T39" fmla="*/ 0 h 108"/>
                  <a:gd name="T40" fmla="*/ 52 w 88"/>
                  <a:gd name="T41" fmla="*/ 0 h 108"/>
                  <a:gd name="T42" fmla="*/ 69 w 88"/>
                  <a:gd name="T43" fmla="*/ 2 h 108"/>
                  <a:gd name="T44" fmla="*/ 79 w 88"/>
                  <a:gd name="T45" fmla="*/ 12 h 108"/>
                  <a:gd name="T46" fmla="*/ 87 w 88"/>
                  <a:gd name="T47" fmla="*/ 25 h 108"/>
                  <a:gd name="T48" fmla="*/ 88 w 88"/>
                  <a:gd name="T49" fmla="*/ 4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08">
                    <a:moveTo>
                      <a:pt x="88" y="45"/>
                    </a:moveTo>
                    <a:lnTo>
                      <a:pt x="88" y="108"/>
                    </a:lnTo>
                    <a:lnTo>
                      <a:pt x="72" y="108"/>
                    </a:lnTo>
                    <a:lnTo>
                      <a:pt x="72" y="45"/>
                    </a:lnTo>
                    <a:lnTo>
                      <a:pt x="71" y="30"/>
                    </a:lnTo>
                    <a:lnTo>
                      <a:pt x="65" y="22"/>
                    </a:lnTo>
                    <a:lnTo>
                      <a:pt x="59" y="16"/>
                    </a:lnTo>
                    <a:lnTo>
                      <a:pt x="48" y="15"/>
                    </a:lnTo>
                    <a:lnTo>
                      <a:pt x="35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7" y="48"/>
                    </a:lnTo>
                    <a:lnTo>
                      <a:pt x="17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5" y="10"/>
                    </a:lnTo>
                    <a:lnTo>
                      <a:pt x="33" y="5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9" y="2"/>
                    </a:lnTo>
                    <a:lnTo>
                      <a:pt x="79" y="12"/>
                    </a:lnTo>
                    <a:lnTo>
                      <a:pt x="87" y="25"/>
                    </a:lnTo>
                    <a:lnTo>
                      <a:pt x="88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1" name="Freeform 391"/>
              <p:cNvSpPr>
                <a:spLocks/>
              </p:cNvSpPr>
              <p:nvPr/>
            </p:nvSpPr>
            <p:spPr bwMode="auto">
              <a:xfrm>
                <a:off x="4171" y="2633"/>
                <a:ext cx="21" cy="45"/>
              </a:xfrm>
              <a:custGeom>
                <a:avLst/>
                <a:gdLst>
                  <a:gd name="T0" fmla="*/ 29 w 65"/>
                  <a:gd name="T1" fmla="*/ 0 h 135"/>
                  <a:gd name="T2" fmla="*/ 29 w 65"/>
                  <a:gd name="T3" fmla="*/ 30 h 135"/>
                  <a:gd name="T4" fmla="*/ 65 w 65"/>
                  <a:gd name="T5" fmla="*/ 30 h 135"/>
                  <a:gd name="T6" fmla="*/ 65 w 65"/>
                  <a:gd name="T7" fmla="*/ 43 h 135"/>
                  <a:gd name="T8" fmla="*/ 29 w 65"/>
                  <a:gd name="T9" fmla="*/ 43 h 135"/>
                  <a:gd name="T10" fmla="*/ 29 w 65"/>
                  <a:gd name="T11" fmla="*/ 99 h 135"/>
                  <a:gd name="T12" fmla="*/ 30 w 65"/>
                  <a:gd name="T13" fmla="*/ 111 h 135"/>
                  <a:gd name="T14" fmla="*/ 33 w 65"/>
                  <a:gd name="T15" fmla="*/ 116 h 135"/>
                  <a:gd name="T16" fmla="*/ 38 w 65"/>
                  <a:gd name="T17" fmla="*/ 119 h 135"/>
                  <a:gd name="T18" fmla="*/ 48 w 65"/>
                  <a:gd name="T19" fmla="*/ 119 h 135"/>
                  <a:gd name="T20" fmla="*/ 65 w 65"/>
                  <a:gd name="T21" fmla="*/ 119 h 135"/>
                  <a:gd name="T22" fmla="*/ 65 w 65"/>
                  <a:gd name="T23" fmla="*/ 135 h 135"/>
                  <a:gd name="T24" fmla="*/ 48 w 65"/>
                  <a:gd name="T25" fmla="*/ 135 h 135"/>
                  <a:gd name="T26" fmla="*/ 29 w 65"/>
                  <a:gd name="T27" fmla="*/ 134 h 135"/>
                  <a:gd name="T28" fmla="*/ 20 w 65"/>
                  <a:gd name="T29" fmla="*/ 127 h 135"/>
                  <a:gd name="T30" fmla="*/ 13 w 65"/>
                  <a:gd name="T31" fmla="*/ 118 h 135"/>
                  <a:gd name="T32" fmla="*/ 12 w 65"/>
                  <a:gd name="T33" fmla="*/ 99 h 135"/>
                  <a:gd name="T34" fmla="*/ 12 w 65"/>
                  <a:gd name="T35" fmla="*/ 43 h 135"/>
                  <a:gd name="T36" fmla="*/ 0 w 65"/>
                  <a:gd name="T37" fmla="*/ 43 h 135"/>
                  <a:gd name="T38" fmla="*/ 0 w 65"/>
                  <a:gd name="T39" fmla="*/ 30 h 135"/>
                  <a:gd name="T40" fmla="*/ 12 w 65"/>
                  <a:gd name="T41" fmla="*/ 30 h 135"/>
                  <a:gd name="T42" fmla="*/ 12 w 65"/>
                  <a:gd name="T43" fmla="*/ 0 h 135"/>
                  <a:gd name="T44" fmla="*/ 29 w 65"/>
                  <a:gd name="T4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5" h="135">
                    <a:moveTo>
                      <a:pt x="29" y="0"/>
                    </a:moveTo>
                    <a:lnTo>
                      <a:pt x="29" y="30"/>
                    </a:lnTo>
                    <a:lnTo>
                      <a:pt x="65" y="30"/>
                    </a:lnTo>
                    <a:lnTo>
                      <a:pt x="65" y="43"/>
                    </a:lnTo>
                    <a:lnTo>
                      <a:pt x="29" y="43"/>
                    </a:lnTo>
                    <a:lnTo>
                      <a:pt x="29" y="99"/>
                    </a:lnTo>
                    <a:lnTo>
                      <a:pt x="30" y="111"/>
                    </a:lnTo>
                    <a:lnTo>
                      <a:pt x="33" y="116"/>
                    </a:lnTo>
                    <a:lnTo>
                      <a:pt x="38" y="119"/>
                    </a:lnTo>
                    <a:lnTo>
                      <a:pt x="48" y="119"/>
                    </a:lnTo>
                    <a:lnTo>
                      <a:pt x="65" y="119"/>
                    </a:lnTo>
                    <a:lnTo>
                      <a:pt x="65" y="135"/>
                    </a:lnTo>
                    <a:lnTo>
                      <a:pt x="48" y="135"/>
                    </a:lnTo>
                    <a:lnTo>
                      <a:pt x="29" y="134"/>
                    </a:lnTo>
                    <a:lnTo>
                      <a:pt x="20" y="127"/>
                    </a:lnTo>
                    <a:lnTo>
                      <a:pt x="13" y="118"/>
                    </a:lnTo>
                    <a:lnTo>
                      <a:pt x="12" y="99"/>
                    </a:lnTo>
                    <a:lnTo>
                      <a:pt x="12" y="43"/>
                    </a:lnTo>
                    <a:lnTo>
                      <a:pt x="0" y="43"/>
                    </a:lnTo>
                    <a:lnTo>
                      <a:pt x="0" y="30"/>
                    </a:lnTo>
                    <a:lnTo>
                      <a:pt x="12" y="30"/>
                    </a:lnTo>
                    <a:lnTo>
                      <a:pt x="12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2" name="Freeform 392"/>
              <p:cNvSpPr>
                <a:spLocks noEditPoints="1"/>
              </p:cNvSpPr>
              <p:nvPr/>
            </p:nvSpPr>
            <p:spPr bwMode="auto">
              <a:xfrm>
                <a:off x="4218" y="2642"/>
                <a:ext cx="32" cy="36"/>
              </a:xfrm>
              <a:custGeom>
                <a:avLst/>
                <a:gdLst>
                  <a:gd name="T0" fmla="*/ 49 w 97"/>
                  <a:gd name="T1" fmla="*/ 15 h 110"/>
                  <a:gd name="T2" fmla="*/ 36 w 97"/>
                  <a:gd name="T3" fmla="*/ 16 h 110"/>
                  <a:gd name="T4" fmla="*/ 26 w 97"/>
                  <a:gd name="T5" fmla="*/ 26 h 110"/>
                  <a:gd name="T6" fmla="*/ 21 w 97"/>
                  <a:gd name="T7" fmla="*/ 38 h 110"/>
                  <a:gd name="T8" fmla="*/ 19 w 97"/>
                  <a:gd name="T9" fmla="*/ 55 h 110"/>
                  <a:gd name="T10" fmla="*/ 21 w 97"/>
                  <a:gd name="T11" fmla="*/ 72 h 110"/>
                  <a:gd name="T12" fmla="*/ 26 w 97"/>
                  <a:gd name="T13" fmla="*/ 85 h 110"/>
                  <a:gd name="T14" fmla="*/ 36 w 97"/>
                  <a:gd name="T15" fmla="*/ 94 h 110"/>
                  <a:gd name="T16" fmla="*/ 49 w 97"/>
                  <a:gd name="T17" fmla="*/ 95 h 110"/>
                  <a:gd name="T18" fmla="*/ 61 w 97"/>
                  <a:gd name="T19" fmla="*/ 94 h 110"/>
                  <a:gd name="T20" fmla="*/ 71 w 97"/>
                  <a:gd name="T21" fmla="*/ 85 h 110"/>
                  <a:gd name="T22" fmla="*/ 77 w 97"/>
                  <a:gd name="T23" fmla="*/ 72 h 110"/>
                  <a:gd name="T24" fmla="*/ 78 w 97"/>
                  <a:gd name="T25" fmla="*/ 55 h 110"/>
                  <a:gd name="T26" fmla="*/ 77 w 97"/>
                  <a:gd name="T27" fmla="*/ 38 h 110"/>
                  <a:gd name="T28" fmla="*/ 71 w 97"/>
                  <a:gd name="T29" fmla="*/ 26 h 110"/>
                  <a:gd name="T30" fmla="*/ 61 w 97"/>
                  <a:gd name="T31" fmla="*/ 16 h 110"/>
                  <a:gd name="T32" fmla="*/ 49 w 97"/>
                  <a:gd name="T33" fmla="*/ 15 h 110"/>
                  <a:gd name="T34" fmla="*/ 49 w 97"/>
                  <a:gd name="T35" fmla="*/ 0 h 110"/>
                  <a:gd name="T36" fmla="*/ 59 w 97"/>
                  <a:gd name="T37" fmla="*/ 0 h 110"/>
                  <a:gd name="T38" fmla="*/ 77 w 97"/>
                  <a:gd name="T39" fmla="*/ 7 h 110"/>
                  <a:gd name="T40" fmla="*/ 84 w 97"/>
                  <a:gd name="T41" fmla="*/ 15 h 110"/>
                  <a:gd name="T42" fmla="*/ 90 w 97"/>
                  <a:gd name="T43" fmla="*/ 22 h 110"/>
                  <a:gd name="T44" fmla="*/ 97 w 97"/>
                  <a:gd name="T45" fmla="*/ 42 h 110"/>
                  <a:gd name="T46" fmla="*/ 97 w 97"/>
                  <a:gd name="T47" fmla="*/ 55 h 110"/>
                  <a:gd name="T48" fmla="*/ 97 w 97"/>
                  <a:gd name="T49" fmla="*/ 68 h 110"/>
                  <a:gd name="T50" fmla="*/ 90 w 97"/>
                  <a:gd name="T51" fmla="*/ 88 h 110"/>
                  <a:gd name="T52" fmla="*/ 84 w 97"/>
                  <a:gd name="T53" fmla="*/ 95 h 110"/>
                  <a:gd name="T54" fmla="*/ 77 w 97"/>
                  <a:gd name="T55" fmla="*/ 102 h 110"/>
                  <a:gd name="T56" fmla="*/ 59 w 97"/>
                  <a:gd name="T57" fmla="*/ 110 h 110"/>
                  <a:gd name="T58" fmla="*/ 49 w 97"/>
                  <a:gd name="T59" fmla="*/ 110 h 110"/>
                  <a:gd name="T60" fmla="*/ 38 w 97"/>
                  <a:gd name="T61" fmla="*/ 110 h 110"/>
                  <a:gd name="T62" fmla="*/ 21 w 97"/>
                  <a:gd name="T63" fmla="*/ 102 h 110"/>
                  <a:gd name="T64" fmla="*/ 13 w 97"/>
                  <a:gd name="T65" fmla="*/ 95 h 110"/>
                  <a:gd name="T66" fmla="*/ 8 w 97"/>
                  <a:gd name="T67" fmla="*/ 88 h 110"/>
                  <a:gd name="T68" fmla="*/ 0 w 97"/>
                  <a:gd name="T69" fmla="*/ 68 h 110"/>
                  <a:gd name="T70" fmla="*/ 0 w 97"/>
                  <a:gd name="T71" fmla="*/ 55 h 110"/>
                  <a:gd name="T72" fmla="*/ 0 w 97"/>
                  <a:gd name="T73" fmla="*/ 42 h 110"/>
                  <a:gd name="T74" fmla="*/ 8 w 97"/>
                  <a:gd name="T75" fmla="*/ 22 h 110"/>
                  <a:gd name="T76" fmla="*/ 13 w 97"/>
                  <a:gd name="T77" fmla="*/ 15 h 110"/>
                  <a:gd name="T78" fmla="*/ 21 w 97"/>
                  <a:gd name="T79" fmla="*/ 7 h 110"/>
                  <a:gd name="T80" fmla="*/ 38 w 97"/>
                  <a:gd name="T81" fmla="*/ 0 h 110"/>
                  <a:gd name="T82" fmla="*/ 49 w 97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7" h="110">
                    <a:moveTo>
                      <a:pt x="49" y="15"/>
                    </a:moveTo>
                    <a:lnTo>
                      <a:pt x="36" y="16"/>
                    </a:lnTo>
                    <a:lnTo>
                      <a:pt x="26" y="26"/>
                    </a:lnTo>
                    <a:lnTo>
                      <a:pt x="21" y="38"/>
                    </a:lnTo>
                    <a:lnTo>
                      <a:pt x="19" y="55"/>
                    </a:lnTo>
                    <a:lnTo>
                      <a:pt x="21" y="72"/>
                    </a:lnTo>
                    <a:lnTo>
                      <a:pt x="26" y="85"/>
                    </a:lnTo>
                    <a:lnTo>
                      <a:pt x="36" y="94"/>
                    </a:lnTo>
                    <a:lnTo>
                      <a:pt x="49" y="95"/>
                    </a:lnTo>
                    <a:lnTo>
                      <a:pt x="61" y="94"/>
                    </a:lnTo>
                    <a:lnTo>
                      <a:pt x="71" y="85"/>
                    </a:lnTo>
                    <a:lnTo>
                      <a:pt x="77" y="72"/>
                    </a:lnTo>
                    <a:lnTo>
                      <a:pt x="78" y="55"/>
                    </a:lnTo>
                    <a:lnTo>
                      <a:pt x="77" y="38"/>
                    </a:lnTo>
                    <a:lnTo>
                      <a:pt x="71" y="26"/>
                    </a:lnTo>
                    <a:lnTo>
                      <a:pt x="61" y="16"/>
                    </a:lnTo>
                    <a:lnTo>
                      <a:pt x="49" y="15"/>
                    </a:lnTo>
                    <a:close/>
                    <a:moveTo>
                      <a:pt x="49" y="0"/>
                    </a:moveTo>
                    <a:lnTo>
                      <a:pt x="59" y="0"/>
                    </a:lnTo>
                    <a:lnTo>
                      <a:pt x="77" y="7"/>
                    </a:lnTo>
                    <a:lnTo>
                      <a:pt x="84" y="15"/>
                    </a:lnTo>
                    <a:lnTo>
                      <a:pt x="90" y="22"/>
                    </a:lnTo>
                    <a:lnTo>
                      <a:pt x="97" y="42"/>
                    </a:lnTo>
                    <a:lnTo>
                      <a:pt x="97" y="55"/>
                    </a:lnTo>
                    <a:lnTo>
                      <a:pt x="97" y="68"/>
                    </a:lnTo>
                    <a:lnTo>
                      <a:pt x="90" y="88"/>
                    </a:lnTo>
                    <a:lnTo>
                      <a:pt x="84" y="95"/>
                    </a:lnTo>
                    <a:lnTo>
                      <a:pt x="77" y="102"/>
                    </a:lnTo>
                    <a:lnTo>
                      <a:pt x="59" y="110"/>
                    </a:lnTo>
                    <a:lnTo>
                      <a:pt x="49" y="110"/>
                    </a:lnTo>
                    <a:lnTo>
                      <a:pt x="38" y="110"/>
                    </a:lnTo>
                    <a:lnTo>
                      <a:pt x="21" y="102"/>
                    </a:lnTo>
                    <a:lnTo>
                      <a:pt x="13" y="95"/>
                    </a:lnTo>
                    <a:lnTo>
                      <a:pt x="8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8" y="22"/>
                    </a:lnTo>
                    <a:lnTo>
                      <a:pt x="13" y="15"/>
                    </a:lnTo>
                    <a:lnTo>
                      <a:pt x="21" y="7"/>
                    </a:lnTo>
                    <a:lnTo>
                      <a:pt x="38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3" name="Freeform 393"/>
              <p:cNvSpPr>
                <a:spLocks/>
              </p:cNvSpPr>
              <p:nvPr/>
            </p:nvSpPr>
            <p:spPr bwMode="auto">
              <a:xfrm>
                <a:off x="4255" y="2629"/>
                <a:ext cx="22" cy="49"/>
              </a:xfrm>
              <a:custGeom>
                <a:avLst/>
                <a:gdLst>
                  <a:gd name="T0" fmla="*/ 68 w 68"/>
                  <a:gd name="T1" fmla="*/ 0 h 147"/>
                  <a:gd name="T2" fmla="*/ 68 w 68"/>
                  <a:gd name="T3" fmla="*/ 15 h 147"/>
                  <a:gd name="T4" fmla="*/ 51 w 68"/>
                  <a:gd name="T5" fmla="*/ 15 h 147"/>
                  <a:gd name="T6" fmla="*/ 42 w 68"/>
                  <a:gd name="T7" fmla="*/ 16 h 147"/>
                  <a:gd name="T8" fmla="*/ 38 w 68"/>
                  <a:gd name="T9" fmla="*/ 19 h 147"/>
                  <a:gd name="T10" fmla="*/ 35 w 68"/>
                  <a:gd name="T11" fmla="*/ 23 h 147"/>
                  <a:gd name="T12" fmla="*/ 35 w 68"/>
                  <a:gd name="T13" fmla="*/ 32 h 147"/>
                  <a:gd name="T14" fmla="*/ 35 w 68"/>
                  <a:gd name="T15" fmla="*/ 42 h 147"/>
                  <a:gd name="T16" fmla="*/ 64 w 68"/>
                  <a:gd name="T17" fmla="*/ 42 h 147"/>
                  <a:gd name="T18" fmla="*/ 64 w 68"/>
                  <a:gd name="T19" fmla="*/ 55 h 147"/>
                  <a:gd name="T20" fmla="*/ 35 w 68"/>
                  <a:gd name="T21" fmla="*/ 55 h 147"/>
                  <a:gd name="T22" fmla="*/ 35 w 68"/>
                  <a:gd name="T23" fmla="*/ 147 h 147"/>
                  <a:gd name="T24" fmla="*/ 18 w 68"/>
                  <a:gd name="T25" fmla="*/ 147 h 147"/>
                  <a:gd name="T26" fmla="*/ 18 w 68"/>
                  <a:gd name="T27" fmla="*/ 55 h 147"/>
                  <a:gd name="T28" fmla="*/ 0 w 68"/>
                  <a:gd name="T29" fmla="*/ 55 h 147"/>
                  <a:gd name="T30" fmla="*/ 0 w 68"/>
                  <a:gd name="T31" fmla="*/ 42 h 147"/>
                  <a:gd name="T32" fmla="*/ 18 w 68"/>
                  <a:gd name="T33" fmla="*/ 42 h 147"/>
                  <a:gd name="T34" fmla="*/ 18 w 68"/>
                  <a:gd name="T35" fmla="*/ 35 h 147"/>
                  <a:gd name="T36" fmla="*/ 19 w 68"/>
                  <a:gd name="T37" fmla="*/ 18 h 147"/>
                  <a:gd name="T38" fmla="*/ 25 w 68"/>
                  <a:gd name="T39" fmla="*/ 9 h 147"/>
                  <a:gd name="T40" fmla="*/ 35 w 68"/>
                  <a:gd name="T41" fmla="*/ 2 h 147"/>
                  <a:gd name="T42" fmla="*/ 51 w 68"/>
                  <a:gd name="T43" fmla="*/ 0 h 147"/>
                  <a:gd name="T44" fmla="*/ 68 w 68"/>
                  <a:gd name="T45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8" h="147">
                    <a:moveTo>
                      <a:pt x="68" y="0"/>
                    </a:moveTo>
                    <a:lnTo>
                      <a:pt x="68" y="15"/>
                    </a:lnTo>
                    <a:lnTo>
                      <a:pt x="51" y="15"/>
                    </a:lnTo>
                    <a:lnTo>
                      <a:pt x="42" y="16"/>
                    </a:lnTo>
                    <a:lnTo>
                      <a:pt x="38" y="19"/>
                    </a:lnTo>
                    <a:lnTo>
                      <a:pt x="35" y="23"/>
                    </a:lnTo>
                    <a:lnTo>
                      <a:pt x="35" y="32"/>
                    </a:lnTo>
                    <a:lnTo>
                      <a:pt x="35" y="42"/>
                    </a:lnTo>
                    <a:lnTo>
                      <a:pt x="64" y="42"/>
                    </a:lnTo>
                    <a:lnTo>
                      <a:pt x="64" y="55"/>
                    </a:lnTo>
                    <a:lnTo>
                      <a:pt x="35" y="55"/>
                    </a:lnTo>
                    <a:lnTo>
                      <a:pt x="35" y="147"/>
                    </a:lnTo>
                    <a:lnTo>
                      <a:pt x="18" y="147"/>
                    </a:lnTo>
                    <a:lnTo>
                      <a:pt x="18" y="55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18" y="42"/>
                    </a:lnTo>
                    <a:lnTo>
                      <a:pt x="18" y="35"/>
                    </a:lnTo>
                    <a:lnTo>
                      <a:pt x="19" y="18"/>
                    </a:lnTo>
                    <a:lnTo>
                      <a:pt x="25" y="9"/>
                    </a:lnTo>
                    <a:lnTo>
                      <a:pt x="35" y="2"/>
                    </a:lnTo>
                    <a:lnTo>
                      <a:pt x="51" y="0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4" name="Freeform 394"/>
              <p:cNvSpPr>
                <a:spLocks noEditPoints="1"/>
              </p:cNvSpPr>
              <p:nvPr/>
            </p:nvSpPr>
            <p:spPr bwMode="auto">
              <a:xfrm>
                <a:off x="4300" y="2642"/>
                <a:ext cx="30" cy="36"/>
              </a:xfrm>
              <a:custGeom>
                <a:avLst/>
                <a:gdLst>
                  <a:gd name="T0" fmla="*/ 54 w 88"/>
                  <a:gd name="T1" fmla="*/ 55 h 110"/>
                  <a:gd name="T2" fmla="*/ 35 w 88"/>
                  <a:gd name="T3" fmla="*/ 55 h 110"/>
                  <a:gd name="T4" fmla="*/ 25 w 88"/>
                  <a:gd name="T5" fmla="*/ 59 h 110"/>
                  <a:gd name="T6" fmla="*/ 18 w 88"/>
                  <a:gd name="T7" fmla="*/ 65 h 110"/>
                  <a:gd name="T8" fmla="*/ 18 w 88"/>
                  <a:gd name="T9" fmla="*/ 77 h 110"/>
                  <a:gd name="T10" fmla="*/ 18 w 88"/>
                  <a:gd name="T11" fmla="*/ 84 h 110"/>
                  <a:gd name="T12" fmla="*/ 23 w 88"/>
                  <a:gd name="T13" fmla="*/ 91 h 110"/>
                  <a:gd name="T14" fmla="*/ 29 w 88"/>
                  <a:gd name="T15" fmla="*/ 95 h 110"/>
                  <a:gd name="T16" fmla="*/ 39 w 88"/>
                  <a:gd name="T17" fmla="*/ 95 h 110"/>
                  <a:gd name="T18" fmla="*/ 52 w 88"/>
                  <a:gd name="T19" fmla="*/ 94 h 110"/>
                  <a:gd name="T20" fmla="*/ 62 w 88"/>
                  <a:gd name="T21" fmla="*/ 85 h 110"/>
                  <a:gd name="T22" fmla="*/ 69 w 88"/>
                  <a:gd name="T23" fmla="*/ 74 h 110"/>
                  <a:gd name="T24" fmla="*/ 71 w 88"/>
                  <a:gd name="T25" fmla="*/ 59 h 110"/>
                  <a:gd name="T26" fmla="*/ 71 w 88"/>
                  <a:gd name="T27" fmla="*/ 55 h 110"/>
                  <a:gd name="T28" fmla="*/ 54 w 88"/>
                  <a:gd name="T29" fmla="*/ 55 h 110"/>
                  <a:gd name="T30" fmla="*/ 88 w 88"/>
                  <a:gd name="T31" fmla="*/ 48 h 110"/>
                  <a:gd name="T32" fmla="*/ 88 w 88"/>
                  <a:gd name="T33" fmla="*/ 108 h 110"/>
                  <a:gd name="T34" fmla="*/ 71 w 88"/>
                  <a:gd name="T35" fmla="*/ 108 h 110"/>
                  <a:gd name="T36" fmla="*/ 71 w 88"/>
                  <a:gd name="T37" fmla="*/ 91 h 110"/>
                  <a:gd name="T38" fmla="*/ 65 w 88"/>
                  <a:gd name="T39" fmla="*/ 101 h 110"/>
                  <a:gd name="T40" fmla="*/ 57 w 88"/>
                  <a:gd name="T41" fmla="*/ 105 h 110"/>
                  <a:gd name="T42" fmla="*/ 46 w 88"/>
                  <a:gd name="T43" fmla="*/ 110 h 110"/>
                  <a:gd name="T44" fmla="*/ 35 w 88"/>
                  <a:gd name="T45" fmla="*/ 110 h 110"/>
                  <a:gd name="T46" fmla="*/ 20 w 88"/>
                  <a:gd name="T47" fmla="*/ 108 h 110"/>
                  <a:gd name="T48" fmla="*/ 9 w 88"/>
                  <a:gd name="T49" fmla="*/ 101 h 110"/>
                  <a:gd name="T50" fmla="*/ 2 w 88"/>
                  <a:gd name="T51" fmla="*/ 91 h 110"/>
                  <a:gd name="T52" fmla="*/ 0 w 88"/>
                  <a:gd name="T53" fmla="*/ 77 h 110"/>
                  <a:gd name="T54" fmla="*/ 2 w 88"/>
                  <a:gd name="T55" fmla="*/ 61 h 110"/>
                  <a:gd name="T56" fmla="*/ 12 w 88"/>
                  <a:gd name="T57" fmla="*/ 51 h 110"/>
                  <a:gd name="T58" fmla="*/ 25 w 88"/>
                  <a:gd name="T59" fmla="*/ 43 h 110"/>
                  <a:gd name="T60" fmla="*/ 46 w 88"/>
                  <a:gd name="T61" fmla="*/ 41 h 110"/>
                  <a:gd name="T62" fmla="*/ 71 w 88"/>
                  <a:gd name="T63" fmla="*/ 41 h 110"/>
                  <a:gd name="T64" fmla="*/ 71 w 88"/>
                  <a:gd name="T65" fmla="*/ 39 h 110"/>
                  <a:gd name="T66" fmla="*/ 69 w 88"/>
                  <a:gd name="T67" fmla="*/ 29 h 110"/>
                  <a:gd name="T68" fmla="*/ 64 w 88"/>
                  <a:gd name="T69" fmla="*/ 22 h 110"/>
                  <a:gd name="T70" fmla="*/ 55 w 88"/>
                  <a:gd name="T71" fmla="*/ 16 h 110"/>
                  <a:gd name="T72" fmla="*/ 41 w 88"/>
                  <a:gd name="T73" fmla="*/ 15 h 110"/>
                  <a:gd name="T74" fmla="*/ 32 w 88"/>
                  <a:gd name="T75" fmla="*/ 15 h 110"/>
                  <a:gd name="T76" fmla="*/ 23 w 88"/>
                  <a:gd name="T77" fmla="*/ 17 h 110"/>
                  <a:gd name="T78" fmla="*/ 15 w 88"/>
                  <a:gd name="T79" fmla="*/ 19 h 110"/>
                  <a:gd name="T80" fmla="*/ 8 w 88"/>
                  <a:gd name="T81" fmla="*/ 23 h 110"/>
                  <a:gd name="T82" fmla="*/ 8 w 88"/>
                  <a:gd name="T83" fmla="*/ 7 h 110"/>
                  <a:gd name="T84" fmla="*/ 16 w 88"/>
                  <a:gd name="T85" fmla="*/ 5 h 110"/>
                  <a:gd name="T86" fmla="*/ 26 w 88"/>
                  <a:gd name="T87" fmla="*/ 2 h 110"/>
                  <a:gd name="T88" fmla="*/ 35 w 88"/>
                  <a:gd name="T89" fmla="*/ 0 h 110"/>
                  <a:gd name="T90" fmla="*/ 44 w 88"/>
                  <a:gd name="T91" fmla="*/ 0 h 110"/>
                  <a:gd name="T92" fmla="*/ 54 w 88"/>
                  <a:gd name="T93" fmla="*/ 0 h 110"/>
                  <a:gd name="T94" fmla="*/ 71 w 88"/>
                  <a:gd name="T95" fmla="*/ 6 h 110"/>
                  <a:gd name="T96" fmla="*/ 77 w 88"/>
                  <a:gd name="T97" fmla="*/ 12 h 110"/>
                  <a:gd name="T98" fmla="*/ 87 w 88"/>
                  <a:gd name="T99" fmla="*/ 26 h 110"/>
                  <a:gd name="T100" fmla="*/ 88 w 88"/>
                  <a:gd name="T101" fmla="*/ 4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8" h="110">
                    <a:moveTo>
                      <a:pt x="54" y="55"/>
                    </a:moveTo>
                    <a:lnTo>
                      <a:pt x="35" y="55"/>
                    </a:lnTo>
                    <a:lnTo>
                      <a:pt x="25" y="59"/>
                    </a:lnTo>
                    <a:lnTo>
                      <a:pt x="18" y="65"/>
                    </a:lnTo>
                    <a:lnTo>
                      <a:pt x="18" y="77"/>
                    </a:lnTo>
                    <a:lnTo>
                      <a:pt x="18" y="84"/>
                    </a:lnTo>
                    <a:lnTo>
                      <a:pt x="23" y="91"/>
                    </a:lnTo>
                    <a:lnTo>
                      <a:pt x="29" y="95"/>
                    </a:lnTo>
                    <a:lnTo>
                      <a:pt x="39" y="95"/>
                    </a:lnTo>
                    <a:lnTo>
                      <a:pt x="52" y="94"/>
                    </a:lnTo>
                    <a:lnTo>
                      <a:pt x="62" y="85"/>
                    </a:lnTo>
                    <a:lnTo>
                      <a:pt x="69" y="74"/>
                    </a:lnTo>
                    <a:lnTo>
                      <a:pt x="71" y="59"/>
                    </a:lnTo>
                    <a:lnTo>
                      <a:pt x="71" y="55"/>
                    </a:lnTo>
                    <a:lnTo>
                      <a:pt x="54" y="55"/>
                    </a:lnTo>
                    <a:close/>
                    <a:moveTo>
                      <a:pt x="88" y="48"/>
                    </a:moveTo>
                    <a:lnTo>
                      <a:pt x="88" y="108"/>
                    </a:lnTo>
                    <a:lnTo>
                      <a:pt x="71" y="108"/>
                    </a:lnTo>
                    <a:lnTo>
                      <a:pt x="71" y="91"/>
                    </a:lnTo>
                    <a:lnTo>
                      <a:pt x="65" y="101"/>
                    </a:lnTo>
                    <a:lnTo>
                      <a:pt x="57" y="105"/>
                    </a:lnTo>
                    <a:lnTo>
                      <a:pt x="46" y="110"/>
                    </a:lnTo>
                    <a:lnTo>
                      <a:pt x="35" y="110"/>
                    </a:lnTo>
                    <a:lnTo>
                      <a:pt x="20" y="108"/>
                    </a:lnTo>
                    <a:lnTo>
                      <a:pt x="9" y="101"/>
                    </a:lnTo>
                    <a:lnTo>
                      <a:pt x="2" y="91"/>
                    </a:lnTo>
                    <a:lnTo>
                      <a:pt x="0" y="77"/>
                    </a:lnTo>
                    <a:lnTo>
                      <a:pt x="2" y="61"/>
                    </a:lnTo>
                    <a:lnTo>
                      <a:pt x="12" y="51"/>
                    </a:lnTo>
                    <a:lnTo>
                      <a:pt x="25" y="43"/>
                    </a:lnTo>
                    <a:lnTo>
                      <a:pt x="46" y="41"/>
                    </a:lnTo>
                    <a:lnTo>
                      <a:pt x="71" y="41"/>
                    </a:lnTo>
                    <a:lnTo>
                      <a:pt x="71" y="39"/>
                    </a:lnTo>
                    <a:lnTo>
                      <a:pt x="69" y="29"/>
                    </a:lnTo>
                    <a:lnTo>
                      <a:pt x="64" y="22"/>
                    </a:lnTo>
                    <a:lnTo>
                      <a:pt x="55" y="16"/>
                    </a:lnTo>
                    <a:lnTo>
                      <a:pt x="41" y="15"/>
                    </a:lnTo>
                    <a:lnTo>
                      <a:pt x="32" y="15"/>
                    </a:lnTo>
                    <a:lnTo>
                      <a:pt x="23" y="17"/>
                    </a:lnTo>
                    <a:lnTo>
                      <a:pt x="15" y="19"/>
                    </a:lnTo>
                    <a:lnTo>
                      <a:pt x="8" y="23"/>
                    </a:lnTo>
                    <a:lnTo>
                      <a:pt x="8" y="7"/>
                    </a:lnTo>
                    <a:lnTo>
                      <a:pt x="16" y="5"/>
                    </a:lnTo>
                    <a:lnTo>
                      <a:pt x="26" y="2"/>
                    </a:lnTo>
                    <a:lnTo>
                      <a:pt x="35" y="0"/>
                    </a:lnTo>
                    <a:lnTo>
                      <a:pt x="44" y="0"/>
                    </a:lnTo>
                    <a:lnTo>
                      <a:pt x="54" y="0"/>
                    </a:lnTo>
                    <a:lnTo>
                      <a:pt x="71" y="6"/>
                    </a:lnTo>
                    <a:lnTo>
                      <a:pt x="77" y="12"/>
                    </a:lnTo>
                    <a:lnTo>
                      <a:pt x="87" y="26"/>
                    </a:lnTo>
                    <a:lnTo>
                      <a:pt x="88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5" name="Freeform 395"/>
              <p:cNvSpPr>
                <a:spLocks/>
              </p:cNvSpPr>
              <p:nvPr/>
            </p:nvSpPr>
            <p:spPr bwMode="auto">
              <a:xfrm>
                <a:off x="3766" y="2722"/>
                <a:ext cx="27" cy="36"/>
              </a:xfrm>
              <a:custGeom>
                <a:avLst/>
                <a:gdLst>
                  <a:gd name="T0" fmla="*/ 74 w 80"/>
                  <a:gd name="T1" fmla="*/ 4 h 109"/>
                  <a:gd name="T2" fmla="*/ 74 w 80"/>
                  <a:gd name="T3" fmla="*/ 21 h 109"/>
                  <a:gd name="T4" fmla="*/ 67 w 80"/>
                  <a:gd name="T5" fmla="*/ 17 h 109"/>
                  <a:gd name="T6" fmla="*/ 59 w 80"/>
                  <a:gd name="T7" fmla="*/ 16 h 109"/>
                  <a:gd name="T8" fmla="*/ 51 w 80"/>
                  <a:gd name="T9" fmla="*/ 14 h 109"/>
                  <a:gd name="T10" fmla="*/ 43 w 80"/>
                  <a:gd name="T11" fmla="*/ 14 h 109"/>
                  <a:gd name="T12" fmla="*/ 31 w 80"/>
                  <a:gd name="T13" fmla="*/ 14 h 109"/>
                  <a:gd name="T14" fmla="*/ 23 w 80"/>
                  <a:gd name="T15" fmla="*/ 17 h 109"/>
                  <a:gd name="T16" fmla="*/ 18 w 80"/>
                  <a:gd name="T17" fmla="*/ 21 h 109"/>
                  <a:gd name="T18" fmla="*/ 17 w 80"/>
                  <a:gd name="T19" fmla="*/ 28 h 109"/>
                  <a:gd name="T20" fmla="*/ 18 w 80"/>
                  <a:gd name="T21" fmla="*/ 34 h 109"/>
                  <a:gd name="T22" fmla="*/ 21 w 80"/>
                  <a:gd name="T23" fmla="*/ 39 h 109"/>
                  <a:gd name="T24" fmla="*/ 27 w 80"/>
                  <a:gd name="T25" fmla="*/ 41 h 109"/>
                  <a:gd name="T26" fmla="*/ 40 w 80"/>
                  <a:gd name="T27" fmla="*/ 46 h 109"/>
                  <a:gd name="T28" fmla="*/ 46 w 80"/>
                  <a:gd name="T29" fmla="*/ 46 h 109"/>
                  <a:gd name="T30" fmla="*/ 63 w 80"/>
                  <a:gd name="T31" fmla="*/ 52 h 109"/>
                  <a:gd name="T32" fmla="*/ 72 w 80"/>
                  <a:gd name="T33" fmla="*/ 57 h 109"/>
                  <a:gd name="T34" fmla="*/ 79 w 80"/>
                  <a:gd name="T35" fmla="*/ 66 h 109"/>
                  <a:gd name="T36" fmla="*/ 80 w 80"/>
                  <a:gd name="T37" fmla="*/ 77 h 109"/>
                  <a:gd name="T38" fmla="*/ 77 w 80"/>
                  <a:gd name="T39" fmla="*/ 92 h 109"/>
                  <a:gd name="T40" fmla="*/ 69 w 80"/>
                  <a:gd name="T41" fmla="*/ 100 h 109"/>
                  <a:gd name="T42" fmla="*/ 56 w 80"/>
                  <a:gd name="T43" fmla="*/ 108 h 109"/>
                  <a:gd name="T44" fmla="*/ 36 w 80"/>
                  <a:gd name="T45" fmla="*/ 109 h 109"/>
                  <a:gd name="T46" fmla="*/ 28 w 80"/>
                  <a:gd name="T47" fmla="*/ 109 h 109"/>
                  <a:gd name="T48" fmla="*/ 18 w 80"/>
                  <a:gd name="T49" fmla="*/ 108 h 109"/>
                  <a:gd name="T50" fmla="*/ 10 w 80"/>
                  <a:gd name="T51" fmla="*/ 106 h 109"/>
                  <a:gd name="T52" fmla="*/ 0 w 80"/>
                  <a:gd name="T53" fmla="*/ 103 h 109"/>
                  <a:gd name="T54" fmla="*/ 0 w 80"/>
                  <a:gd name="T55" fmla="*/ 85 h 109"/>
                  <a:gd name="T56" fmla="*/ 8 w 80"/>
                  <a:gd name="T57" fmla="*/ 89 h 109"/>
                  <a:gd name="T58" fmla="*/ 18 w 80"/>
                  <a:gd name="T59" fmla="*/ 92 h 109"/>
                  <a:gd name="T60" fmla="*/ 27 w 80"/>
                  <a:gd name="T61" fmla="*/ 95 h 109"/>
                  <a:gd name="T62" fmla="*/ 37 w 80"/>
                  <a:gd name="T63" fmla="*/ 95 h 109"/>
                  <a:gd name="T64" fmla="*/ 49 w 80"/>
                  <a:gd name="T65" fmla="*/ 95 h 109"/>
                  <a:gd name="T66" fmla="*/ 56 w 80"/>
                  <a:gd name="T67" fmla="*/ 90 h 109"/>
                  <a:gd name="T68" fmla="*/ 62 w 80"/>
                  <a:gd name="T69" fmla="*/ 86 h 109"/>
                  <a:gd name="T70" fmla="*/ 62 w 80"/>
                  <a:gd name="T71" fmla="*/ 79 h 109"/>
                  <a:gd name="T72" fmla="*/ 62 w 80"/>
                  <a:gd name="T73" fmla="*/ 72 h 109"/>
                  <a:gd name="T74" fmla="*/ 57 w 80"/>
                  <a:gd name="T75" fmla="*/ 67 h 109"/>
                  <a:gd name="T76" fmla="*/ 50 w 80"/>
                  <a:gd name="T77" fmla="*/ 64 h 109"/>
                  <a:gd name="T78" fmla="*/ 37 w 80"/>
                  <a:gd name="T79" fmla="*/ 60 h 109"/>
                  <a:gd name="T80" fmla="*/ 30 w 80"/>
                  <a:gd name="T81" fmla="*/ 60 h 109"/>
                  <a:gd name="T82" fmla="*/ 15 w 80"/>
                  <a:gd name="T83" fmla="*/ 56 h 109"/>
                  <a:gd name="T84" fmla="*/ 7 w 80"/>
                  <a:gd name="T85" fmla="*/ 49 h 109"/>
                  <a:gd name="T86" fmla="*/ 1 w 80"/>
                  <a:gd name="T87" fmla="*/ 41 h 109"/>
                  <a:gd name="T88" fmla="*/ 0 w 80"/>
                  <a:gd name="T89" fmla="*/ 30 h 109"/>
                  <a:gd name="T90" fmla="*/ 2 w 80"/>
                  <a:gd name="T91" fmla="*/ 16 h 109"/>
                  <a:gd name="T92" fmla="*/ 11 w 80"/>
                  <a:gd name="T93" fmla="*/ 7 h 109"/>
                  <a:gd name="T94" fmla="*/ 23 w 80"/>
                  <a:gd name="T95" fmla="*/ 0 h 109"/>
                  <a:gd name="T96" fmla="*/ 40 w 80"/>
                  <a:gd name="T97" fmla="*/ 0 h 109"/>
                  <a:gd name="T98" fmla="*/ 50 w 80"/>
                  <a:gd name="T99" fmla="*/ 0 h 109"/>
                  <a:gd name="T100" fmla="*/ 59 w 80"/>
                  <a:gd name="T101" fmla="*/ 0 h 109"/>
                  <a:gd name="T102" fmla="*/ 67 w 80"/>
                  <a:gd name="T103" fmla="*/ 3 h 109"/>
                  <a:gd name="T104" fmla="*/ 74 w 80"/>
                  <a:gd name="T105" fmla="*/ 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0" h="109">
                    <a:moveTo>
                      <a:pt x="74" y="4"/>
                    </a:moveTo>
                    <a:lnTo>
                      <a:pt x="74" y="21"/>
                    </a:lnTo>
                    <a:lnTo>
                      <a:pt x="67" y="17"/>
                    </a:lnTo>
                    <a:lnTo>
                      <a:pt x="59" y="16"/>
                    </a:lnTo>
                    <a:lnTo>
                      <a:pt x="51" y="14"/>
                    </a:lnTo>
                    <a:lnTo>
                      <a:pt x="43" y="14"/>
                    </a:lnTo>
                    <a:lnTo>
                      <a:pt x="31" y="14"/>
                    </a:lnTo>
                    <a:lnTo>
                      <a:pt x="23" y="17"/>
                    </a:lnTo>
                    <a:lnTo>
                      <a:pt x="18" y="21"/>
                    </a:lnTo>
                    <a:lnTo>
                      <a:pt x="17" y="28"/>
                    </a:lnTo>
                    <a:lnTo>
                      <a:pt x="18" y="34"/>
                    </a:lnTo>
                    <a:lnTo>
                      <a:pt x="21" y="39"/>
                    </a:lnTo>
                    <a:lnTo>
                      <a:pt x="27" y="41"/>
                    </a:lnTo>
                    <a:lnTo>
                      <a:pt x="40" y="46"/>
                    </a:lnTo>
                    <a:lnTo>
                      <a:pt x="46" y="46"/>
                    </a:lnTo>
                    <a:lnTo>
                      <a:pt x="63" y="52"/>
                    </a:lnTo>
                    <a:lnTo>
                      <a:pt x="72" y="57"/>
                    </a:lnTo>
                    <a:lnTo>
                      <a:pt x="79" y="66"/>
                    </a:lnTo>
                    <a:lnTo>
                      <a:pt x="80" y="77"/>
                    </a:lnTo>
                    <a:lnTo>
                      <a:pt x="77" y="92"/>
                    </a:lnTo>
                    <a:lnTo>
                      <a:pt x="69" y="100"/>
                    </a:lnTo>
                    <a:lnTo>
                      <a:pt x="56" y="108"/>
                    </a:lnTo>
                    <a:lnTo>
                      <a:pt x="36" y="109"/>
                    </a:lnTo>
                    <a:lnTo>
                      <a:pt x="28" y="109"/>
                    </a:lnTo>
                    <a:lnTo>
                      <a:pt x="18" y="108"/>
                    </a:lnTo>
                    <a:lnTo>
                      <a:pt x="10" y="106"/>
                    </a:lnTo>
                    <a:lnTo>
                      <a:pt x="0" y="103"/>
                    </a:lnTo>
                    <a:lnTo>
                      <a:pt x="0" y="85"/>
                    </a:lnTo>
                    <a:lnTo>
                      <a:pt x="8" y="89"/>
                    </a:lnTo>
                    <a:lnTo>
                      <a:pt x="18" y="92"/>
                    </a:lnTo>
                    <a:lnTo>
                      <a:pt x="27" y="95"/>
                    </a:lnTo>
                    <a:lnTo>
                      <a:pt x="37" y="95"/>
                    </a:lnTo>
                    <a:lnTo>
                      <a:pt x="49" y="95"/>
                    </a:lnTo>
                    <a:lnTo>
                      <a:pt x="56" y="90"/>
                    </a:lnTo>
                    <a:lnTo>
                      <a:pt x="62" y="86"/>
                    </a:lnTo>
                    <a:lnTo>
                      <a:pt x="62" y="79"/>
                    </a:lnTo>
                    <a:lnTo>
                      <a:pt x="62" y="72"/>
                    </a:lnTo>
                    <a:lnTo>
                      <a:pt x="57" y="67"/>
                    </a:lnTo>
                    <a:lnTo>
                      <a:pt x="50" y="64"/>
                    </a:lnTo>
                    <a:lnTo>
                      <a:pt x="37" y="60"/>
                    </a:lnTo>
                    <a:lnTo>
                      <a:pt x="30" y="60"/>
                    </a:lnTo>
                    <a:lnTo>
                      <a:pt x="15" y="56"/>
                    </a:lnTo>
                    <a:lnTo>
                      <a:pt x="7" y="49"/>
                    </a:lnTo>
                    <a:lnTo>
                      <a:pt x="1" y="41"/>
                    </a:lnTo>
                    <a:lnTo>
                      <a:pt x="0" y="30"/>
                    </a:lnTo>
                    <a:lnTo>
                      <a:pt x="2" y="16"/>
                    </a:lnTo>
                    <a:lnTo>
                      <a:pt x="11" y="7"/>
                    </a:lnTo>
                    <a:lnTo>
                      <a:pt x="23" y="0"/>
                    </a:lnTo>
                    <a:lnTo>
                      <a:pt x="40" y="0"/>
                    </a:lnTo>
                    <a:lnTo>
                      <a:pt x="50" y="0"/>
                    </a:lnTo>
                    <a:lnTo>
                      <a:pt x="59" y="0"/>
                    </a:lnTo>
                    <a:lnTo>
                      <a:pt x="67" y="3"/>
                    </a:lnTo>
                    <a:lnTo>
                      <a:pt x="74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6" name="Freeform 396"/>
              <p:cNvSpPr>
                <a:spLocks/>
              </p:cNvSpPr>
              <p:nvPr/>
            </p:nvSpPr>
            <p:spPr bwMode="auto">
              <a:xfrm>
                <a:off x="3798" y="2722"/>
                <a:ext cx="34" cy="49"/>
              </a:xfrm>
              <a:custGeom>
                <a:avLst/>
                <a:gdLst>
                  <a:gd name="T0" fmla="*/ 56 w 102"/>
                  <a:gd name="T1" fmla="*/ 115 h 146"/>
                  <a:gd name="T2" fmla="*/ 49 w 102"/>
                  <a:gd name="T3" fmla="*/ 131 h 146"/>
                  <a:gd name="T4" fmla="*/ 41 w 102"/>
                  <a:gd name="T5" fmla="*/ 140 h 146"/>
                  <a:gd name="T6" fmla="*/ 34 w 102"/>
                  <a:gd name="T7" fmla="*/ 144 h 146"/>
                  <a:gd name="T8" fmla="*/ 23 w 102"/>
                  <a:gd name="T9" fmla="*/ 146 h 146"/>
                  <a:gd name="T10" fmla="*/ 10 w 102"/>
                  <a:gd name="T11" fmla="*/ 146 h 146"/>
                  <a:gd name="T12" fmla="*/ 10 w 102"/>
                  <a:gd name="T13" fmla="*/ 131 h 146"/>
                  <a:gd name="T14" fmla="*/ 20 w 102"/>
                  <a:gd name="T15" fmla="*/ 131 h 146"/>
                  <a:gd name="T16" fmla="*/ 26 w 102"/>
                  <a:gd name="T17" fmla="*/ 131 h 146"/>
                  <a:gd name="T18" fmla="*/ 30 w 102"/>
                  <a:gd name="T19" fmla="*/ 128 h 146"/>
                  <a:gd name="T20" fmla="*/ 34 w 102"/>
                  <a:gd name="T21" fmla="*/ 123 h 146"/>
                  <a:gd name="T22" fmla="*/ 39 w 102"/>
                  <a:gd name="T23" fmla="*/ 111 h 146"/>
                  <a:gd name="T24" fmla="*/ 43 w 102"/>
                  <a:gd name="T25" fmla="*/ 104 h 146"/>
                  <a:gd name="T26" fmla="*/ 0 w 102"/>
                  <a:gd name="T27" fmla="*/ 0 h 146"/>
                  <a:gd name="T28" fmla="*/ 18 w 102"/>
                  <a:gd name="T29" fmla="*/ 0 h 146"/>
                  <a:gd name="T30" fmla="*/ 52 w 102"/>
                  <a:gd name="T31" fmla="*/ 82 h 146"/>
                  <a:gd name="T32" fmla="*/ 83 w 102"/>
                  <a:gd name="T33" fmla="*/ 0 h 146"/>
                  <a:gd name="T34" fmla="*/ 102 w 102"/>
                  <a:gd name="T35" fmla="*/ 0 h 146"/>
                  <a:gd name="T36" fmla="*/ 56 w 102"/>
                  <a:gd name="T37" fmla="*/ 115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2" h="146">
                    <a:moveTo>
                      <a:pt x="56" y="115"/>
                    </a:moveTo>
                    <a:lnTo>
                      <a:pt x="49" y="131"/>
                    </a:lnTo>
                    <a:lnTo>
                      <a:pt x="41" y="140"/>
                    </a:lnTo>
                    <a:lnTo>
                      <a:pt x="34" y="144"/>
                    </a:lnTo>
                    <a:lnTo>
                      <a:pt x="23" y="146"/>
                    </a:lnTo>
                    <a:lnTo>
                      <a:pt x="10" y="146"/>
                    </a:lnTo>
                    <a:lnTo>
                      <a:pt x="10" y="131"/>
                    </a:lnTo>
                    <a:lnTo>
                      <a:pt x="20" y="131"/>
                    </a:lnTo>
                    <a:lnTo>
                      <a:pt x="26" y="131"/>
                    </a:lnTo>
                    <a:lnTo>
                      <a:pt x="30" y="128"/>
                    </a:lnTo>
                    <a:lnTo>
                      <a:pt x="34" y="123"/>
                    </a:lnTo>
                    <a:lnTo>
                      <a:pt x="39" y="111"/>
                    </a:lnTo>
                    <a:lnTo>
                      <a:pt x="43" y="104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52" y="82"/>
                    </a:lnTo>
                    <a:lnTo>
                      <a:pt x="83" y="0"/>
                    </a:lnTo>
                    <a:lnTo>
                      <a:pt x="102" y="0"/>
                    </a:lnTo>
                    <a:lnTo>
                      <a:pt x="56" y="1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7" name="Freeform 397"/>
              <p:cNvSpPr>
                <a:spLocks/>
              </p:cNvSpPr>
              <p:nvPr/>
            </p:nvSpPr>
            <p:spPr bwMode="auto">
              <a:xfrm>
                <a:off x="3837" y="2722"/>
                <a:ext cx="27" cy="36"/>
              </a:xfrm>
              <a:custGeom>
                <a:avLst/>
                <a:gdLst>
                  <a:gd name="T0" fmla="*/ 75 w 81"/>
                  <a:gd name="T1" fmla="*/ 4 h 109"/>
                  <a:gd name="T2" fmla="*/ 75 w 81"/>
                  <a:gd name="T3" fmla="*/ 21 h 109"/>
                  <a:gd name="T4" fmla="*/ 68 w 81"/>
                  <a:gd name="T5" fmla="*/ 17 h 109"/>
                  <a:gd name="T6" fmla="*/ 60 w 81"/>
                  <a:gd name="T7" fmla="*/ 16 h 109"/>
                  <a:gd name="T8" fmla="*/ 52 w 81"/>
                  <a:gd name="T9" fmla="*/ 14 h 109"/>
                  <a:gd name="T10" fmla="*/ 43 w 81"/>
                  <a:gd name="T11" fmla="*/ 14 h 109"/>
                  <a:gd name="T12" fmla="*/ 32 w 81"/>
                  <a:gd name="T13" fmla="*/ 14 h 109"/>
                  <a:gd name="T14" fmla="*/ 24 w 81"/>
                  <a:gd name="T15" fmla="*/ 17 h 109"/>
                  <a:gd name="T16" fmla="*/ 19 w 81"/>
                  <a:gd name="T17" fmla="*/ 21 h 109"/>
                  <a:gd name="T18" fmla="*/ 17 w 81"/>
                  <a:gd name="T19" fmla="*/ 28 h 109"/>
                  <a:gd name="T20" fmla="*/ 19 w 81"/>
                  <a:gd name="T21" fmla="*/ 34 h 109"/>
                  <a:gd name="T22" fmla="*/ 23 w 81"/>
                  <a:gd name="T23" fmla="*/ 39 h 109"/>
                  <a:gd name="T24" fmla="*/ 29 w 81"/>
                  <a:gd name="T25" fmla="*/ 41 h 109"/>
                  <a:gd name="T26" fmla="*/ 40 w 81"/>
                  <a:gd name="T27" fmla="*/ 46 h 109"/>
                  <a:gd name="T28" fmla="*/ 47 w 81"/>
                  <a:gd name="T29" fmla="*/ 46 h 109"/>
                  <a:gd name="T30" fmla="*/ 63 w 81"/>
                  <a:gd name="T31" fmla="*/ 52 h 109"/>
                  <a:gd name="T32" fmla="*/ 73 w 81"/>
                  <a:gd name="T33" fmla="*/ 57 h 109"/>
                  <a:gd name="T34" fmla="*/ 79 w 81"/>
                  <a:gd name="T35" fmla="*/ 66 h 109"/>
                  <a:gd name="T36" fmla="*/ 81 w 81"/>
                  <a:gd name="T37" fmla="*/ 77 h 109"/>
                  <a:gd name="T38" fmla="*/ 79 w 81"/>
                  <a:gd name="T39" fmla="*/ 92 h 109"/>
                  <a:gd name="T40" fmla="*/ 69 w 81"/>
                  <a:gd name="T41" fmla="*/ 100 h 109"/>
                  <a:gd name="T42" fmla="*/ 56 w 81"/>
                  <a:gd name="T43" fmla="*/ 108 h 109"/>
                  <a:gd name="T44" fmla="*/ 37 w 81"/>
                  <a:gd name="T45" fmla="*/ 109 h 109"/>
                  <a:gd name="T46" fmla="*/ 29 w 81"/>
                  <a:gd name="T47" fmla="*/ 109 h 109"/>
                  <a:gd name="T48" fmla="*/ 20 w 81"/>
                  <a:gd name="T49" fmla="*/ 108 h 109"/>
                  <a:gd name="T50" fmla="*/ 10 w 81"/>
                  <a:gd name="T51" fmla="*/ 106 h 109"/>
                  <a:gd name="T52" fmla="*/ 0 w 81"/>
                  <a:gd name="T53" fmla="*/ 103 h 109"/>
                  <a:gd name="T54" fmla="*/ 0 w 81"/>
                  <a:gd name="T55" fmla="*/ 85 h 109"/>
                  <a:gd name="T56" fmla="*/ 10 w 81"/>
                  <a:gd name="T57" fmla="*/ 89 h 109"/>
                  <a:gd name="T58" fmla="*/ 19 w 81"/>
                  <a:gd name="T59" fmla="*/ 92 h 109"/>
                  <a:gd name="T60" fmla="*/ 29 w 81"/>
                  <a:gd name="T61" fmla="*/ 95 h 109"/>
                  <a:gd name="T62" fmla="*/ 37 w 81"/>
                  <a:gd name="T63" fmla="*/ 95 h 109"/>
                  <a:gd name="T64" fmla="*/ 49 w 81"/>
                  <a:gd name="T65" fmla="*/ 95 h 109"/>
                  <a:gd name="T66" fmla="*/ 56 w 81"/>
                  <a:gd name="T67" fmla="*/ 90 h 109"/>
                  <a:gd name="T68" fmla="*/ 62 w 81"/>
                  <a:gd name="T69" fmla="*/ 86 h 109"/>
                  <a:gd name="T70" fmla="*/ 63 w 81"/>
                  <a:gd name="T71" fmla="*/ 79 h 109"/>
                  <a:gd name="T72" fmla="*/ 62 w 81"/>
                  <a:gd name="T73" fmla="*/ 72 h 109"/>
                  <a:gd name="T74" fmla="*/ 58 w 81"/>
                  <a:gd name="T75" fmla="*/ 67 h 109"/>
                  <a:gd name="T76" fmla="*/ 52 w 81"/>
                  <a:gd name="T77" fmla="*/ 64 h 109"/>
                  <a:gd name="T78" fmla="*/ 37 w 81"/>
                  <a:gd name="T79" fmla="*/ 60 h 109"/>
                  <a:gd name="T80" fmla="*/ 32 w 81"/>
                  <a:gd name="T81" fmla="*/ 60 h 109"/>
                  <a:gd name="T82" fmla="*/ 17 w 81"/>
                  <a:gd name="T83" fmla="*/ 56 h 109"/>
                  <a:gd name="T84" fmla="*/ 8 w 81"/>
                  <a:gd name="T85" fmla="*/ 49 h 109"/>
                  <a:gd name="T86" fmla="*/ 3 w 81"/>
                  <a:gd name="T87" fmla="*/ 41 h 109"/>
                  <a:gd name="T88" fmla="*/ 1 w 81"/>
                  <a:gd name="T89" fmla="*/ 30 h 109"/>
                  <a:gd name="T90" fmla="*/ 3 w 81"/>
                  <a:gd name="T91" fmla="*/ 16 h 109"/>
                  <a:gd name="T92" fmla="*/ 11 w 81"/>
                  <a:gd name="T93" fmla="*/ 7 h 109"/>
                  <a:gd name="T94" fmla="*/ 23 w 81"/>
                  <a:gd name="T95" fmla="*/ 0 h 109"/>
                  <a:gd name="T96" fmla="*/ 42 w 81"/>
                  <a:gd name="T97" fmla="*/ 0 h 109"/>
                  <a:gd name="T98" fmla="*/ 50 w 81"/>
                  <a:gd name="T99" fmla="*/ 0 h 109"/>
                  <a:gd name="T100" fmla="*/ 59 w 81"/>
                  <a:gd name="T101" fmla="*/ 0 h 109"/>
                  <a:gd name="T102" fmla="*/ 68 w 81"/>
                  <a:gd name="T103" fmla="*/ 3 h 109"/>
                  <a:gd name="T104" fmla="*/ 75 w 81"/>
                  <a:gd name="T105" fmla="*/ 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1" h="109">
                    <a:moveTo>
                      <a:pt x="75" y="4"/>
                    </a:moveTo>
                    <a:lnTo>
                      <a:pt x="75" y="21"/>
                    </a:lnTo>
                    <a:lnTo>
                      <a:pt x="68" y="17"/>
                    </a:lnTo>
                    <a:lnTo>
                      <a:pt x="60" y="16"/>
                    </a:lnTo>
                    <a:lnTo>
                      <a:pt x="52" y="14"/>
                    </a:lnTo>
                    <a:lnTo>
                      <a:pt x="43" y="14"/>
                    </a:lnTo>
                    <a:lnTo>
                      <a:pt x="32" y="14"/>
                    </a:lnTo>
                    <a:lnTo>
                      <a:pt x="24" y="17"/>
                    </a:lnTo>
                    <a:lnTo>
                      <a:pt x="19" y="21"/>
                    </a:lnTo>
                    <a:lnTo>
                      <a:pt x="17" y="28"/>
                    </a:lnTo>
                    <a:lnTo>
                      <a:pt x="19" y="34"/>
                    </a:lnTo>
                    <a:lnTo>
                      <a:pt x="23" y="39"/>
                    </a:lnTo>
                    <a:lnTo>
                      <a:pt x="29" y="41"/>
                    </a:lnTo>
                    <a:lnTo>
                      <a:pt x="40" y="46"/>
                    </a:lnTo>
                    <a:lnTo>
                      <a:pt x="47" y="46"/>
                    </a:lnTo>
                    <a:lnTo>
                      <a:pt x="63" y="52"/>
                    </a:lnTo>
                    <a:lnTo>
                      <a:pt x="73" y="57"/>
                    </a:lnTo>
                    <a:lnTo>
                      <a:pt x="79" y="66"/>
                    </a:lnTo>
                    <a:lnTo>
                      <a:pt x="81" y="77"/>
                    </a:lnTo>
                    <a:lnTo>
                      <a:pt x="79" y="92"/>
                    </a:lnTo>
                    <a:lnTo>
                      <a:pt x="69" y="100"/>
                    </a:lnTo>
                    <a:lnTo>
                      <a:pt x="56" y="108"/>
                    </a:lnTo>
                    <a:lnTo>
                      <a:pt x="37" y="109"/>
                    </a:lnTo>
                    <a:lnTo>
                      <a:pt x="29" y="109"/>
                    </a:lnTo>
                    <a:lnTo>
                      <a:pt x="20" y="108"/>
                    </a:lnTo>
                    <a:lnTo>
                      <a:pt x="10" y="106"/>
                    </a:lnTo>
                    <a:lnTo>
                      <a:pt x="0" y="103"/>
                    </a:lnTo>
                    <a:lnTo>
                      <a:pt x="0" y="85"/>
                    </a:lnTo>
                    <a:lnTo>
                      <a:pt x="10" y="89"/>
                    </a:lnTo>
                    <a:lnTo>
                      <a:pt x="19" y="92"/>
                    </a:lnTo>
                    <a:lnTo>
                      <a:pt x="29" y="95"/>
                    </a:lnTo>
                    <a:lnTo>
                      <a:pt x="37" y="95"/>
                    </a:lnTo>
                    <a:lnTo>
                      <a:pt x="49" y="95"/>
                    </a:lnTo>
                    <a:lnTo>
                      <a:pt x="56" y="90"/>
                    </a:lnTo>
                    <a:lnTo>
                      <a:pt x="62" y="86"/>
                    </a:lnTo>
                    <a:lnTo>
                      <a:pt x="63" y="79"/>
                    </a:lnTo>
                    <a:lnTo>
                      <a:pt x="62" y="72"/>
                    </a:lnTo>
                    <a:lnTo>
                      <a:pt x="58" y="67"/>
                    </a:lnTo>
                    <a:lnTo>
                      <a:pt x="52" y="64"/>
                    </a:lnTo>
                    <a:lnTo>
                      <a:pt x="37" y="60"/>
                    </a:lnTo>
                    <a:lnTo>
                      <a:pt x="32" y="60"/>
                    </a:lnTo>
                    <a:lnTo>
                      <a:pt x="17" y="56"/>
                    </a:lnTo>
                    <a:lnTo>
                      <a:pt x="8" y="49"/>
                    </a:lnTo>
                    <a:lnTo>
                      <a:pt x="3" y="41"/>
                    </a:lnTo>
                    <a:lnTo>
                      <a:pt x="1" y="30"/>
                    </a:lnTo>
                    <a:lnTo>
                      <a:pt x="3" y="16"/>
                    </a:lnTo>
                    <a:lnTo>
                      <a:pt x="11" y="7"/>
                    </a:lnTo>
                    <a:lnTo>
                      <a:pt x="23" y="0"/>
                    </a:lnTo>
                    <a:lnTo>
                      <a:pt x="42" y="0"/>
                    </a:lnTo>
                    <a:lnTo>
                      <a:pt x="50" y="0"/>
                    </a:lnTo>
                    <a:lnTo>
                      <a:pt x="59" y="0"/>
                    </a:lnTo>
                    <a:lnTo>
                      <a:pt x="68" y="3"/>
                    </a:lnTo>
                    <a:lnTo>
                      <a:pt x="75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8" name="Freeform 398"/>
              <p:cNvSpPr>
                <a:spLocks/>
              </p:cNvSpPr>
              <p:nvPr/>
            </p:nvSpPr>
            <p:spPr bwMode="auto">
              <a:xfrm>
                <a:off x="3869" y="2713"/>
                <a:ext cx="22" cy="44"/>
              </a:xfrm>
              <a:custGeom>
                <a:avLst/>
                <a:gdLst>
                  <a:gd name="T0" fmla="*/ 30 w 66"/>
                  <a:gd name="T1" fmla="*/ 0 h 134"/>
                  <a:gd name="T2" fmla="*/ 30 w 66"/>
                  <a:gd name="T3" fmla="*/ 29 h 134"/>
                  <a:gd name="T4" fmla="*/ 66 w 66"/>
                  <a:gd name="T5" fmla="*/ 29 h 134"/>
                  <a:gd name="T6" fmla="*/ 66 w 66"/>
                  <a:gd name="T7" fmla="*/ 44 h 134"/>
                  <a:gd name="T8" fmla="*/ 30 w 66"/>
                  <a:gd name="T9" fmla="*/ 44 h 134"/>
                  <a:gd name="T10" fmla="*/ 30 w 66"/>
                  <a:gd name="T11" fmla="*/ 100 h 134"/>
                  <a:gd name="T12" fmla="*/ 30 w 66"/>
                  <a:gd name="T13" fmla="*/ 111 h 134"/>
                  <a:gd name="T14" fmla="*/ 33 w 66"/>
                  <a:gd name="T15" fmla="*/ 117 h 134"/>
                  <a:gd name="T16" fmla="*/ 39 w 66"/>
                  <a:gd name="T17" fmla="*/ 120 h 134"/>
                  <a:gd name="T18" fmla="*/ 48 w 66"/>
                  <a:gd name="T19" fmla="*/ 120 h 134"/>
                  <a:gd name="T20" fmla="*/ 66 w 66"/>
                  <a:gd name="T21" fmla="*/ 120 h 134"/>
                  <a:gd name="T22" fmla="*/ 66 w 66"/>
                  <a:gd name="T23" fmla="*/ 134 h 134"/>
                  <a:gd name="T24" fmla="*/ 48 w 66"/>
                  <a:gd name="T25" fmla="*/ 134 h 134"/>
                  <a:gd name="T26" fmla="*/ 30 w 66"/>
                  <a:gd name="T27" fmla="*/ 133 h 134"/>
                  <a:gd name="T28" fmla="*/ 20 w 66"/>
                  <a:gd name="T29" fmla="*/ 127 h 134"/>
                  <a:gd name="T30" fmla="*/ 14 w 66"/>
                  <a:gd name="T31" fmla="*/ 117 h 134"/>
                  <a:gd name="T32" fmla="*/ 13 w 66"/>
                  <a:gd name="T33" fmla="*/ 100 h 134"/>
                  <a:gd name="T34" fmla="*/ 13 w 66"/>
                  <a:gd name="T35" fmla="*/ 44 h 134"/>
                  <a:gd name="T36" fmla="*/ 0 w 66"/>
                  <a:gd name="T37" fmla="*/ 44 h 134"/>
                  <a:gd name="T38" fmla="*/ 0 w 66"/>
                  <a:gd name="T39" fmla="*/ 29 h 134"/>
                  <a:gd name="T40" fmla="*/ 13 w 66"/>
                  <a:gd name="T41" fmla="*/ 29 h 134"/>
                  <a:gd name="T42" fmla="*/ 13 w 66"/>
                  <a:gd name="T43" fmla="*/ 0 h 134"/>
                  <a:gd name="T44" fmla="*/ 30 w 66"/>
                  <a:gd name="T45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6" h="134">
                    <a:moveTo>
                      <a:pt x="30" y="0"/>
                    </a:moveTo>
                    <a:lnTo>
                      <a:pt x="30" y="29"/>
                    </a:lnTo>
                    <a:lnTo>
                      <a:pt x="66" y="29"/>
                    </a:lnTo>
                    <a:lnTo>
                      <a:pt x="66" y="44"/>
                    </a:lnTo>
                    <a:lnTo>
                      <a:pt x="30" y="44"/>
                    </a:lnTo>
                    <a:lnTo>
                      <a:pt x="30" y="100"/>
                    </a:lnTo>
                    <a:lnTo>
                      <a:pt x="30" y="111"/>
                    </a:lnTo>
                    <a:lnTo>
                      <a:pt x="33" y="117"/>
                    </a:lnTo>
                    <a:lnTo>
                      <a:pt x="39" y="120"/>
                    </a:lnTo>
                    <a:lnTo>
                      <a:pt x="48" y="120"/>
                    </a:lnTo>
                    <a:lnTo>
                      <a:pt x="66" y="120"/>
                    </a:lnTo>
                    <a:lnTo>
                      <a:pt x="66" y="134"/>
                    </a:lnTo>
                    <a:lnTo>
                      <a:pt x="48" y="134"/>
                    </a:lnTo>
                    <a:lnTo>
                      <a:pt x="30" y="133"/>
                    </a:lnTo>
                    <a:lnTo>
                      <a:pt x="20" y="127"/>
                    </a:lnTo>
                    <a:lnTo>
                      <a:pt x="14" y="117"/>
                    </a:lnTo>
                    <a:lnTo>
                      <a:pt x="13" y="100"/>
                    </a:lnTo>
                    <a:lnTo>
                      <a:pt x="13" y="44"/>
                    </a:lnTo>
                    <a:lnTo>
                      <a:pt x="0" y="44"/>
                    </a:lnTo>
                    <a:lnTo>
                      <a:pt x="0" y="29"/>
                    </a:lnTo>
                    <a:lnTo>
                      <a:pt x="13" y="29"/>
                    </a:lnTo>
                    <a:lnTo>
                      <a:pt x="13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9" name="Freeform 399"/>
              <p:cNvSpPr>
                <a:spLocks noEditPoints="1"/>
              </p:cNvSpPr>
              <p:nvPr/>
            </p:nvSpPr>
            <p:spPr bwMode="auto">
              <a:xfrm>
                <a:off x="3896" y="2722"/>
                <a:ext cx="33" cy="36"/>
              </a:xfrm>
              <a:custGeom>
                <a:avLst/>
                <a:gdLst>
                  <a:gd name="T0" fmla="*/ 98 w 98"/>
                  <a:gd name="T1" fmla="*/ 50 h 109"/>
                  <a:gd name="T2" fmla="*/ 98 w 98"/>
                  <a:gd name="T3" fmla="*/ 59 h 109"/>
                  <a:gd name="T4" fmla="*/ 18 w 98"/>
                  <a:gd name="T5" fmla="*/ 59 h 109"/>
                  <a:gd name="T6" fmla="*/ 21 w 98"/>
                  <a:gd name="T7" fmla="*/ 75 h 109"/>
                  <a:gd name="T8" fmla="*/ 29 w 98"/>
                  <a:gd name="T9" fmla="*/ 85 h 109"/>
                  <a:gd name="T10" fmla="*/ 40 w 98"/>
                  <a:gd name="T11" fmla="*/ 93 h 109"/>
                  <a:gd name="T12" fmla="*/ 56 w 98"/>
                  <a:gd name="T13" fmla="*/ 95 h 109"/>
                  <a:gd name="T14" fmla="*/ 66 w 98"/>
                  <a:gd name="T15" fmla="*/ 95 h 109"/>
                  <a:gd name="T16" fmla="*/ 75 w 98"/>
                  <a:gd name="T17" fmla="*/ 92 h 109"/>
                  <a:gd name="T18" fmla="*/ 85 w 98"/>
                  <a:gd name="T19" fmla="*/ 89 h 109"/>
                  <a:gd name="T20" fmla="*/ 93 w 98"/>
                  <a:gd name="T21" fmla="*/ 85 h 109"/>
                  <a:gd name="T22" fmla="*/ 93 w 98"/>
                  <a:gd name="T23" fmla="*/ 100 h 109"/>
                  <a:gd name="T24" fmla="*/ 85 w 98"/>
                  <a:gd name="T25" fmla="*/ 105 h 109"/>
                  <a:gd name="T26" fmla="*/ 75 w 98"/>
                  <a:gd name="T27" fmla="*/ 108 h 109"/>
                  <a:gd name="T28" fmla="*/ 65 w 98"/>
                  <a:gd name="T29" fmla="*/ 109 h 109"/>
                  <a:gd name="T30" fmla="*/ 54 w 98"/>
                  <a:gd name="T31" fmla="*/ 109 h 109"/>
                  <a:gd name="T32" fmla="*/ 43 w 98"/>
                  <a:gd name="T33" fmla="*/ 109 h 109"/>
                  <a:gd name="T34" fmla="*/ 23 w 98"/>
                  <a:gd name="T35" fmla="*/ 102 h 109"/>
                  <a:gd name="T36" fmla="*/ 14 w 98"/>
                  <a:gd name="T37" fmla="*/ 95 h 109"/>
                  <a:gd name="T38" fmla="*/ 8 w 98"/>
                  <a:gd name="T39" fmla="*/ 88 h 109"/>
                  <a:gd name="T40" fmla="*/ 1 w 98"/>
                  <a:gd name="T41" fmla="*/ 67 h 109"/>
                  <a:gd name="T42" fmla="*/ 0 w 98"/>
                  <a:gd name="T43" fmla="*/ 54 h 109"/>
                  <a:gd name="T44" fmla="*/ 1 w 98"/>
                  <a:gd name="T45" fmla="*/ 43 h 109"/>
                  <a:gd name="T46" fmla="*/ 8 w 98"/>
                  <a:gd name="T47" fmla="*/ 23 h 109"/>
                  <a:gd name="T48" fmla="*/ 14 w 98"/>
                  <a:gd name="T49" fmla="*/ 14 h 109"/>
                  <a:gd name="T50" fmla="*/ 21 w 98"/>
                  <a:gd name="T51" fmla="*/ 7 h 109"/>
                  <a:gd name="T52" fmla="*/ 40 w 98"/>
                  <a:gd name="T53" fmla="*/ 0 h 109"/>
                  <a:gd name="T54" fmla="*/ 52 w 98"/>
                  <a:gd name="T55" fmla="*/ 0 h 109"/>
                  <a:gd name="T56" fmla="*/ 62 w 98"/>
                  <a:gd name="T57" fmla="*/ 0 h 109"/>
                  <a:gd name="T58" fmla="*/ 79 w 98"/>
                  <a:gd name="T59" fmla="*/ 7 h 109"/>
                  <a:gd name="T60" fmla="*/ 85 w 98"/>
                  <a:gd name="T61" fmla="*/ 13 h 109"/>
                  <a:gd name="T62" fmla="*/ 90 w 98"/>
                  <a:gd name="T63" fmla="*/ 20 h 109"/>
                  <a:gd name="T64" fmla="*/ 98 w 98"/>
                  <a:gd name="T65" fmla="*/ 39 h 109"/>
                  <a:gd name="T66" fmla="*/ 98 w 98"/>
                  <a:gd name="T67" fmla="*/ 50 h 109"/>
                  <a:gd name="T68" fmla="*/ 80 w 98"/>
                  <a:gd name="T69" fmla="*/ 44 h 109"/>
                  <a:gd name="T70" fmla="*/ 79 w 98"/>
                  <a:gd name="T71" fmla="*/ 31 h 109"/>
                  <a:gd name="T72" fmla="*/ 72 w 98"/>
                  <a:gd name="T73" fmla="*/ 23 h 109"/>
                  <a:gd name="T74" fmla="*/ 63 w 98"/>
                  <a:gd name="T75" fmla="*/ 16 h 109"/>
                  <a:gd name="T76" fmla="*/ 52 w 98"/>
                  <a:gd name="T77" fmla="*/ 14 h 109"/>
                  <a:gd name="T78" fmla="*/ 39 w 98"/>
                  <a:gd name="T79" fmla="*/ 16 h 109"/>
                  <a:gd name="T80" fmla="*/ 29 w 98"/>
                  <a:gd name="T81" fmla="*/ 21 h 109"/>
                  <a:gd name="T82" fmla="*/ 21 w 98"/>
                  <a:gd name="T83" fmla="*/ 31 h 109"/>
                  <a:gd name="T84" fmla="*/ 18 w 98"/>
                  <a:gd name="T85" fmla="*/ 44 h 109"/>
                  <a:gd name="T86" fmla="*/ 80 w 98"/>
                  <a:gd name="T87" fmla="*/ 4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09">
                    <a:moveTo>
                      <a:pt x="98" y="50"/>
                    </a:moveTo>
                    <a:lnTo>
                      <a:pt x="98" y="59"/>
                    </a:lnTo>
                    <a:lnTo>
                      <a:pt x="18" y="59"/>
                    </a:lnTo>
                    <a:lnTo>
                      <a:pt x="21" y="75"/>
                    </a:lnTo>
                    <a:lnTo>
                      <a:pt x="29" y="85"/>
                    </a:lnTo>
                    <a:lnTo>
                      <a:pt x="40" y="93"/>
                    </a:lnTo>
                    <a:lnTo>
                      <a:pt x="56" y="95"/>
                    </a:lnTo>
                    <a:lnTo>
                      <a:pt x="66" y="95"/>
                    </a:lnTo>
                    <a:lnTo>
                      <a:pt x="75" y="92"/>
                    </a:lnTo>
                    <a:lnTo>
                      <a:pt x="85" y="89"/>
                    </a:lnTo>
                    <a:lnTo>
                      <a:pt x="93" y="85"/>
                    </a:lnTo>
                    <a:lnTo>
                      <a:pt x="93" y="100"/>
                    </a:lnTo>
                    <a:lnTo>
                      <a:pt x="85" y="105"/>
                    </a:lnTo>
                    <a:lnTo>
                      <a:pt x="75" y="108"/>
                    </a:lnTo>
                    <a:lnTo>
                      <a:pt x="65" y="109"/>
                    </a:lnTo>
                    <a:lnTo>
                      <a:pt x="54" y="109"/>
                    </a:lnTo>
                    <a:lnTo>
                      <a:pt x="43" y="109"/>
                    </a:lnTo>
                    <a:lnTo>
                      <a:pt x="23" y="102"/>
                    </a:lnTo>
                    <a:lnTo>
                      <a:pt x="14" y="95"/>
                    </a:lnTo>
                    <a:lnTo>
                      <a:pt x="8" y="88"/>
                    </a:lnTo>
                    <a:lnTo>
                      <a:pt x="1" y="67"/>
                    </a:lnTo>
                    <a:lnTo>
                      <a:pt x="0" y="54"/>
                    </a:lnTo>
                    <a:lnTo>
                      <a:pt x="1" y="43"/>
                    </a:lnTo>
                    <a:lnTo>
                      <a:pt x="8" y="23"/>
                    </a:lnTo>
                    <a:lnTo>
                      <a:pt x="14" y="14"/>
                    </a:lnTo>
                    <a:lnTo>
                      <a:pt x="21" y="7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9" y="7"/>
                    </a:lnTo>
                    <a:lnTo>
                      <a:pt x="85" y="13"/>
                    </a:lnTo>
                    <a:lnTo>
                      <a:pt x="90" y="20"/>
                    </a:lnTo>
                    <a:lnTo>
                      <a:pt x="98" y="39"/>
                    </a:lnTo>
                    <a:lnTo>
                      <a:pt x="98" y="50"/>
                    </a:lnTo>
                    <a:close/>
                    <a:moveTo>
                      <a:pt x="80" y="44"/>
                    </a:moveTo>
                    <a:lnTo>
                      <a:pt x="79" y="31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4"/>
                    </a:lnTo>
                    <a:lnTo>
                      <a:pt x="39" y="16"/>
                    </a:lnTo>
                    <a:lnTo>
                      <a:pt x="29" y="21"/>
                    </a:lnTo>
                    <a:lnTo>
                      <a:pt x="21" y="31"/>
                    </a:lnTo>
                    <a:lnTo>
                      <a:pt x="18" y="44"/>
                    </a:lnTo>
                    <a:lnTo>
                      <a:pt x="80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0" name="Freeform 400"/>
              <p:cNvSpPr>
                <a:spLocks/>
              </p:cNvSpPr>
              <p:nvPr/>
            </p:nvSpPr>
            <p:spPr bwMode="auto">
              <a:xfrm>
                <a:off x="3938" y="2722"/>
                <a:ext cx="51" cy="35"/>
              </a:xfrm>
              <a:custGeom>
                <a:avLst/>
                <a:gdLst>
                  <a:gd name="T0" fmla="*/ 82 w 154"/>
                  <a:gd name="T1" fmla="*/ 21 h 106"/>
                  <a:gd name="T2" fmla="*/ 89 w 154"/>
                  <a:gd name="T3" fmla="*/ 11 h 106"/>
                  <a:gd name="T4" fmla="*/ 98 w 154"/>
                  <a:gd name="T5" fmla="*/ 4 h 106"/>
                  <a:gd name="T6" fmla="*/ 108 w 154"/>
                  <a:gd name="T7" fmla="*/ 0 h 106"/>
                  <a:gd name="T8" fmla="*/ 120 w 154"/>
                  <a:gd name="T9" fmla="*/ 0 h 106"/>
                  <a:gd name="T10" fmla="*/ 134 w 154"/>
                  <a:gd name="T11" fmla="*/ 1 h 106"/>
                  <a:gd name="T12" fmla="*/ 144 w 154"/>
                  <a:gd name="T13" fmla="*/ 11 h 106"/>
                  <a:gd name="T14" fmla="*/ 153 w 154"/>
                  <a:gd name="T15" fmla="*/ 24 h 106"/>
                  <a:gd name="T16" fmla="*/ 154 w 154"/>
                  <a:gd name="T17" fmla="*/ 43 h 106"/>
                  <a:gd name="T18" fmla="*/ 154 w 154"/>
                  <a:gd name="T19" fmla="*/ 106 h 106"/>
                  <a:gd name="T20" fmla="*/ 136 w 154"/>
                  <a:gd name="T21" fmla="*/ 106 h 106"/>
                  <a:gd name="T22" fmla="*/ 136 w 154"/>
                  <a:gd name="T23" fmla="*/ 44 h 106"/>
                  <a:gd name="T24" fmla="*/ 136 w 154"/>
                  <a:gd name="T25" fmla="*/ 30 h 106"/>
                  <a:gd name="T26" fmla="*/ 131 w 154"/>
                  <a:gd name="T27" fmla="*/ 21 h 106"/>
                  <a:gd name="T28" fmla="*/ 124 w 154"/>
                  <a:gd name="T29" fmla="*/ 16 h 106"/>
                  <a:gd name="T30" fmla="*/ 114 w 154"/>
                  <a:gd name="T31" fmla="*/ 14 h 106"/>
                  <a:gd name="T32" fmla="*/ 102 w 154"/>
                  <a:gd name="T33" fmla="*/ 16 h 106"/>
                  <a:gd name="T34" fmla="*/ 94 w 154"/>
                  <a:gd name="T35" fmla="*/ 23 h 106"/>
                  <a:gd name="T36" fmla="*/ 87 w 154"/>
                  <a:gd name="T37" fmla="*/ 33 h 106"/>
                  <a:gd name="T38" fmla="*/ 85 w 154"/>
                  <a:gd name="T39" fmla="*/ 47 h 106"/>
                  <a:gd name="T40" fmla="*/ 85 w 154"/>
                  <a:gd name="T41" fmla="*/ 106 h 106"/>
                  <a:gd name="T42" fmla="*/ 68 w 154"/>
                  <a:gd name="T43" fmla="*/ 106 h 106"/>
                  <a:gd name="T44" fmla="*/ 68 w 154"/>
                  <a:gd name="T45" fmla="*/ 44 h 106"/>
                  <a:gd name="T46" fmla="*/ 68 w 154"/>
                  <a:gd name="T47" fmla="*/ 30 h 106"/>
                  <a:gd name="T48" fmla="*/ 64 w 154"/>
                  <a:gd name="T49" fmla="*/ 21 h 106"/>
                  <a:gd name="T50" fmla="*/ 56 w 154"/>
                  <a:gd name="T51" fmla="*/ 16 h 106"/>
                  <a:gd name="T52" fmla="*/ 46 w 154"/>
                  <a:gd name="T53" fmla="*/ 14 h 106"/>
                  <a:gd name="T54" fmla="*/ 35 w 154"/>
                  <a:gd name="T55" fmla="*/ 16 h 106"/>
                  <a:gd name="T56" fmla="*/ 26 w 154"/>
                  <a:gd name="T57" fmla="*/ 23 h 106"/>
                  <a:gd name="T58" fmla="*/ 19 w 154"/>
                  <a:gd name="T59" fmla="*/ 33 h 106"/>
                  <a:gd name="T60" fmla="*/ 17 w 154"/>
                  <a:gd name="T61" fmla="*/ 47 h 106"/>
                  <a:gd name="T62" fmla="*/ 17 w 154"/>
                  <a:gd name="T63" fmla="*/ 106 h 106"/>
                  <a:gd name="T64" fmla="*/ 0 w 154"/>
                  <a:gd name="T65" fmla="*/ 106 h 106"/>
                  <a:gd name="T66" fmla="*/ 0 w 154"/>
                  <a:gd name="T67" fmla="*/ 1 h 106"/>
                  <a:gd name="T68" fmla="*/ 17 w 154"/>
                  <a:gd name="T69" fmla="*/ 1 h 106"/>
                  <a:gd name="T70" fmla="*/ 17 w 154"/>
                  <a:gd name="T71" fmla="*/ 18 h 106"/>
                  <a:gd name="T72" fmla="*/ 25 w 154"/>
                  <a:gd name="T73" fmla="*/ 8 h 106"/>
                  <a:gd name="T74" fmla="*/ 32 w 154"/>
                  <a:gd name="T75" fmla="*/ 4 h 106"/>
                  <a:gd name="T76" fmla="*/ 40 w 154"/>
                  <a:gd name="T77" fmla="*/ 0 h 106"/>
                  <a:gd name="T78" fmla="*/ 52 w 154"/>
                  <a:gd name="T79" fmla="*/ 0 h 106"/>
                  <a:gd name="T80" fmla="*/ 62 w 154"/>
                  <a:gd name="T81" fmla="*/ 0 h 106"/>
                  <a:gd name="T82" fmla="*/ 71 w 154"/>
                  <a:gd name="T83" fmla="*/ 5 h 106"/>
                  <a:gd name="T84" fmla="*/ 78 w 154"/>
                  <a:gd name="T85" fmla="*/ 11 h 106"/>
                  <a:gd name="T86" fmla="*/ 82 w 154"/>
                  <a:gd name="T87" fmla="*/ 21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4" h="106">
                    <a:moveTo>
                      <a:pt x="82" y="21"/>
                    </a:moveTo>
                    <a:lnTo>
                      <a:pt x="89" y="11"/>
                    </a:lnTo>
                    <a:lnTo>
                      <a:pt x="98" y="4"/>
                    </a:lnTo>
                    <a:lnTo>
                      <a:pt x="108" y="0"/>
                    </a:lnTo>
                    <a:lnTo>
                      <a:pt x="120" y="0"/>
                    </a:lnTo>
                    <a:lnTo>
                      <a:pt x="134" y="1"/>
                    </a:lnTo>
                    <a:lnTo>
                      <a:pt x="144" y="11"/>
                    </a:lnTo>
                    <a:lnTo>
                      <a:pt x="153" y="24"/>
                    </a:lnTo>
                    <a:lnTo>
                      <a:pt x="154" y="43"/>
                    </a:lnTo>
                    <a:lnTo>
                      <a:pt x="154" y="106"/>
                    </a:lnTo>
                    <a:lnTo>
                      <a:pt x="136" y="106"/>
                    </a:lnTo>
                    <a:lnTo>
                      <a:pt x="136" y="44"/>
                    </a:lnTo>
                    <a:lnTo>
                      <a:pt x="136" y="30"/>
                    </a:lnTo>
                    <a:lnTo>
                      <a:pt x="131" y="21"/>
                    </a:lnTo>
                    <a:lnTo>
                      <a:pt x="124" y="16"/>
                    </a:lnTo>
                    <a:lnTo>
                      <a:pt x="114" y="14"/>
                    </a:lnTo>
                    <a:lnTo>
                      <a:pt x="102" y="16"/>
                    </a:lnTo>
                    <a:lnTo>
                      <a:pt x="94" y="23"/>
                    </a:lnTo>
                    <a:lnTo>
                      <a:pt x="87" y="33"/>
                    </a:lnTo>
                    <a:lnTo>
                      <a:pt x="85" y="47"/>
                    </a:lnTo>
                    <a:lnTo>
                      <a:pt x="85" y="106"/>
                    </a:lnTo>
                    <a:lnTo>
                      <a:pt x="68" y="106"/>
                    </a:lnTo>
                    <a:lnTo>
                      <a:pt x="68" y="44"/>
                    </a:lnTo>
                    <a:lnTo>
                      <a:pt x="68" y="30"/>
                    </a:lnTo>
                    <a:lnTo>
                      <a:pt x="64" y="21"/>
                    </a:lnTo>
                    <a:lnTo>
                      <a:pt x="56" y="16"/>
                    </a:lnTo>
                    <a:lnTo>
                      <a:pt x="46" y="14"/>
                    </a:lnTo>
                    <a:lnTo>
                      <a:pt x="35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7" y="47"/>
                    </a:lnTo>
                    <a:lnTo>
                      <a:pt x="17" y="106"/>
                    </a:lnTo>
                    <a:lnTo>
                      <a:pt x="0" y="106"/>
                    </a:lnTo>
                    <a:lnTo>
                      <a:pt x="0" y="1"/>
                    </a:lnTo>
                    <a:lnTo>
                      <a:pt x="17" y="1"/>
                    </a:lnTo>
                    <a:lnTo>
                      <a:pt x="17" y="18"/>
                    </a:lnTo>
                    <a:lnTo>
                      <a:pt x="25" y="8"/>
                    </a:lnTo>
                    <a:lnTo>
                      <a:pt x="32" y="4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1" y="5"/>
                    </a:lnTo>
                    <a:lnTo>
                      <a:pt x="78" y="11"/>
                    </a:lnTo>
                    <a:lnTo>
                      <a:pt x="82" y="2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1" name="Freeform 401"/>
              <p:cNvSpPr>
                <a:spLocks noEditPoints="1"/>
              </p:cNvSpPr>
              <p:nvPr/>
            </p:nvSpPr>
            <p:spPr bwMode="auto">
              <a:xfrm>
                <a:off x="4021" y="2709"/>
                <a:ext cx="6" cy="48"/>
              </a:xfrm>
              <a:custGeom>
                <a:avLst/>
                <a:gdLst>
                  <a:gd name="T0" fmla="*/ 0 w 18"/>
                  <a:gd name="T1" fmla="*/ 40 h 145"/>
                  <a:gd name="T2" fmla="*/ 18 w 18"/>
                  <a:gd name="T3" fmla="*/ 40 h 145"/>
                  <a:gd name="T4" fmla="*/ 18 w 18"/>
                  <a:gd name="T5" fmla="*/ 145 h 145"/>
                  <a:gd name="T6" fmla="*/ 0 w 18"/>
                  <a:gd name="T7" fmla="*/ 145 h 145"/>
                  <a:gd name="T8" fmla="*/ 0 w 18"/>
                  <a:gd name="T9" fmla="*/ 40 h 145"/>
                  <a:gd name="T10" fmla="*/ 0 w 18"/>
                  <a:gd name="T11" fmla="*/ 0 h 145"/>
                  <a:gd name="T12" fmla="*/ 18 w 18"/>
                  <a:gd name="T13" fmla="*/ 0 h 145"/>
                  <a:gd name="T14" fmla="*/ 18 w 18"/>
                  <a:gd name="T15" fmla="*/ 21 h 145"/>
                  <a:gd name="T16" fmla="*/ 0 w 18"/>
                  <a:gd name="T17" fmla="*/ 21 h 145"/>
                  <a:gd name="T18" fmla="*/ 0 w 18"/>
                  <a:gd name="T19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45">
                    <a:moveTo>
                      <a:pt x="0" y="40"/>
                    </a:moveTo>
                    <a:lnTo>
                      <a:pt x="18" y="40"/>
                    </a:lnTo>
                    <a:lnTo>
                      <a:pt x="18" y="145"/>
                    </a:lnTo>
                    <a:lnTo>
                      <a:pt x="0" y="145"/>
                    </a:lnTo>
                    <a:lnTo>
                      <a:pt x="0" y="40"/>
                    </a:lnTo>
                    <a:close/>
                    <a:moveTo>
                      <a:pt x="0" y="0"/>
                    </a:moveTo>
                    <a:lnTo>
                      <a:pt x="18" y="0"/>
                    </a:lnTo>
                    <a:lnTo>
                      <a:pt x="18" y="21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2" name="Freeform 402"/>
              <p:cNvSpPr>
                <a:spLocks/>
              </p:cNvSpPr>
              <p:nvPr/>
            </p:nvSpPr>
            <p:spPr bwMode="auto">
              <a:xfrm>
                <a:off x="4038" y="2722"/>
                <a:ext cx="30" cy="35"/>
              </a:xfrm>
              <a:custGeom>
                <a:avLst/>
                <a:gdLst>
                  <a:gd name="T0" fmla="*/ 90 w 90"/>
                  <a:gd name="T1" fmla="*/ 43 h 106"/>
                  <a:gd name="T2" fmla="*/ 90 w 90"/>
                  <a:gd name="T3" fmla="*/ 106 h 106"/>
                  <a:gd name="T4" fmla="*/ 72 w 90"/>
                  <a:gd name="T5" fmla="*/ 106 h 106"/>
                  <a:gd name="T6" fmla="*/ 72 w 90"/>
                  <a:gd name="T7" fmla="*/ 44 h 106"/>
                  <a:gd name="T8" fmla="*/ 71 w 90"/>
                  <a:gd name="T9" fmla="*/ 30 h 106"/>
                  <a:gd name="T10" fmla="*/ 67 w 90"/>
                  <a:gd name="T11" fmla="*/ 21 h 106"/>
                  <a:gd name="T12" fmla="*/ 59 w 90"/>
                  <a:gd name="T13" fmla="*/ 16 h 106"/>
                  <a:gd name="T14" fmla="*/ 48 w 90"/>
                  <a:gd name="T15" fmla="*/ 14 h 106"/>
                  <a:gd name="T16" fmla="*/ 35 w 90"/>
                  <a:gd name="T17" fmla="*/ 16 h 106"/>
                  <a:gd name="T18" fmla="*/ 26 w 90"/>
                  <a:gd name="T19" fmla="*/ 23 h 106"/>
                  <a:gd name="T20" fmla="*/ 19 w 90"/>
                  <a:gd name="T21" fmla="*/ 33 h 106"/>
                  <a:gd name="T22" fmla="*/ 19 w 90"/>
                  <a:gd name="T23" fmla="*/ 47 h 106"/>
                  <a:gd name="T24" fmla="*/ 19 w 90"/>
                  <a:gd name="T25" fmla="*/ 106 h 106"/>
                  <a:gd name="T26" fmla="*/ 0 w 90"/>
                  <a:gd name="T27" fmla="*/ 106 h 106"/>
                  <a:gd name="T28" fmla="*/ 0 w 90"/>
                  <a:gd name="T29" fmla="*/ 1 h 106"/>
                  <a:gd name="T30" fmla="*/ 19 w 90"/>
                  <a:gd name="T31" fmla="*/ 1 h 106"/>
                  <a:gd name="T32" fmla="*/ 19 w 90"/>
                  <a:gd name="T33" fmla="*/ 18 h 106"/>
                  <a:gd name="T34" fmla="*/ 25 w 90"/>
                  <a:gd name="T35" fmla="*/ 10 h 106"/>
                  <a:gd name="T36" fmla="*/ 33 w 90"/>
                  <a:gd name="T37" fmla="*/ 4 h 106"/>
                  <a:gd name="T38" fmla="*/ 42 w 90"/>
                  <a:gd name="T39" fmla="*/ 0 h 106"/>
                  <a:gd name="T40" fmla="*/ 52 w 90"/>
                  <a:gd name="T41" fmla="*/ 0 h 106"/>
                  <a:gd name="T42" fmla="*/ 70 w 90"/>
                  <a:gd name="T43" fmla="*/ 1 h 106"/>
                  <a:gd name="T44" fmla="*/ 80 w 90"/>
                  <a:gd name="T45" fmla="*/ 10 h 106"/>
                  <a:gd name="T46" fmla="*/ 87 w 90"/>
                  <a:gd name="T47" fmla="*/ 23 h 106"/>
                  <a:gd name="T48" fmla="*/ 90 w 90"/>
                  <a:gd name="T49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0" h="106">
                    <a:moveTo>
                      <a:pt x="90" y="43"/>
                    </a:moveTo>
                    <a:lnTo>
                      <a:pt x="90" y="106"/>
                    </a:lnTo>
                    <a:lnTo>
                      <a:pt x="72" y="106"/>
                    </a:lnTo>
                    <a:lnTo>
                      <a:pt x="72" y="44"/>
                    </a:lnTo>
                    <a:lnTo>
                      <a:pt x="71" y="30"/>
                    </a:lnTo>
                    <a:lnTo>
                      <a:pt x="67" y="21"/>
                    </a:lnTo>
                    <a:lnTo>
                      <a:pt x="59" y="16"/>
                    </a:lnTo>
                    <a:lnTo>
                      <a:pt x="48" y="14"/>
                    </a:lnTo>
                    <a:lnTo>
                      <a:pt x="35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9" y="47"/>
                    </a:lnTo>
                    <a:lnTo>
                      <a:pt x="19" y="106"/>
                    </a:lnTo>
                    <a:lnTo>
                      <a:pt x="0" y="106"/>
                    </a:lnTo>
                    <a:lnTo>
                      <a:pt x="0" y="1"/>
                    </a:lnTo>
                    <a:lnTo>
                      <a:pt x="19" y="1"/>
                    </a:lnTo>
                    <a:lnTo>
                      <a:pt x="19" y="18"/>
                    </a:lnTo>
                    <a:lnTo>
                      <a:pt x="25" y="10"/>
                    </a:lnTo>
                    <a:lnTo>
                      <a:pt x="33" y="4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70" y="1"/>
                    </a:lnTo>
                    <a:lnTo>
                      <a:pt x="80" y="10"/>
                    </a:lnTo>
                    <a:lnTo>
                      <a:pt x="87" y="23"/>
                    </a:lnTo>
                    <a:lnTo>
                      <a:pt x="90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3" name="Freeform 403"/>
              <p:cNvSpPr>
                <a:spLocks/>
              </p:cNvSpPr>
              <p:nvPr/>
            </p:nvSpPr>
            <p:spPr bwMode="auto">
              <a:xfrm>
                <a:off x="4095" y="2713"/>
                <a:ext cx="22" cy="44"/>
              </a:xfrm>
              <a:custGeom>
                <a:avLst/>
                <a:gdLst>
                  <a:gd name="T0" fmla="*/ 30 w 66"/>
                  <a:gd name="T1" fmla="*/ 0 h 134"/>
                  <a:gd name="T2" fmla="*/ 30 w 66"/>
                  <a:gd name="T3" fmla="*/ 29 h 134"/>
                  <a:gd name="T4" fmla="*/ 66 w 66"/>
                  <a:gd name="T5" fmla="*/ 29 h 134"/>
                  <a:gd name="T6" fmla="*/ 66 w 66"/>
                  <a:gd name="T7" fmla="*/ 44 h 134"/>
                  <a:gd name="T8" fmla="*/ 30 w 66"/>
                  <a:gd name="T9" fmla="*/ 44 h 134"/>
                  <a:gd name="T10" fmla="*/ 30 w 66"/>
                  <a:gd name="T11" fmla="*/ 100 h 134"/>
                  <a:gd name="T12" fmla="*/ 30 w 66"/>
                  <a:gd name="T13" fmla="*/ 111 h 134"/>
                  <a:gd name="T14" fmla="*/ 33 w 66"/>
                  <a:gd name="T15" fmla="*/ 117 h 134"/>
                  <a:gd name="T16" fmla="*/ 39 w 66"/>
                  <a:gd name="T17" fmla="*/ 120 h 134"/>
                  <a:gd name="T18" fmla="*/ 47 w 66"/>
                  <a:gd name="T19" fmla="*/ 120 h 134"/>
                  <a:gd name="T20" fmla="*/ 66 w 66"/>
                  <a:gd name="T21" fmla="*/ 120 h 134"/>
                  <a:gd name="T22" fmla="*/ 66 w 66"/>
                  <a:gd name="T23" fmla="*/ 134 h 134"/>
                  <a:gd name="T24" fmla="*/ 47 w 66"/>
                  <a:gd name="T25" fmla="*/ 134 h 134"/>
                  <a:gd name="T26" fmla="*/ 30 w 66"/>
                  <a:gd name="T27" fmla="*/ 133 h 134"/>
                  <a:gd name="T28" fmla="*/ 20 w 66"/>
                  <a:gd name="T29" fmla="*/ 127 h 134"/>
                  <a:gd name="T30" fmla="*/ 14 w 66"/>
                  <a:gd name="T31" fmla="*/ 117 h 134"/>
                  <a:gd name="T32" fmla="*/ 13 w 66"/>
                  <a:gd name="T33" fmla="*/ 100 h 134"/>
                  <a:gd name="T34" fmla="*/ 13 w 66"/>
                  <a:gd name="T35" fmla="*/ 44 h 134"/>
                  <a:gd name="T36" fmla="*/ 0 w 66"/>
                  <a:gd name="T37" fmla="*/ 44 h 134"/>
                  <a:gd name="T38" fmla="*/ 0 w 66"/>
                  <a:gd name="T39" fmla="*/ 29 h 134"/>
                  <a:gd name="T40" fmla="*/ 13 w 66"/>
                  <a:gd name="T41" fmla="*/ 29 h 134"/>
                  <a:gd name="T42" fmla="*/ 13 w 66"/>
                  <a:gd name="T43" fmla="*/ 0 h 134"/>
                  <a:gd name="T44" fmla="*/ 30 w 66"/>
                  <a:gd name="T45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6" h="134">
                    <a:moveTo>
                      <a:pt x="30" y="0"/>
                    </a:moveTo>
                    <a:lnTo>
                      <a:pt x="30" y="29"/>
                    </a:lnTo>
                    <a:lnTo>
                      <a:pt x="66" y="29"/>
                    </a:lnTo>
                    <a:lnTo>
                      <a:pt x="66" y="44"/>
                    </a:lnTo>
                    <a:lnTo>
                      <a:pt x="30" y="44"/>
                    </a:lnTo>
                    <a:lnTo>
                      <a:pt x="30" y="100"/>
                    </a:lnTo>
                    <a:lnTo>
                      <a:pt x="30" y="111"/>
                    </a:lnTo>
                    <a:lnTo>
                      <a:pt x="33" y="117"/>
                    </a:lnTo>
                    <a:lnTo>
                      <a:pt x="39" y="120"/>
                    </a:lnTo>
                    <a:lnTo>
                      <a:pt x="47" y="120"/>
                    </a:lnTo>
                    <a:lnTo>
                      <a:pt x="66" y="120"/>
                    </a:lnTo>
                    <a:lnTo>
                      <a:pt x="66" y="134"/>
                    </a:lnTo>
                    <a:lnTo>
                      <a:pt x="47" y="134"/>
                    </a:lnTo>
                    <a:lnTo>
                      <a:pt x="30" y="133"/>
                    </a:lnTo>
                    <a:lnTo>
                      <a:pt x="20" y="127"/>
                    </a:lnTo>
                    <a:lnTo>
                      <a:pt x="14" y="117"/>
                    </a:lnTo>
                    <a:lnTo>
                      <a:pt x="13" y="100"/>
                    </a:lnTo>
                    <a:lnTo>
                      <a:pt x="13" y="44"/>
                    </a:lnTo>
                    <a:lnTo>
                      <a:pt x="0" y="44"/>
                    </a:lnTo>
                    <a:lnTo>
                      <a:pt x="0" y="29"/>
                    </a:lnTo>
                    <a:lnTo>
                      <a:pt x="13" y="29"/>
                    </a:lnTo>
                    <a:lnTo>
                      <a:pt x="13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4" name="Freeform 404"/>
              <p:cNvSpPr>
                <a:spLocks/>
              </p:cNvSpPr>
              <p:nvPr/>
            </p:nvSpPr>
            <p:spPr bwMode="auto">
              <a:xfrm>
                <a:off x="4125" y="2709"/>
                <a:ext cx="29" cy="48"/>
              </a:xfrm>
              <a:custGeom>
                <a:avLst/>
                <a:gdLst>
                  <a:gd name="T0" fmla="*/ 88 w 88"/>
                  <a:gd name="T1" fmla="*/ 82 h 145"/>
                  <a:gd name="T2" fmla="*/ 88 w 88"/>
                  <a:gd name="T3" fmla="*/ 145 h 145"/>
                  <a:gd name="T4" fmla="*/ 70 w 88"/>
                  <a:gd name="T5" fmla="*/ 145 h 145"/>
                  <a:gd name="T6" fmla="*/ 70 w 88"/>
                  <a:gd name="T7" fmla="*/ 83 h 145"/>
                  <a:gd name="T8" fmla="*/ 69 w 88"/>
                  <a:gd name="T9" fmla="*/ 69 h 145"/>
                  <a:gd name="T10" fmla="*/ 65 w 88"/>
                  <a:gd name="T11" fmla="*/ 60 h 145"/>
                  <a:gd name="T12" fmla="*/ 57 w 88"/>
                  <a:gd name="T13" fmla="*/ 55 h 145"/>
                  <a:gd name="T14" fmla="*/ 47 w 88"/>
                  <a:gd name="T15" fmla="*/ 53 h 145"/>
                  <a:gd name="T16" fmla="*/ 34 w 88"/>
                  <a:gd name="T17" fmla="*/ 55 h 145"/>
                  <a:gd name="T18" fmla="*/ 26 w 88"/>
                  <a:gd name="T19" fmla="*/ 62 h 145"/>
                  <a:gd name="T20" fmla="*/ 19 w 88"/>
                  <a:gd name="T21" fmla="*/ 72 h 145"/>
                  <a:gd name="T22" fmla="*/ 17 w 88"/>
                  <a:gd name="T23" fmla="*/ 86 h 145"/>
                  <a:gd name="T24" fmla="*/ 17 w 88"/>
                  <a:gd name="T25" fmla="*/ 145 h 145"/>
                  <a:gd name="T26" fmla="*/ 0 w 88"/>
                  <a:gd name="T27" fmla="*/ 145 h 145"/>
                  <a:gd name="T28" fmla="*/ 0 w 88"/>
                  <a:gd name="T29" fmla="*/ 0 h 145"/>
                  <a:gd name="T30" fmla="*/ 17 w 88"/>
                  <a:gd name="T31" fmla="*/ 0 h 145"/>
                  <a:gd name="T32" fmla="*/ 17 w 88"/>
                  <a:gd name="T33" fmla="*/ 57 h 145"/>
                  <a:gd name="T34" fmla="*/ 23 w 88"/>
                  <a:gd name="T35" fmla="*/ 49 h 145"/>
                  <a:gd name="T36" fmla="*/ 31 w 88"/>
                  <a:gd name="T37" fmla="*/ 43 h 145"/>
                  <a:gd name="T38" fmla="*/ 40 w 88"/>
                  <a:gd name="T39" fmla="*/ 39 h 145"/>
                  <a:gd name="T40" fmla="*/ 52 w 88"/>
                  <a:gd name="T41" fmla="*/ 39 h 145"/>
                  <a:gd name="T42" fmla="*/ 68 w 88"/>
                  <a:gd name="T43" fmla="*/ 40 h 145"/>
                  <a:gd name="T44" fmla="*/ 79 w 88"/>
                  <a:gd name="T45" fmla="*/ 49 h 145"/>
                  <a:gd name="T46" fmla="*/ 86 w 88"/>
                  <a:gd name="T47" fmla="*/ 62 h 145"/>
                  <a:gd name="T48" fmla="*/ 88 w 88"/>
                  <a:gd name="T49" fmla="*/ 8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45">
                    <a:moveTo>
                      <a:pt x="88" y="82"/>
                    </a:moveTo>
                    <a:lnTo>
                      <a:pt x="88" y="145"/>
                    </a:lnTo>
                    <a:lnTo>
                      <a:pt x="70" y="145"/>
                    </a:lnTo>
                    <a:lnTo>
                      <a:pt x="70" y="83"/>
                    </a:lnTo>
                    <a:lnTo>
                      <a:pt x="69" y="69"/>
                    </a:lnTo>
                    <a:lnTo>
                      <a:pt x="65" y="60"/>
                    </a:lnTo>
                    <a:lnTo>
                      <a:pt x="57" y="55"/>
                    </a:lnTo>
                    <a:lnTo>
                      <a:pt x="47" y="53"/>
                    </a:lnTo>
                    <a:lnTo>
                      <a:pt x="34" y="55"/>
                    </a:lnTo>
                    <a:lnTo>
                      <a:pt x="26" y="62"/>
                    </a:lnTo>
                    <a:lnTo>
                      <a:pt x="19" y="72"/>
                    </a:lnTo>
                    <a:lnTo>
                      <a:pt x="17" y="86"/>
                    </a:lnTo>
                    <a:lnTo>
                      <a:pt x="17" y="145"/>
                    </a:lnTo>
                    <a:lnTo>
                      <a:pt x="0" y="145"/>
                    </a:lnTo>
                    <a:lnTo>
                      <a:pt x="0" y="0"/>
                    </a:lnTo>
                    <a:lnTo>
                      <a:pt x="17" y="0"/>
                    </a:lnTo>
                    <a:lnTo>
                      <a:pt x="17" y="57"/>
                    </a:lnTo>
                    <a:lnTo>
                      <a:pt x="23" y="49"/>
                    </a:lnTo>
                    <a:lnTo>
                      <a:pt x="31" y="43"/>
                    </a:lnTo>
                    <a:lnTo>
                      <a:pt x="40" y="39"/>
                    </a:lnTo>
                    <a:lnTo>
                      <a:pt x="52" y="39"/>
                    </a:lnTo>
                    <a:lnTo>
                      <a:pt x="68" y="40"/>
                    </a:lnTo>
                    <a:lnTo>
                      <a:pt x="79" y="49"/>
                    </a:lnTo>
                    <a:lnTo>
                      <a:pt x="86" y="62"/>
                    </a:lnTo>
                    <a:lnTo>
                      <a:pt x="88" y="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5" name="Freeform 405"/>
              <p:cNvSpPr>
                <a:spLocks noEditPoints="1"/>
              </p:cNvSpPr>
              <p:nvPr/>
            </p:nvSpPr>
            <p:spPr bwMode="auto">
              <a:xfrm>
                <a:off x="4163" y="2722"/>
                <a:ext cx="32" cy="36"/>
              </a:xfrm>
              <a:custGeom>
                <a:avLst/>
                <a:gdLst>
                  <a:gd name="T0" fmla="*/ 97 w 97"/>
                  <a:gd name="T1" fmla="*/ 50 h 109"/>
                  <a:gd name="T2" fmla="*/ 97 w 97"/>
                  <a:gd name="T3" fmla="*/ 59 h 109"/>
                  <a:gd name="T4" fmla="*/ 17 w 97"/>
                  <a:gd name="T5" fmla="*/ 59 h 109"/>
                  <a:gd name="T6" fmla="*/ 20 w 97"/>
                  <a:gd name="T7" fmla="*/ 75 h 109"/>
                  <a:gd name="T8" fmla="*/ 29 w 97"/>
                  <a:gd name="T9" fmla="*/ 85 h 109"/>
                  <a:gd name="T10" fmla="*/ 39 w 97"/>
                  <a:gd name="T11" fmla="*/ 93 h 109"/>
                  <a:gd name="T12" fmla="*/ 55 w 97"/>
                  <a:gd name="T13" fmla="*/ 95 h 109"/>
                  <a:gd name="T14" fmla="*/ 65 w 97"/>
                  <a:gd name="T15" fmla="*/ 95 h 109"/>
                  <a:gd name="T16" fmla="*/ 75 w 97"/>
                  <a:gd name="T17" fmla="*/ 92 h 109"/>
                  <a:gd name="T18" fmla="*/ 84 w 97"/>
                  <a:gd name="T19" fmla="*/ 89 h 109"/>
                  <a:gd name="T20" fmla="*/ 94 w 97"/>
                  <a:gd name="T21" fmla="*/ 85 h 109"/>
                  <a:gd name="T22" fmla="*/ 94 w 97"/>
                  <a:gd name="T23" fmla="*/ 100 h 109"/>
                  <a:gd name="T24" fmla="*/ 84 w 97"/>
                  <a:gd name="T25" fmla="*/ 105 h 109"/>
                  <a:gd name="T26" fmla="*/ 74 w 97"/>
                  <a:gd name="T27" fmla="*/ 108 h 109"/>
                  <a:gd name="T28" fmla="*/ 65 w 97"/>
                  <a:gd name="T29" fmla="*/ 109 h 109"/>
                  <a:gd name="T30" fmla="*/ 55 w 97"/>
                  <a:gd name="T31" fmla="*/ 109 h 109"/>
                  <a:gd name="T32" fmla="*/ 42 w 97"/>
                  <a:gd name="T33" fmla="*/ 109 h 109"/>
                  <a:gd name="T34" fmla="*/ 22 w 97"/>
                  <a:gd name="T35" fmla="*/ 102 h 109"/>
                  <a:gd name="T36" fmla="*/ 14 w 97"/>
                  <a:gd name="T37" fmla="*/ 95 h 109"/>
                  <a:gd name="T38" fmla="*/ 7 w 97"/>
                  <a:gd name="T39" fmla="*/ 88 h 109"/>
                  <a:gd name="T40" fmla="*/ 0 w 97"/>
                  <a:gd name="T41" fmla="*/ 67 h 109"/>
                  <a:gd name="T42" fmla="*/ 0 w 97"/>
                  <a:gd name="T43" fmla="*/ 54 h 109"/>
                  <a:gd name="T44" fmla="*/ 0 w 97"/>
                  <a:gd name="T45" fmla="*/ 43 h 109"/>
                  <a:gd name="T46" fmla="*/ 7 w 97"/>
                  <a:gd name="T47" fmla="*/ 23 h 109"/>
                  <a:gd name="T48" fmla="*/ 13 w 97"/>
                  <a:gd name="T49" fmla="*/ 14 h 109"/>
                  <a:gd name="T50" fmla="*/ 22 w 97"/>
                  <a:gd name="T51" fmla="*/ 7 h 109"/>
                  <a:gd name="T52" fmla="*/ 40 w 97"/>
                  <a:gd name="T53" fmla="*/ 0 h 109"/>
                  <a:gd name="T54" fmla="*/ 52 w 97"/>
                  <a:gd name="T55" fmla="*/ 0 h 109"/>
                  <a:gd name="T56" fmla="*/ 62 w 97"/>
                  <a:gd name="T57" fmla="*/ 0 h 109"/>
                  <a:gd name="T58" fmla="*/ 78 w 97"/>
                  <a:gd name="T59" fmla="*/ 7 h 109"/>
                  <a:gd name="T60" fmla="*/ 85 w 97"/>
                  <a:gd name="T61" fmla="*/ 13 h 109"/>
                  <a:gd name="T62" fmla="*/ 91 w 97"/>
                  <a:gd name="T63" fmla="*/ 20 h 109"/>
                  <a:gd name="T64" fmla="*/ 97 w 97"/>
                  <a:gd name="T65" fmla="*/ 39 h 109"/>
                  <a:gd name="T66" fmla="*/ 97 w 97"/>
                  <a:gd name="T67" fmla="*/ 50 h 109"/>
                  <a:gd name="T68" fmla="*/ 79 w 97"/>
                  <a:gd name="T69" fmla="*/ 44 h 109"/>
                  <a:gd name="T70" fmla="*/ 78 w 97"/>
                  <a:gd name="T71" fmla="*/ 31 h 109"/>
                  <a:gd name="T72" fmla="*/ 72 w 97"/>
                  <a:gd name="T73" fmla="*/ 23 h 109"/>
                  <a:gd name="T74" fmla="*/ 63 w 97"/>
                  <a:gd name="T75" fmla="*/ 16 h 109"/>
                  <a:gd name="T76" fmla="*/ 52 w 97"/>
                  <a:gd name="T77" fmla="*/ 14 h 109"/>
                  <a:gd name="T78" fmla="*/ 38 w 97"/>
                  <a:gd name="T79" fmla="*/ 16 h 109"/>
                  <a:gd name="T80" fmla="*/ 29 w 97"/>
                  <a:gd name="T81" fmla="*/ 21 h 109"/>
                  <a:gd name="T82" fmla="*/ 20 w 97"/>
                  <a:gd name="T83" fmla="*/ 31 h 109"/>
                  <a:gd name="T84" fmla="*/ 19 w 97"/>
                  <a:gd name="T85" fmla="*/ 44 h 109"/>
                  <a:gd name="T86" fmla="*/ 79 w 97"/>
                  <a:gd name="T87" fmla="*/ 4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" h="109">
                    <a:moveTo>
                      <a:pt x="97" y="50"/>
                    </a:moveTo>
                    <a:lnTo>
                      <a:pt x="97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9" y="85"/>
                    </a:lnTo>
                    <a:lnTo>
                      <a:pt x="39" y="93"/>
                    </a:lnTo>
                    <a:lnTo>
                      <a:pt x="55" y="95"/>
                    </a:lnTo>
                    <a:lnTo>
                      <a:pt x="65" y="95"/>
                    </a:lnTo>
                    <a:lnTo>
                      <a:pt x="75" y="92"/>
                    </a:lnTo>
                    <a:lnTo>
                      <a:pt x="84" y="89"/>
                    </a:lnTo>
                    <a:lnTo>
                      <a:pt x="94" y="85"/>
                    </a:lnTo>
                    <a:lnTo>
                      <a:pt x="94" y="100"/>
                    </a:lnTo>
                    <a:lnTo>
                      <a:pt x="84" y="105"/>
                    </a:lnTo>
                    <a:lnTo>
                      <a:pt x="74" y="108"/>
                    </a:lnTo>
                    <a:lnTo>
                      <a:pt x="65" y="109"/>
                    </a:lnTo>
                    <a:lnTo>
                      <a:pt x="55" y="109"/>
                    </a:lnTo>
                    <a:lnTo>
                      <a:pt x="42" y="109"/>
                    </a:lnTo>
                    <a:lnTo>
                      <a:pt x="22" y="102"/>
                    </a:lnTo>
                    <a:lnTo>
                      <a:pt x="14" y="95"/>
                    </a:lnTo>
                    <a:lnTo>
                      <a:pt x="7" y="88"/>
                    </a:lnTo>
                    <a:lnTo>
                      <a:pt x="0" y="67"/>
                    </a:lnTo>
                    <a:lnTo>
                      <a:pt x="0" y="54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3" y="14"/>
                    </a:lnTo>
                    <a:lnTo>
                      <a:pt x="22" y="7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7" y="39"/>
                    </a:lnTo>
                    <a:lnTo>
                      <a:pt x="97" y="50"/>
                    </a:lnTo>
                    <a:close/>
                    <a:moveTo>
                      <a:pt x="79" y="44"/>
                    </a:moveTo>
                    <a:lnTo>
                      <a:pt x="78" y="31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4"/>
                    </a:lnTo>
                    <a:lnTo>
                      <a:pt x="38" y="16"/>
                    </a:lnTo>
                    <a:lnTo>
                      <a:pt x="29" y="21"/>
                    </a:lnTo>
                    <a:lnTo>
                      <a:pt x="20" y="31"/>
                    </a:lnTo>
                    <a:lnTo>
                      <a:pt x="19" y="44"/>
                    </a:lnTo>
                    <a:lnTo>
                      <a:pt x="79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7" name="Freeform 407"/>
            <p:cNvSpPr>
              <a:spLocks/>
            </p:cNvSpPr>
            <p:nvPr/>
          </p:nvSpPr>
          <p:spPr bwMode="auto">
            <a:xfrm>
              <a:off x="6704013" y="4321176"/>
              <a:ext cx="42863" cy="57150"/>
            </a:xfrm>
            <a:custGeom>
              <a:avLst/>
              <a:gdLst>
                <a:gd name="T0" fmla="*/ 83 w 83"/>
                <a:gd name="T1" fmla="*/ 5 h 109"/>
                <a:gd name="T2" fmla="*/ 83 w 83"/>
                <a:gd name="T3" fmla="*/ 21 h 109"/>
                <a:gd name="T4" fmla="*/ 76 w 83"/>
                <a:gd name="T5" fmla="*/ 18 h 109"/>
                <a:gd name="T6" fmla="*/ 69 w 83"/>
                <a:gd name="T7" fmla="*/ 16 h 109"/>
                <a:gd name="T8" fmla="*/ 62 w 83"/>
                <a:gd name="T9" fmla="*/ 14 h 109"/>
                <a:gd name="T10" fmla="*/ 53 w 83"/>
                <a:gd name="T11" fmla="*/ 14 h 109"/>
                <a:gd name="T12" fmla="*/ 39 w 83"/>
                <a:gd name="T13" fmla="*/ 16 h 109"/>
                <a:gd name="T14" fmla="*/ 27 w 83"/>
                <a:gd name="T15" fmla="*/ 24 h 109"/>
                <a:gd name="T16" fmla="*/ 20 w 83"/>
                <a:gd name="T17" fmla="*/ 36 h 109"/>
                <a:gd name="T18" fmla="*/ 19 w 83"/>
                <a:gd name="T19" fmla="*/ 54 h 109"/>
                <a:gd name="T20" fmla="*/ 20 w 83"/>
                <a:gd name="T21" fmla="*/ 72 h 109"/>
                <a:gd name="T22" fmla="*/ 27 w 83"/>
                <a:gd name="T23" fmla="*/ 85 h 109"/>
                <a:gd name="T24" fmla="*/ 39 w 83"/>
                <a:gd name="T25" fmla="*/ 93 h 109"/>
                <a:gd name="T26" fmla="*/ 53 w 83"/>
                <a:gd name="T27" fmla="*/ 95 h 109"/>
                <a:gd name="T28" fmla="*/ 62 w 83"/>
                <a:gd name="T29" fmla="*/ 95 h 109"/>
                <a:gd name="T30" fmla="*/ 69 w 83"/>
                <a:gd name="T31" fmla="*/ 93 h 109"/>
                <a:gd name="T32" fmla="*/ 76 w 83"/>
                <a:gd name="T33" fmla="*/ 90 h 109"/>
                <a:gd name="T34" fmla="*/ 83 w 83"/>
                <a:gd name="T35" fmla="*/ 86 h 109"/>
                <a:gd name="T36" fmla="*/ 83 w 83"/>
                <a:gd name="T37" fmla="*/ 102 h 109"/>
                <a:gd name="T38" fmla="*/ 76 w 83"/>
                <a:gd name="T39" fmla="*/ 106 h 109"/>
                <a:gd name="T40" fmla="*/ 69 w 83"/>
                <a:gd name="T41" fmla="*/ 108 h 109"/>
                <a:gd name="T42" fmla="*/ 60 w 83"/>
                <a:gd name="T43" fmla="*/ 109 h 109"/>
                <a:gd name="T44" fmla="*/ 52 w 83"/>
                <a:gd name="T45" fmla="*/ 109 h 109"/>
                <a:gd name="T46" fmla="*/ 40 w 83"/>
                <a:gd name="T47" fmla="*/ 109 h 109"/>
                <a:gd name="T48" fmla="*/ 21 w 83"/>
                <a:gd name="T49" fmla="*/ 100 h 109"/>
                <a:gd name="T50" fmla="*/ 14 w 83"/>
                <a:gd name="T51" fmla="*/ 95 h 109"/>
                <a:gd name="T52" fmla="*/ 8 w 83"/>
                <a:gd name="T53" fmla="*/ 86 h 109"/>
                <a:gd name="T54" fmla="*/ 1 w 83"/>
                <a:gd name="T55" fmla="*/ 66 h 109"/>
                <a:gd name="T56" fmla="*/ 0 w 83"/>
                <a:gd name="T57" fmla="*/ 54 h 109"/>
                <a:gd name="T58" fmla="*/ 1 w 83"/>
                <a:gd name="T59" fmla="*/ 41 h 109"/>
                <a:gd name="T60" fmla="*/ 8 w 83"/>
                <a:gd name="T61" fmla="*/ 21 h 109"/>
                <a:gd name="T62" fmla="*/ 14 w 83"/>
                <a:gd name="T63" fmla="*/ 14 h 109"/>
                <a:gd name="T64" fmla="*/ 21 w 83"/>
                <a:gd name="T65" fmla="*/ 7 h 109"/>
                <a:gd name="T66" fmla="*/ 42 w 83"/>
                <a:gd name="T67" fmla="*/ 0 h 109"/>
                <a:gd name="T68" fmla="*/ 53 w 83"/>
                <a:gd name="T69" fmla="*/ 0 h 109"/>
                <a:gd name="T70" fmla="*/ 60 w 83"/>
                <a:gd name="T71" fmla="*/ 0 h 109"/>
                <a:gd name="T72" fmla="*/ 69 w 83"/>
                <a:gd name="T73" fmla="*/ 1 h 109"/>
                <a:gd name="T74" fmla="*/ 76 w 83"/>
                <a:gd name="T75" fmla="*/ 3 h 109"/>
                <a:gd name="T76" fmla="*/ 83 w 83"/>
                <a:gd name="T77" fmla="*/ 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3" h="109">
                  <a:moveTo>
                    <a:pt x="83" y="5"/>
                  </a:moveTo>
                  <a:lnTo>
                    <a:pt x="83" y="21"/>
                  </a:lnTo>
                  <a:lnTo>
                    <a:pt x="76" y="18"/>
                  </a:lnTo>
                  <a:lnTo>
                    <a:pt x="69" y="16"/>
                  </a:lnTo>
                  <a:lnTo>
                    <a:pt x="62" y="14"/>
                  </a:lnTo>
                  <a:lnTo>
                    <a:pt x="53" y="14"/>
                  </a:lnTo>
                  <a:lnTo>
                    <a:pt x="39" y="16"/>
                  </a:lnTo>
                  <a:lnTo>
                    <a:pt x="27" y="24"/>
                  </a:lnTo>
                  <a:lnTo>
                    <a:pt x="20" y="36"/>
                  </a:lnTo>
                  <a:lnTo>
                    <a:pt x="19" y="54"/>
                  </a:lnTo>
                  <a:lnTo>
                    <a:pt x="20" y="72"/>
                  </a:lnTo>
                  <a:lnTo>
                    <a:pt x="27" y="85"/>
                  </a:lnTo>
                  <a:lnTo>
                    <a:pt x="39" y="93"/>
                  </a:lnTo>
                  <a:lnTo>
                    <a:pt x="53" y="95"/>
                  </a:lnTo>
                  <a:lnTo>
                    <a:pt x="62" y="95"/>
                  </a:lnTo>
                  <a:lnTo>
                    <a:pt x="69" y="93"/>
                  </a:lnTo>
                  <a:lnTo>
                    <a:pt x="76" y="90"/>
                  </a:lnTo>
                  <a:lnTo>
                    <a:pt x="83" y="86"/>
                  </a:lnTo>
                  <a:lnTo>
                    <a:pt x="83" y="102"/>
                  </a:lnTo>
                  <a:lnTo>
                    <a:pt x="76" y="106"/>
                  </a:lnTo>
                  <a:lnTo>
                    <a:pt x="69" y="108"/>
                  </a:lnTo>
                  <a:lnTo>
                    <a:pt x="60" y="109"/>
                  </a:lnTo>
                  <a:lnTo>
                    <a:pt x="52" y="109"/>
                  </a:lnTo>
                  <a:lnTo>
                    <a:pt x="40" y="109"/>
                  </a:lnTo>
                  <a:lnTo>
                    <a:pt x="21" y="100"/>
                  </a:lnTo>
                  <a:lnTo>
                    <a:pt x="14" y="95"/>
                  </a:lnTo>
                  <a:lnTo>
                    <a:pt x="8" y="86"/>
                  </a:lnTo>
                  <a:lnTo>
                    <a:pt x="1" y="66"/>
                  </a:lnTo>
                  <a:lnTo>
                    <a:pt x="0" y="54"/>
                  </a:lnTo>
                  <a:lnTo>
                    <a:pt x="1" y="41"/>
                  </a:lnTo>
                  <a:lnTo>
                    <a:pt x="8" y="21"/>
                  </a:lnTo>
                  <a:lnTo>
                    <a:pt x="14" y="14"/>
                  </a:lnTo>
                  <a:lnTo>
                    <a:pt x="21" y="7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0" y="0"/>
                  </a:lnTo>
                  <a:lnTo>
                    <a:pt x="69" y="1"/>
                  </a:lnTo>
                  <a:lnTo>
                    <a:pt x="76" y="3"/>
                  </a:lnTo>
                  <a:lnTo>
                    <a:pt x="83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408"/>
            <p:cNvSpPr>
              <a:spLocks noEditPoints="1"/>
            </p:cNvSpPr>
            <p:nvPr/>
          </p:nvSpPr>
          <p:spPr bwMode="auto">
            <a:xfrm>
              <a:off x="6759576" y="4321176"/>
              <a:ext cx="50800" cy="57150"/>
            </a:xfrm>
            <a:custGeom>
              <a:avLst/>
              <a:gdLst>
                <a:gd name="T0" fmla="*/ 48 w 97"/>
                <a:gd name="T1" fmla="*/ 14 h 109"/>
                <a:gd name="T2" fmla="*/ 35 w 97"/>
                <a:gd name="T3" fmla="*/ 16 h 109"/>
                <a:gd name="T4" fmla="*/ 26 w 97"/>
                <a:gd name="T5" fmla="*/ 24 h 109"/>
                <a:gd name="T6" fmla="*/ 19 w 97"/>
                <a:gd name="T7" fmla="*/ 37 h 109"/>
                <a:gd name="T8" fmla="*/ 18 w 97"/>
                <a:gd name="T9" fmla="*/ 54 h 109"/>
                <a:gd name="T10" fmla="*/ 19 w 97"/>
                <a:gd name="T11" fmla="*/ 72 h 109"/>
                <a:gd name="T12" fmla="*/ 26 w 97"/>
                <a:gd name="T13" fmla="*/ 83 h 109"/>
                <a:gd name="T14" fmla="*/ 35 w 97"/>
                <a:gd name="T15" fmla="*/ 93 h 109"/>
                <a:gd name="T16" fmla="*/ 48 w 97"/>
                <a:gd name="T17" fmla="*/ 95 h 109"/>
                <a:gd name="T18" fmla="*/ 61 w 97"/>
                <a:gd name="T19" fmla="*/ 93 h 109"/>
                <a:gd name="T20" fmla="*/ 70 w 97"/>
                <a:gd name="T21" fmla="*/ 83 h 109"/>
                <a:gd name="T22" fmla="*/ 77 w 97"/>
                <a:gd name="T23" fmla="*/ 72 h 109"/>
                <a:gd name="T24" fmla="*/ 78 w 97"/>
                <a:gd name="T25" fmla="*/ 54 h 109"/>
                <a:gd name="T26" fmla="*/ 77 w 97"/>
                <a:gd name="T27" fmla="*/ 37 h 109"/>
                <a:gd name="T28" fmla="*/ 70 w 97"/>
                <a:gd name="T29" fmla="*/ 24 h 109"/>
                <a:gd name="T30" fmla="*/ 61 w 97"/>
                <a:gd name="T31" fmla="*/ 16 h 109"/>
                <a:gd name="T32" fmla="*/ 48 w 97"/>
                <a:gd name="T33" fmla="*/ 14 h 109"/>
                <a:gd name="T34" fmla="*/ 48 w 97"/>
                <a:gd name="T35" fmla="*/ 0 h 109"/>
                <a:gd name="T36" fmla="*/ 60 w 97"/>
                <a:gd name="T37" fmla="*/ 0 h 109"/>
                <a:gd name="T38" fmla="*/ 77 w 97"/>
                <a:gd name="T39" fmla="*/ 7 h 109"/>
                <a:gd name="T40" fmla="*/ 84 w 97"/>
                <a:gd name="T41" fmla="*/ 14 h 109"/>
                <a:gd name="T42" fmla="*/ 90 w 97"/>
                <a:gd name="T43" fmla="*/ 21 h 109"/>
                <a:gd name="T44" fmla="*/ 96 w 97"/>
                <a:gd name="T45" fmla="*/ 41 h 109"/>
                <a:gd name="T46" fmla="*/ 97 w 97"/>
                <a:gd name="T47" fmla="*/ 54 h 109"/>
                <a:gd name="T48" fmla="*/ 96 w 97"/>
                <a:gd name="T49" fmla="*/ 66 h 109"/>
                <a:gd name="T50" fmla="*/ 90 w 97"/>
                <a:gd name="T51" fmla="*/ 86 h 109"/>
                <a:gd name="T52" fmla="*/ 84 w 97"/>
                <a:gd name="T53" fmla="*/ 95 h 109"/>
                <a:gd name="T54" fmla="*/ 77 w 97"/>
                <a:gd name="T55" fmla="*/ 102 h 109"/>
                <a:gd name="T56" fmla="*/ 60 w 97"/>
                <a:gd name="T57" fmla="*/ 109 h 109"/>
                <a:gd name="T58" fmla="*/ 48 w 97"/>
                <a:gd name="T59" fmla="*/ 109 h 109"/>
                <a:gd name="T60" fmla="*/ 38 w 97"/>
                <a:gd name="T61" fmla="*/ 109 h 109"/>
                <a:gd name="T62" fmla="*/ 19 w 97"/>
                <a:gd name="T63" fmla="*/ 102 h 109"/>
                <a:gd name="T64" fmla="*/ 13 w 97"/>
                <a:gd name="T65" fmla="*/ 95 h 109"/>
                <a:gd name="T66" fmla="*/ 6 w 97"/>
                <a:gd name="T67" fmla="*/ 86 h 109"/>
                <a:gd name="T68" fmla="*/ 0 w 97"/>
                <a:gd name="T69" fmla="*/ 66 h 109"/>
                <a:gd name="T70" fmla="*/ 0 w 97"/>
                <a:gd name="T71" fmla="*/ 54 h 109"/>
                <a:gd name="T72" fmla="*/ 0 w 97"/>
                <a:gd name="T73" fmla="*/ 41 h 109"/>
                <a:gd name="T74" fmla="*/ 6 w 97"/>
                <a:gd name="T75" fmla="*/ 21 h 109"/>
                <a:gd name="T76" fmla="*/ 13 w 97"/>
                <a:gd name="T77" fmla="*/ 14 h 109"/>
                <a:gd name="T78" fmla="*/ 19 w 97"/>
                <a:gd name="T79" fmla="*/ 7 h 109"/>
                <a:gd name="T80" fmla="*/ 38 w 97"/>
                <a:gd name="T81" fmla="*/ 0 h 109"/>
                <a:gd name="T82" fmla="*/ 48 w 97"/>
                <a:gd name="T83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7" h="109">
                  <a:moveTo>
                    <a:pt x="48" y="14"/>
                  </a:moveTo>
                  <a:lnTo>
                    <a:pt x="35" y="16"/>
                  </a:lnTo>
                  <a:lnTo>
                    <a:pt x="26" y="24"/>
                  </a:lnTo>
                  <a:lnTo>
                    <a:pt x="19" y="37"/>
                  </a:lnTo>
                  <a:lnTo>
                    <a:pt x="18" y="54"/>
                  </a:lnTo>
                  <a:lnTo>
                    <a:pt x="19" y="72"/>
                  </a:lnTo>
                  <a:lnTo>
                    <a:pt x="26" y="83"/>
                  </a:lnTo>
                  <a:lnTo>
                    <a:pt x="35" y="93"/>
                  </a:lnTo>
                  <a:lnTo>
                    <a:pt x="48" y="95"/>
                  </a:lnTo>
                  <a:lnTo>
                    <a:pt x="61" y="93"/>
                  </a:lnTo>
                  <a:lnTo>
                    <a:pt x="70" y="83"/>
                  </a:lnTo>
                  <a:lnTo>
                    <a:pt x="77" y="72"/>
                  </a:lnTo>
                  <a:lnTo>
                    <a:pt x="78" y="54"/>
                  </a:lnTo>
                  <a:lnTo>
                    <a:pt x="77" y="37"/>
                  </a:lnTo>
                  <a:lnTo>
                    <a:pt x="70" y="24"/>
                  </a:lnTo>
                  <a:lnTo>
                    <a:pt x="61" y="16"/>
                  </a:lnTo>
                  <a:lnTo>
                    <a:pt x="48" y="14"/>
                  </a:lnTo>
                  <a:close/>
                  <a:moveTo>
                    <a:pt x="48" y="0"/>
                  </a:moveTo>
                  <a:lnTo>
                    <a:pt x="60" y="0"/>
                  </a:lnTo>
                  <a:lnTo>
                    <a:pt x="77" y="7"/>
                  </a:lnTo>
                  <a:lnTo>
                    <a:pt x="84" y="14"/>
                  </a:lnTo>
                  <a:lnTo>
                    <a:pt x="90" y="21"/>
                  </a:lnTo>
                  <a:lnTo>
                    <a:pt x="96" y="41"/>
                  </a:lnTo>
                  <a:lnTo>
                    <a:pt x="97" y="54"/>
                  </a:lnTo>
                  <a:lnTo>
                    <a:pt x="96" y="66"/>
                  </a:lnTo>
                  <a:lnTo>
                    <a:pt x="90" y="86"/>
                  </a:lnTo>
                  <a:lnTo>
                    <a:pt x="84" y="95"/>
                  </a:lnTo>
                  <a:lnTo>
                    <a:pt x="77" y="102"/>
                  </a:lnTo>
                  <a:lnTo>
                    <a:pt x="60" y="109"/>
                  </a:lnTo>
                  <a:lnTo>
                    <a:pt x="48" y="109"/>
                  </a:lnTo>
                  <a:lnTo>
                    <a:pt x="38" y="109"/>
                  </a:lnTo>
                  <a:lnTo>
                    <a:pt x="19" y="102"/>
                  </a:lnTo>
                  <a:lnTo>
                    <a:pt x="13" y="95"/>
                  </a:lnTo>
                  <a:lnTo>
                    <a:pt x="6" y="86"/>
                  </a:lnTo>
                  <a:lnTo>
                    <a:pt x="0" y="66"/>
                  </a:lnTo>
                  <a:lnTo>
                    <a:pt x="0" y="54"/>
                  </a:lnTo>
                  <a:lnTo>
                    <a:pt x="0" y="41"/>
                  </a:lnTo>
                  <a:lnTo>
                    <a:pt x="6" y="21"/>
                  </a:lnTo>
                  <a:lnTo>
                    <a:pt x="13" y="14"/>
                  </a:lnTo>
                  <a:lnTo>
                    <a:pt x="19" y="7"/>
                  </a:lnTo>
                  <a:lnTo>
                    <a:pt x="38" y="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409"/>
            <p:cNvSpPr>
              <a:spLocks/>
            </p:cNvSpPr>
            <p:nvPr/>
          </p:nvSpPr>
          <p:spPr bwMode="auto">
            <a:xfrm>
              <a:off x="6824663" y="4321176"/>
              <a:ext cx="47625" cy="55563"/>
            </a:xfrm>
            <a:custGeom>
              <a:avLst/>
              <a:gdLst>
                <a:gd name="T0" fmla="*/ 88 w 88"/>
                <a:gd name="T1" fmla="*/ 43 h 106"/>
                <a:gd name="T2" fmla="*/ 88 w 88"/>
                <a:gd name="T3" fmla="*/ 106 h 106"/>
                <a:gd name="T4" fmla="*/ 71 w 88"/>
                <a:gd name="T5" fmla="*/ 106 h 106"/>
                <a:gd name="T6" fmla="*/ 71 w 88"/>
                <a:gd name="T7" fmla="*/ 44 h 106"/>
                <a:gd name="T8" fmla="*/ 70 w 88"/>
                <a:gd name="T9" fmla="*/ 30 h 106"/>
                <a:gd name="T10" fmla="*/ 65 w 88"/>
                <a:gd name="T11" fmla="*/ 21 h 106"/>
                <a:gd name="T12" fmla="*/ 58 w 88"/>
                <a:gd name="T13" fmla="*/ 16 h 106"/>
                <a:gd name="T14" fmla="*/ 48 w 88"/>
                <a:gd name="T15" fmla="*/ 14 h 106"/>
                <a:gd name="T16" fmla="*/ 35 w 88"/>
                <a:gd name="T17" fmla="*/ 16 h 106"/>
                <a:gd name="T18" fmla="*/ 26 w 88"/>
                <a:gd name="T19" fmla="*/ 23 h 106"/>
                <a:gd name="T20" fmla="*/ 19 w 88"/>
                <a:gd name="T21" fmla="*/ 33 h 106"/>
                <a:gd name="T22" fmla="*/ 18 w 88"/>
                <a:gd name="T23" fmla="*/ 47 h 106"/>
                <a:gd name="T24" fmla="*/ 18 w 88"/>
                <a:gd name="T25" fmla="*/ 106 h 106"/>
                <a:gd name="T26" fmla="*/ 0 w 88"/>
                <a:gd name="T27" fmla="*/ 106 h 106"/>
                <a:gd name="T28" fmla="*/ 0 w 88"/>
                <a:gd name="T29" fmla="*/ 1 h 106"/>
                <a:gd name="T30" fmla="*/ 18 w 88"/>
                <a:gd name="T31" fmla="*/ 1 h 106"/>
                <a:gd name="T32" fmla="*/ 18 w 88"/>
                <a:gd name="T33" fmla="*/ 18 h 106"/>
                <a:gd name="T34" fmla="*/ 25 w 88"/>
                <a:gd name="T35" fmla="*/ 10 h 106"/>
                <a:gd name="T36" fmla="*/ 32 w 88"/>
                <a:gd name="T37" fmla="*/ 4 h 106"/>
                <a:gd name="T38" fmla="*/ 41 w 88"/>
                <a:gd name="T39" fmla="*/ 0 h 106"/>
                <a:gd name="T40" fmla="*/ 52 w 88"/>
                <a:gd name="T41" fmla="*/ 0 h 106"/>
                <a:gd name="T42" fmla="*/ 68 w 88"/>
                <a:gd name="T43" fmla="*/ 1 h 106"/>
                <a:gd name="T44" fmla="*/ 80 w 88"/>
                <a:gd name="T45" fmla="*/ 10 h 106"/>
                <a:gd name="T46" fmla="*/ 87 w 88"/>
                <a:gd name="T47" fmla="*/ 23 h 106"/>
                <a:gd name="T48" fmla="*/ 88 w 88"/>
                <a:gd name="T49" fmla="*/ 4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106">
                  <a:moveTo>
                    <a:pt x="88" y="43"/>
                  </a:moveTo>
                  <a:lnTo>
                    <a:pt x="88" y="106"/>
                  </a:lnTo>
                  <a:lnTo>
                    <a:pt x="71" y="106"/>
                  </a:lnTo>
                  <a:lnTo>
                    <a:pt x="71" y="44"/>
                  </a:lnTo>
                  <a:lnTo>
                    <a:pt x="70" y="30"/>
                  </a:lnTo>
                  <a:lnTo>
                    <a:pt x="65" y="21"/>
                  </a:lnTo>
                  <a:lnTo>
                    <a:pt x="58" y="16"/>
                  </a:lnTo>
                  <a:lnTo>
                    <a:pt x="48" y="14"/>
                  </a:lnTo>
                  <a:lnTo>
                    <a:pt x="35" y="16"/>
                  </a:lnTo>
                  <a:lnTo>
                    <a:pt x="26" y="23"/>
                  </a:lnTo>
                  <a:lnTo>
                    <a:pt x="19" y="33"/>
                  </a:lnTo>
                  <a:lnTo>
                    <a:pt x="18" y="47"/>
                  </a:lnTo>
                  <a:lnTo>
                    <a:pt x="18" y="106"/>
                  </a:lnTo>
                  <a:lnTo>
                    <a:pt x="0" y="106"/>
                  </a:lnTo>
                  <a:lnTo>
                    <a:pt x="0" y="1"/>
                  </a:lnTo>
                  <a:lnTo>
                    <a:pt x="18" y="1"/>
                  </a:lnTo>
                  <a:lnTo>
                    <a:pt x="18" y="18"/>
                  </a:lnTo>
                  <a:lnTo>
                    <a:pt x="25" y="10"/>
                  </a:lnTo>
                  <a:lnTo>
                    <a:pt x="32" y="4"/>
                  </a:lnTo>
                  <a:lnTo>
                    <a:pt x="41" y="0"/>
                  </a:lnTo>
                  <a:lnTo>
                    <a:pt x="52" y="0"/>
                  </a:lnTo>
                  <a:lnTo>
                    <a:pt x="68" y="1"/>
                  </a:lnTo>
                  <a:lnTo>
                    <a:pt x="80" y="10"/>
                  </a:lnTo>
                  <a:lnTo>
                    <a:pt x="87" y="23"/>
                  </a:lnTo>
                  <a:lnTo>
                    <a:pt x="88" y="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410"/>
            <p:cNvSpPr>
              <a:spLocks/>
            </p:cNvSpPr>
            <p:nvPr/>
          </p:nvSpPr>
          <p:spPr bwMode="auto">
            <a:xfrm>
              <a:off x="6883401" y="4306888"/>
              <a:ext cx="34925" cy="69850"/>
            </a:xfrm>
            <a:custGeom>
              <a:avLst/>
              <a:gdLst>
                <a:gd name="T0" fmla="*/ 30 w 66"/>
                <a:gd name="T1" fmla="*/ 0 h 134"/>
                <a:gd name="T2" fmla="*/ 30 w 66"/>
                <a:gd name="T3" fmla="*/ 29 h 134"/>
                <a:gd name="T4" fmla="*/ 66 w 66"/>
                <a:gd name="T5" fmla="*/ 29 h 134"/>
                <a:gd name="T6" fmla="*/ 66 w 66"/>
                <a:gd name="T7" fmla="*/ 44 h 134"/>
                <a:gd name="T8" fmla="*/ 30 w 66"/>
                <a:gd name="T9" fmla="*/ 44 h 134"/>
                <a:gd name="T10" fmla="*/ 30 w 66"/>
                <a:gd name="T11" fmla="*/ 100 h 134"/>
                <a:gd name="T12" fmla="*/ 30 w 66"/>
                <a:gd name="T13" fmla="*/ 111 h 134"/>
                <a:gd name="T14" fmla="*/ 33 w 66"/>
                <a:gd name="T15" fmla="*/ 117 h 134"/>
                <a:gd name="T16" fmla="*/ 39 w 66"/>
                <a:gd name="T17" fmla="*/ 120 h 134"/>
                <a:gd name="T18" fmla="*/ 48 w 66"/>
                <a:gd name="T19" fmla="*/ 120 h 134"/>
                <a:gd name="T20" fmla="*/ 66 w 66"/>
                <a:gd name="T21" fmla="*/ 120 h 134"/>
                <a:gd name="T22" fmla="*/ 66 w 66"/>
                <a:gd name="T23" fmla="*/ 134 h 134"/>
                <a:gd name="T24" fmla="*/ 48 w 66"/>
                <a:gd name="T25" fmla="*/ 134 h 134"/>
                <a:gd name="T26" fmla="*/ 30 w 66"/>
                <a:gd name="T27" fmla="*/ 133 h 134"/>
                <a:gd name="T28" fmla="*/ 20 w 66"/>
                <a:gd name="T29" fmla="*/ 127 h 134"/>
                <a:gd name="T30" fmla="*/ 14 w 66"/>
                <a:gd name="T31" fmla="*/ 117 h 134"/>
                <a:gd name="T32" fmla="*/ 13 w 66"/>
                <a:gd name="T33" fmla="*/ 100 h 134"/>
                <a:gd name="T34" fmla="*/ 13 w 66"/>
                <a:gd name="T35" fmla="*/ 44 h 134"/>
                <a:gd name="T36" fmla="*/ 0 w 66"/>
                <a:gd name="T37" fmla="*/ 44 h 134"/>
                <a:gd name="T38" fmla="*/ 0 w 66"/>
                <a:gd name="T39" fmla="*/ 29 h 134"/>
                <a:gd name="T40" fmla="*/ 13 w 66"/>
                <a:gd name="T41" fmla="*/ 29 h 134"/>
                <a:gd name="T42" fmla="*/ 13 w 66"/>
                <a:gd name="T43" fmla="*/ 0 h 134"/>
                <a:gd name="T44" fmla="*/ 30 w 66"/>
                <a:gd name="T4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6" h="134">
                  <a:moveTo>
                    <a:pt x="30" y="0"/>
                  </a:moveTo>
                  <a:lnTo>
                    <a:pt x="30" y="29"/>
                  </a:lnTo>
                  <a:lnTo>
                    <a:pt x="66" y="29"/>
                  </a:lnTo>
                  <a:lnTo>
                    <a:pt x="66" y="44"/>
                  </a:lnTo>
                  <a:lnTo>
                    <a:pt x="30" y="44"/>
                  </a:lnTo>
                  <a:lnTo>
                    <a:pt x="30" y="100"/>
                  </a:lnTo>
                  <a:lnTo>
                    <a:pt x="30" y="111"/>
                  </a:lnTo>
                  <a:lnTo>
                    <a:pt x="33" y="117"/>
                  </a:lnTo>
                  <a:lnTo>
                    <a:pt x="39" y="120"/>
                  </a:lnTo>
                  <a:lnTo>
                    <a:pt x="48" y="120"/>
                  </a:lnTo>
                  <a:lnTo>
                    <a:pt x="66" y="120"/>
                  </a:lnTo>
                  <a:lnTo>
                    <a:pt x="66" y="134"/>
                  </a:lnTo>
                  <a:lnTo>
                    <a:pt x="48" y="134"/>
                  </a:lnTo>
                  <a:lnTo>
                    <a:pt x="30" y="133"/>
                  </a:lnTo>
                  <a:lnTo>
                    <a:pt x="20" y="127"/>
                  </a:lnTo>
                  <a:lnTo>
                    <a:pt x="14" y="117"/>
                  </a:lnTo>
                  <a:lnTo>
                    <a:pt x="13" y="100"/>
                  </a:lnTo>
                  <a:lnTo>
                    <a:pt x="13" y="44"/>
                  </a:lnTo>
                  <a:lnTo>
                    <a:pt x="0" y="44"/>
                  </a:lnTo>
                  <a:lnTo>
                    <a:pt x="0" y="29"/>
                  </a:lnTo>
                  <a:lnTo>
                    <a:pt x="13" y="29"/>
                  </a:lnTo>
                  <a:lnTo>
                    <a:pt x="13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411"/>
            <p:cNvSpPr>
              <a:spLocks noEditPoints="1"/>
            </p:cNvSpPr>
            <p:nvPr/>
          </p:nvSpPr>
          <p:spPr bwMode="auto">
            <a:xfrm>
              <a:off x="6926263" y="4321176"/>
              <a:ext cx="52388" cy="57150"/>
            </a:xfrm>
            <a:custGeom>
              <a:avLst/>
              <a:gdLst>
                <a:gd name="T0" fmla="*/ 98 w 98"/>
                <a:gd name="T1" fmla="*/ 50 h 109"/>
                <a:gd name="T2" fmla="*/ 98 w 98"/>
                <a:gd name="T3" fmla="*/ 59 h 109"/>
                <a:gd name="T4" fmla="*/ 18 w 98"/>
                <a:gd name="T5" fmla="*/ 59 h 109"/>
                <a:gd name="T6" fmla="*/ 20 w 98"/>
                <a:gd name="T7" fmla="*/ 75 h 109"/>
                <a:gd name="T8" fmla="*/ 28 w 98"/>
                <a:gd name="T9" fmla="*/ 85 h 109"/>
                <a:gd name="T10" fmla="*/ 40 w 98"/>
                <a:gd name="T11" fmla="*/ 93 h 109"/>
                <a:gd name="T12" fmla="*/ 56 w 98"/>
                <a:gd name="T13" fmla="*/ 95 h 109"/>
                <a:gd name="T14" fmla="*/ 66 w 98"/>
                <a:gd name="T15" fmla="*/ 95 h 109"/>
                <a:gd name="T16" fmla="*/ 75 w 98"/>
                <a:gd name="T17" fmla="*/ 92 h 109"/>
                <a:gd name="T18" fmla="*/ 85 w 98"/>
                <a:gd name="T19" fmla="*/ 89 h 109"/>
                <a:gd name="T20" fmla="*/ 93 w 98"/>
                <a:gd name="T21" fmla="*/ 85 h 109"/>
                <a:gd name="T22" fmla="*/ 93 w 98"/>
                <a:gd name="T23" fmla="*/ 100 h 109"/>
                <a:gd name="T24" fmla="*/ 83 w 98"/>
                <a:gd name="T25" fmla="*/ 105 h 109"/>
                <a:gd name="T26" fmla="*/ 75 w 98"/>
                <a:gd name="T27" fmla="*/ 108 h 109"/>
                <a:gd name="T28" fmla="*/ 65 w 98"/>
                <a:gd name="T29" fmla="*/ 109 h 109"/>
                <a:gd name="T30" fmla="*/ 54 w 98"/>
                <a:gd name="T31" fmla="*/ 109 h 109"/>
                <a:gd name="T32" fmla="*/ 43 w 98"/>
                <a:gd name="T33" fmla="*/ 109 h 109"/>
                <a:gd name="T34" fmla="*/ 23 w 98"/>
                <a:gd name="T35" fmla="*/ 102 h 109"/>
                <a:gd name="T36" fmla="*/ 14 w 98"/>
                <a:gd name="T37" fmla="*/ 95 h 109"/>
                <a:gd name="T38" fmla="*/ 8 w 98"/>
                <a:gd name="T39" fmla="*/ 88 h 109"/>
                <a:gd name="T40" fmla="*/ 1 w 98"/>
                <a:gd name="T41" fmla="*/ 67 h 109"/>
                <a:gd name="T42" fmla="*/ 0 w 98"/>
                <a:gd name="T43" fmla="*/ 54 h 109"/>
                <a:gd name="T44" fmla="*/ 1 w 98"/>
                <a:gd name="T45" fmla="*/ 43 h 109"/>
                <a:gd name="T46" fmla="*/ 7 w 98"/>
                <a:gd name="T47" fmla="*/ 23 h 109"/>
                <a:gd name="T48" fmla="*/ 14 w 98"/>
                <a:gd name="T49" fmla="*/ 14 h 109"/>
                <a:gd name="T50" fmla="*/ 21 w 98"/>
                <a:gd name="T51" fmla="*/ 7 h 109"/>
                <a:gd name="T52" fmla="*/ 40 w 98"/>
                <a:gd name="T53" fmla="*/ 0 h 109"/>
                <a:gd name="T54" fmla="*/ 52 w 98"/>
                <a:gd name="T55" fmla="*/ 0 h 109"/>
                <a:gd name="T56" fmla="*/ 62 w 98"/>
                <a:gd name="T57" fmla="*/ 0 h 109"/>
                <a:gd name="T58" fmla="*/ 79 w 98"/>
                <a:gd name="T59" fmla="*/ 7 h 109"/>
                <a:gd name="T60" fmla="*/ 85 w 98"/>
                <a:gd name="T61" fmla="*/ 13 h 109"/>
                <a:gd name="T62" fmla="*/ 90 w 98"/>
                <a:gd name="T63" fmla="*/ 20 h 109"/>
                <a:gd name="T64" fmla="*/ 96 w 98"/>
                <a:gd name="T65" fmla="*/ 39 h 109"/>
                <a:gd name="T66" fmla="*/ 98 w 98"/>
                <a:gd name="T67" fmla="*/ 50 h 109"/>
                <a:gd name="T68" fmla="*/ 80 w 98"/>
                <a:gd name="T69" fmla="*/ 44 h 109"/>
                <a:gd name="T70" fmla="*/ 79 w 98"/>
                <a:gd name="T71" fmla="*/ 31 h 109"/>
                <a:gd name="T72" fmla="*/ 72 w 98"/>
                <a:gd name="T73" fmla="*/ 23 h 109"/>
                <a:gd name="T74" fmla="*/ 63 w 98"/>
                <a:gd name="T75" fmla="*/ 16 h 109"/>
                <a:gd name="T76" fmla="*/ 52 w 98"/>
                <a:gd name="T77" fmla="*/ 14 h 109"/>
                <a:gd name="T78" fmla="*/ 39 w 98"/>
                <a:gd name="T79" fmla="*/ 16 h 109"/>
                <a:gd name="T80" fmla="*/ 28 w 98"/>
                <a:gd name="T81" fmla="*/ 21 h 109"/>
                <a:gd name="T82" fmla="*/ 21 w 98"/>
                <a:gd name="T83" fmla="*/ 31 h 109"/>
                <a:gd name="T84" fmla="*/ 18 w 98"/>
                <a:gd name="T85" fmla="*/ 44 h 109"/>
                <a:gd name="T86" fmla="*/ 80 w 98"/>
                <a:gd name="T87" fmla="*/ 4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8" h="109">
                  <a:moveTo>
                    <a:pt x="98" y="50"/>
                  </a:moveTo>
                  <a:lnTo>
                    <a:pt x="98" y="59"/>
                  </a:lnTo>
                  <a:lnTo>
                    <a:pt x="18" y="59"/>
                  </a:lnTo>
                  <a:lnTo>
                    <a:pt x="20" y="75"/>
                  </a:lnTo>
                  <a:lnTo>
                    <a:pt x="28" y="85"/>
                  </a:lnTo>
                  <a:lnTo>
                    <a:pt x="40" y="93"/>
                  </a:lnTo>
                  <a:lnTo>
                    <a:pt x="56" y="95"/>
                  </a:lnTo>
                  <a:lnTo>
                    <a:pt x="66" y="95"/>
                  </a:lnTo>
                  <a:lnTo>
                    <a:pt x="75" y="92"/>
                  </a:lnTo>
                  <a:lnTo>
                    <a:pt x="85" y="89"/>
                  </a:lnTo>
                  <a:lnTo>
                    <a:pt x="93" y="85"/>
                  </a:lnTo>
                  <a:lnTo>
                    <a:pt x="93" y="100"/>
                  </a:lnTo>
                  <a:lnTo>
                    <a:pt x="83" y="105"/>
                  </a:lnTo>
                  <a:lnTo>
                    <a:pt x="75" y="108"/>
                  </a:lnTo>
                  <a:lnTo>
                    <a:pt x="65" y="109"/>
                  </a:lnTo>
                  <a:lnTo>
                    <a:pt x="54" y="109"/>
                  </a:lnTo>
                  <a:lnTo>
                    <a:pt x="43" y="109"/>
                  </a:lnTo>
                  <a:lnTo>
                    <a:pt x="23" y="102"/>
                  </a:lnTo>
                  <a:lnTo>
                    <a:pt x="14" y="95"/>
                  </a:lnTo>
                  <a:lnTo>
                    <a:pt x="8" y="88"/>
                  </a:lnTo>
                  <a:lnTo>
                    <a:pt x="1" y="67"/>
                  </a:lnTo>
                  <a:lnTo>
                    <a:pt x="0" y="54"/>
                  </a:lnTo>
                  <a:lnTo>
                    <a:pt x="1" y="43"/>
                  </a:lnTo>
                  <a:lnTo>
                    <a:pt x="7" y="23"/>
                  </a:lnTo>
                  <a:lnTo>
                    <a:pt x="14" y="14"/>
                  </a:lnTo>
                  <a:lnTo>
                    <a:pt x="21" y="7"/>
                  </a:lnTo>
                  <a:lnTo>
                    <a:pt x="40" y="0"/>
                  </a:lnTo>
                  <a:lnTo>
                    <a:pt x="52" y="0"/>
                  </a:lnTo>
                  <a:lnTo>
                    <a:pt x="62" y="0"/>
                  </a:lnTo>
                  <a:lnTo>
                    <a:pt x="79" y="7"/>
                  </a:lnTo>
                  <a:lnTo>
                    <a:pt x="85" y="13"/>
                  </a:lnTo>
                  <a:lnTo>
                    <a:pt x="90" y="20"/>
                  </a:lnTo>
                  <a:lnTo>
                    <a:pt x="96" y="39"/>
                  </a:lnTo>
                  <a:lnTo>
                    <a:pt x="98" y="50"/>
                  </a:lnTo>
                  <a:close/>
                  <a:moveTo>
                    <a:pt x="80" y="44"/>
                  </a:moveTo>
                  <a:lnTo>
                    <a:pt x="79" y="31"/>
                  </a:lnTo>
                  <a:lnTo>
                    <a:pt x="72" y="23"/>
                  </a:lnTo>
                  <a:lnTo>
                    <a:pt x="63" y="16"/>
                  </a:lnTo>
                  <a:lnTo>
                    <a:pt x="52" y="14"/>
                  </a:lnTo>
                  <a:lnTo>
                    <a:pt x="39" y="16"/>
                  </a:lnTo>
                  <a:lnTo>
                    <a:pt x="28" y="21"/>
                  </a:lnTo>
                  <a:lnTo>
                    <a:pt x="21" y="31"/>
                  </a:lnTo>
                  <a:lnTo>
                    <a:pt x="18" y="44"/>
                  </a:lnTo>
                  <a:lnTo>
                    <a:pt x="80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412"/>
            <p:cNvSpPr>
              <a:spLocks/>
            </p:cNvSpPr>
            <p:nvPr/>
          </p:nvSpPr>
          <p:spPr bwMode="auto">
            <a:xfrm>
              <a:off x="6983413" y="4321176"/>
              <a:ext cx="55563" cy="55563"/>
            </a:xfrm>
            <a:custGeom>
              <a:avLst/>
              <a:gdLst>
                <a:gd name="T0" fmla="*/ 101 w 103"/>
                <a:gd name="T1" fmla="*/ 0 h 105"/>
                <a:gd name="T2" fmla="*/ 62 w 103"/>
                <a:gd name="T3" fmla="*/ 52 h 105"/>
                <a:gd name="T4" fmla="*/ 103 w 103"/>
                <a:gd name="T5" fmla="*/ 105 h 105"/>
                <a:gd name="T6" fmla="*/ 82 w 103"/>
                <a:gd name="T7" fmla="*/ 105 h 105"/>
                <a:gd name="T8" fmla="*/ 52 w 103"/>
                <a:gd name="T9" fmla="*/ 65 h 105"/>
                <a:gd name="T10" fmla="*/ 20 w 103"/>
                <a:gd name="T11" fmla="*/ 105 h 105"/>
                <a:gd name="T12" fmla="*/ 0 w 103"/>
                <a:gd name="T13" fmla="*/ 105 h 105"/>
                <a:gd name="T14" fmla="*/ 42 w 103"/>
                <a:gd name="T15" fmla="*/ 51 h 105"/>
                <a:gd name="T16" fmla="*/ 5 w 103"/>
                <a:gd name="T17" fmla="*/ 0 h 105"/>
                <a:gd name="T18" fmla="*/ 25 w 103"/>
                <a:gd name="T19" fmla="*/ 0 h 105"/>
                <a:gd name="T20" fmla="*/ 52 w 103"/>
                <a:gd name="T21" fmla="*/ 38 h 105"/>
                <a:gd name="T22" fmla="*/ 81 w 103"/>
                <a:gd name="T23" fmla="*/ 0 h 105"/>
                <a:gd name="T24" fmla="*/ 101 w 103"/>
                <a:gd name="T2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" h="105">
                  <a:moveTo>
                    <a:pt x="101" y="0"/>
                  </a:moveTo>
                  <a:lnTo>
                    <a:pt x="62" y="52"/>
                  </a:lnTo>
                  <a:lnTo>
                    <a:pt x="103" y="105"/>
                  </a:lnTo>
                  <a:lnTo>
                    <a:pt x="82" y="105"/>
                  </a:lnTo>
                  <a:lnTo>
                    <a:pt x="52" y="65"/>
                  </a:lnTo>
                  <a:lnTo>
                    <a:pt x="20" y="105"/>
                  </a:lnTo>
                  <a:lnTo>
                    <a:pt x="0" y="105"/>
                  </a:lnTo>
                  <a:lnTo>
                    <a:pt x="42" y="51"/>
                  </a:lnTo>
                  <a:lnTo>
                    <a:pt x="5" y="0"/>
                  </a:lnTo>
                  <a:lnTo>
                    <a:pt x="25" y="0"/>
                  </a:lnTo>
                  <a:lnTo>
                    <a:pt x="52" y="38"/>
                  </a:lnTo>
                  <a:lnTo>
                    <a:pt x="81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413"/>
            <p:cNvSpPr>
              <a:spLocks/>
            </p:cNvSpPr>
            <p:nvPr/>
          </p:nvSpPr>
          <p:spPr bwMode="auto">
            <a:xfrm>
              <a:off x="7043738" y="4306888"/>
              <a:ext cx="34925" cy="69850"/>
            </a:xfrm>
            <a:custGeom>
              <a:avLst/>
              <a:gdLst>
                <a:gd name="T0" fmla="*/ 30 w 66"/>
                <a:gd name="T1" fmla="*/ 0 h 134"/>
                <a:gd name="T2" fmla="*/ 30 w 66"/>
                <a:gd name="T3" fmla="*/ 29 h 134"/>
                <a:gd name="T4" fmla="*/ 66 w 66"/>
                <a:gd name="T5" fmla="*/ 29 h 134"/>
                <a:gd name="T6" fmla="*/ 66 w 66"/>
                <a:gd name="T7" fmla="*/ 44 h 134"/>
                <a:gd name="T8" fmla="*/ 30 w 66"/>
                <a:gd name="T9" fmla="*/ 44 h 134"/>
                <a:gd name="T10" fmla="*/ 30 w 66"/>
                <a:gd name="T11" fmla="*/ 100 h 134"/>
                <a:gd name="T12" fmla="*/ 30 w 66"/>
                <a:gd name="T13" fmla="*/ 111 h 134"/>
                <a:gd name="T14" fmla="*/ 33 w 66"/>
                <a:gd name="T15" fmla="*/ 117 h 134"/>
                <a:gd name="T16" fmla="*/ 39 w 66"/>
                <a:gd name="T17" fmla="*/ 120 h 134"/>
                <a:gd name="T18" fmla="*/ 48 w 66"/>
                <a:gd name="T19" fmla="*/ 120 h 134"/>
                <a:gd name="T20" fmla="*/ 66 w 66"/>
                <a:gd name="T21" fmla="*/ 120 h 134"/>
                <a:gd name="T22" fmla="*/ 66 w 66"/>
                <a:gd name="T23" fmla="*/ 134 h 134"/>
                <a:gd name="T24" fmla="*/ 48 w 66"/>
                <a:gd name="T25" fmla="*/ 134 h 134"/>
                <a:gd name="T26" fmla="*/ 30 w 66"/>
                <a:gd name="T27" fmla="*/ 133 h 134"/>
                <a:gd name="T28" fmla="*/ 20 w 66"/>
                <a:gd name="T29" fmla="*/ 127 h 134"/>
                <a:gd name="T30" fmla="*/ 14 w 66"/>
                <a:gd name="T31" fmla="*/ 117 h 134"/>
                <a:gd name="T32" fmla="*/ 13 w 66"/>
                <a:gd name="T33" fmla="*/ 100 h 134"/>
                <a:gd name="T34" fmla="*/ 13 w 66"/>
                <a:gd name="T35" fmla="*/ 44 h 134"/>
                <a:gd name="T36" fmla="*/ 0 w 66"/>
                <a:gd name="T37" fmla="*/ 44 h 134"/>
                <a:gd name="T38" fmla="*/ 0 w 66"/>
                <a:gd name="T39" fmla="*/ 29 h 134"/>
                <a:gd name="T40" fmla="*/ 13 w 66"/>
                <a:gd name="T41" fmla="*/ 29 h 134"/>
                <a:gd name="T42" fmla="*/ 13 w 66"/>
                <a:gd name="T43" fmla="*/ 0 h 134"/>
                <a:gd name="T44" fmla="*/ 30 w 66"/>
                <a:gd name="T4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6" h="134">
                  <a:moveTo>
                    <a:pt x="30" y="0"/>
                  </a:moveTo>
                  <a:lnTo>
                    <a:pt x="30" y="29"/>
                  </a:lnTo>
                  <a:lnTo>
                    <a:pt x="66" y="29"/>
                  </a:lnTo>
                  <a:lnTo>
                    <a:pt x="66" y="44"/>
                  </a:lnTo>
                  <a:lnTo>
                    <a:pt x="30" y="44"/>
                  </a:lnTo>
                  <a:lnTo>
                    <a:pt x="30" y="100"/>
                  </a:lnTo>
                  <a:lnTo>
                    <a:pt x="30" y="111"/>
                  </a:lnTo>
                  <a:lnTo>
                    <a:pt x="33" y="117"/>
                  </a:lnTo>
                  <a:lnTo>
                    <a:pt x="39" y="120"/>
                  </a:lnTo>
                  <a:lnTo>
                    <a:pt x="48" y="120"/>
                  </a:lnTo>
                  <a:lnTo>
                    <a:pt x="66" y="120"/>
                  </a:lnTo>
                  <a:lnTo>
                    <a:pt x="66" y="134"/>
                  </a:lnTo>
                  <a:lnTo>
                    <a:pt x="48" y="134"/>
                  </a:lnTo>
                  <a:lnTo>
                    <a:pt x="30" y="133"/>
                  </a:lnTo>
                  <a:lnTo>
                    <a:pt x="20" y="127"/>
                  </a:lnTo>
                  <a:lnTo>
                    <a:pt x="14" y="117"/>
                  </a:lnTo>
                  <a:lnTo>
                    <a:pt x="13" y="100"/>
                  </a:lnTo>
                  <a:lnTo>
                    <a:pt x="13" y="44"/>
                  </a:lnTo>
                  <a:lnTo>
                    <a:pt x="0" y="44"/>
                  </a:lnTo>
                  <a:lnTo>
                    <a:pt x="0" y="29"/>
                  </a:lnTo>
                  <a:lnTo>
                    <a:pt x="13" y="29"/>
                  </a:lnTo>
                  <a:lnTo>
                    <a:pt x="13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414"/>
            <p:cNvSpPr>
              <a:spLocks noEditPoints="1"/>
            </p:cNvSpPr>
            <p:nvPr/>
          </p:nvSpPr>
          <p:spPr bwMode="auto">
            <a:xfrm>
              <a:off x="5978526" y="4448176"/>
              <a:ext cx="50800" cy="58738"/>
            </a:xfrm>
            <a:custGeom>
              <a:avLst/>
              <a:gdLst>
                <a:gd name="T0" fmla="*/ 47 w 96"/>
                <a:gd name="T1" fmla="*/ 14 h 111"/>
                <a:gd name="T2" fmla="*/ 34 w 96"/>
                <a:gd name="T3" fmla="*/ 17 h 111"/>
                <a:gd name="T4" fmla="*/ 25 w 96"/>
                <a:gd name="T5" fmla="*/ 26 h 111"/>
                <a:gd name="T6" fmla="*/ 20 w 96"/>
                <a:gd name="T7" fmla="*/ 37 h 111"/>
                <a:gd name="T8" fmla="*/ 18 w 96"/>
                <a:gd name="T9" fmla="*/ 54 h 111"/>
                <a:gd name="T10" fmla="*/ 20 w 96"/>
                <a:gd name="T11" fmla="*/ 73 h 111"/>
                <a:gd name="T12" fmla="*/ 25 w 96"/>
                <a:gd name="T13" fmla="*/ 85 h 111"/>
                <a:gd name="T14" fmla="*/ 34 w 96"/>
                <a:gd name="T15" fmla="*/ 93 h 111"/>
                <a:gd name="T16" fmla="*/ 47 w 96"/>
                <a:gd name="T17" fmla="*/ 96 h 111"/>
                <a:gd name="T18" fmla="*/ 60 w 96"/>
                <a:gd name="T19" fmla="*/ 93 h 111"/>
                <a:gd name="T20" fmla="*/ 70 w 96"/>
                <a:gd name="T21" fmla="*/ 85 h 111"/>
                <a:gd name="T22" fmla="*/ 76 w 96"/>
                <a:gd name="T23" fmla="*/ 73 h 111"/>
                <a:gd name="T24" fmla="*/ 77 w 96"/>
                <a:gd name="T25" fmla="*/ 54 h 111"/>
                <a:gd name="T26" fmla="*/ 76 w 96"/>
                <a:gd name="T27" fmla="*/ 37 h 111"/>
                <a:gd name="T28" fmla="*/ 70 w 96"/>
                <a:gd name="T29" fmla="*/ 26 h 111"/>
                <a:gd name="T30" fmla="*/ 60 w 96"/>
                <a:gd name="T31" fmla="*/ 17 h 111"/>
                <a:gd name="T32" fmla="*/ 47 w 96"/>
                <a:gd name="T33" fmla="*/ 14 h 111"/>
                <a:gd name="T34" fmla="*/ 47 w 96"/>
                <a:gd name="T35" fmla="*/ 0 h 111"/>
                <a:gd name="T36" fmla="*/ 59 w 96"/>
                <a:gd name="T37" fmla="*/ 1 h 111"/>
                <a:gd name="T38" fmla="*/ 76 w 96"/>
                <a:gd name="T39" fmla="*/ 8 h 111"/>
                <a:gd name="T40" fmla="*/ 83 w 96"/>
                <a:gd name="T41" fmla="*/ 14 h 111"/>
                <a:gd name="T42" fmla="*/ 89 w 96"/>
                <a:gd name="T43" fmla="*/ 23 h 111"/>
                <a:gd name="T44" fmla="*/ 96 w 96"/>
                <a:gd name="T45" fmla="*/ 43 h 111"/>
                <a:gd name="T46" fmla="*/ 96 w 96"/>
                <a:gd name="T47" fmla="*/ 54 h 111"/>
                <a:gd name="T48" fmla="*/ 96 w 96"/>
                <a:gd name="T49" fmla="*/ 67 h 111"/>
                <a:gd name="T50" fmla="*/ 89 w 96"/>
                <a:gd name="T51" fmla="*/ 88 h 111"/>
                <a:gd name="T52" fmla="*/ 83 w 96"/>
                <a:gd name="T53" fmla="*/ 96 h 111"/>
                <a:gd name="T54" fmla="*/ 76 w 96"/>
                <a:gd name="T55" fmla="*/ 102 h 111"/>
                <a:gd name="T56" fmla="*/ 59 w 96"/>
                <a:gd name="T57" fmla="*/ 109 h 111"/>
                <a:gd name="T58" fmla="*/ 47 w 96"/>
                <a:gd name="T59" fmla="*/ 111 h 111"/>
                <a:gd name="T60" fmla="*/ 37 w 96"/>
                <a:gd name="T61" fmla="*/ 109 h 111"/>
                <a:gd name="T62" fmla="*/ 20 w 96"/>
                <a:gd name="T63" fmla="*/ 102 h 111"/>
                <a:gd name="T64" fmla="*/ 13 w 96"/>
                <a:gd name="T65" fmla="*/ 96 h 111"/>
                <a:gd name="T66" fmla="*/ 7 w 96"/>
                <a:gd name="T67" fmla="*/ 88 h 111"/>
                <a:gd name="T68" fmla="*/ 0 w 96"/>
                <a:gd name="T69" fmla="*/ 67 h 111"/>
                <a:gd name="T70" fmla="*/ 0 w 96"/>
                <a:gd name="T71" fmla="*/ 54 h 111"/>
                <a:gd name="T72" fmla="*/ 0 w 96"/>
                <a:gd name="T73" fmla="*/ 43 h 111"/>
                <a:gd name="T74" fmla="*/ 7 w 96"/>
                <a:gd name="T75" fmla="*/ 23 h 111"/>
                <a:gd name="T76" fmla="*/ 13 w 96"/>
                <a:gd name="T77" fmla="*/ 14 h 111"/>
                <a:gd name="T78" fmla="*/ 20 w 96"/>
                <a:gd name="T79" fmla="*/ 8 h 111"/>
                <a:gd name="T80" fmla="*/ 37 w 96"/>
                <a:gd name="T81" fmla="*/ 1 h 111"/>
                <a:gd name="T82" fmla="*/ 47 w 96"/>
                <a:gd name="T83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6" h="111">
                  <a:moveTo>
                    <a:pt x="47" y="14"/>
                  </a:moveTo>
                  <a:lnTo>
                    <a:pt x="34" y="17"/>
                  </a:lnTo>
                  <a:lnTo>
                    <a:pt x="25" y="26"/>
                  </a:lnTo>
                  <a:lnTo>
                    <a:pt x="20" y="37"/>
                  </a:lnTo>
                  <a:lnTo>
                    <a:pt x="18" y="54"/>
                  </a:lnTo>
                  <a:lnTo>
                    <a:pt x="20" y="73"/>
                  </a:lnTo>
                  <a:lnTo>
                    <a:pt x="25" y="85"/>
                  </a:lnTo>
                  <a:lnTo>
                    <a:pt x="34" y="93"/>
                  </a:lnTo>
                  <a:lnTo>
                    <a:pt x="47" y="96"/>
                  </a:lnTo>
                  <a:lnTo>
                    <a:pt x="60" y="93"/>
                  </a:lnTo>
                  <a:lnTo>
                    <a:pt x="70" y="85"/>
                  </a:lnTo>
                  <a:lnTo>
                    <a:pt x="76" y="73"/>
                  </a:lnTo>
                  <a:lnTo>
                    <a:pt x="77" y="54"/>
                  </a:lnTo>
                  <a:lnTo>
                    <a:pt x="76" y="37"/>
                  </a:lnTo>
                  <a:lnTo>
                    <a:pt x="70" y="26"/>
                  </a:lnTo>
                  <a:lnTo>
                    <a:pt x="60" y="17"/>
                  </a:lnTo>
                  <a:lnTo>
                    <a:pt x="47" y="14"/>
                  </a:lnTo>
                  <a:close/>
                  <a:moveTo>
                    <a:pt x="47" y="0"/>
                  </a:moveTo>
                  <a:lnTo>
                    <a:pt x="59" y="1"/>
                  </a:lnTo>
                  <a:lnTo>
                    <a:pt x="76" y="8"/>
                  </a:lnTo>
                  <a:lnTo>
                    <a:pt x="83" y="14"/>
                  </a:lnTo>
                  <a:lnTo>
                    <a:pt x="89" y="23"/>
                  </a:lnTo>
                  <a:lnTo>
                    <a:pt x="96" y="43"/>
                  </a:lnTo>
                  <a:lnTo>
                    <a:pt x="96" y="54"/>
                  </a:lnTo>
                  <a:lnTo>
                    <a:pt x="96" y="67"/>
                  </a:lnTo>
                  <a:lnTo>
                    <a:pt x="89" y="88"/>
                  </a:lnTo>
                  <a:lnTo>
                    <a:pt x="83" y="96"/>
                  </a:lnTo>
                  <a:lnTo>
                    <a:pt x="76" y="102"/>
                  </a:lnTo>
                  <a:lnTo>
                    <a:pt x="59" y="109"/>
                  </a:lnTo>
                  <a:lnTo>
                    <a:pt x="47" y="111"/>
                  </a:lnTo>
                  <a:lnTo>
                    <a:pt x="37" y="109"/>
                  </a:lnTo>
                  <a:lnTo>
                    <a:pt x="20" y="102"/>
                  </a:lnTo>
                  <a:lnTo>
                    <a:pt x="13" y="96"/>
                  </a:lnTo>
                  <a:lnTo>
                    <a:pt x="7" y="88"/>
                  </a:lnTo>
                  <a:lnTo>
                    <a:pt x="0" y="67"/>
                  </a:lnTo>
                  <a:lnTo>
                    <a:pt x="0" y="54"/>
                  </a:lnTo>
                  <a:lnTo>
                    <a:pt x="0" y="43"/>
                  </a:lnTo>
                  <a:lnTo>
                    <a:pt x="7" y="23"/>
                  </a:lnTo>
                  <a:lnTo>
                    <a:pt x="13" y="14"/>
                  </a:lnTo>
                  <a:lnTo>
                    <a:pt x="20" y="8"/>
                  </a:lnTo>
                  <a:lnTo>
                    <a:pt x="37" y="1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415"/>
            <p:cNvSpPr>
              <a:spLocks/>
            </p:cNvSpPr>
            <p:nvPr/>
          </p:nvSpPr>
          <p:spPr bwMode="auto">
            <a:xfrm>
              <a:off x="6037263" y="4427538"/>
              <a:ext cx="36513" cy="77788"/>
            </a:xfrm>
            <a:custGeom>
              <a:avLst/>
              <a:gdLst>
                <a:gd name="T0" fmla="*/ 67 w 67"/>
                <a:gd name="T1" fmla="*/ 0 h 146"/>
                <a:gd name="T2" fmla="*/ 67 w 67"/>
                <a:gd name="T3" fmla="*/ 15 h 146"/>
                <a:gd name="T4" fmla="*/ 50 w 67"/>
                <a:gd name="T5" fmla="*/ 15 h 146"/>
                <a:gd name="T6" fmla="*/ 41 w 67"/>
                <a:gd name="T7" fmla="*/ 15 h 146"/>
                <a:gd name="T8" fmla="*/ 37 w 67"/>
                <a:gd name="T9" fmla="*/ 18 h 146"/>
                <a:gd name="T10" fmla="*/ 34 w 67"/>
                <a:gd name="T11" fmla="*/ 22 h 146"/>
                <a:gd name="T12" fmla="*/ 34 w 67"/>
                <a:gd name="T13" fmla="*/ 31 h 146"/>
                <a:gd name="T14" fmla="*/ 34 w 67"/>
                <a:gd name="T15" fmla="*/ 41 h 146"/>
                <a:gd name="T16" fmla="*/ 61 w 67"/>
                <a:gd name="T17" fmla="*/ 41 h 146"/>
                <a:gd name="T18" fmla="*/ 61 w 67"/>
                <a:gd name="T19" fmla="*/ 54 h 146"/>
                <a:gd name="T20" fmla="*/ 34 w 67"/>
                <a:gd name="T21" fmla="*/ 54 h 146"/>
                <a:gd name="T22" fmla="*/ 34 w 67"/>
                <a:gd name="T23" fmla="*/ 146 h 146"/>
                <a:gd name="T24" fmla="*/ 17 w 67"/>
                <a:gd name="T25" fmla="*/ 146 h 146"/>
                <a:gd name="T26" fmla="*/ 17 w 67"/>
                <a:gd name="T27" fmla="*/ 54 h 146"/>
                <a:gd name="T28" fmla="*/ 0 w 67"/>
                <a:gd name="T29" fmla="*/ 54 h 146"/>
                <a:gd name="T30" fmla="*/ 0 w 67"/>
                <a:gd name="T31" fmla="*/ 41 h 146"/>
                <a:gd name="T32" fmla="*/ 17 w 67"/>
                <a:gd name="T33" fmla="*/ 41 h 146"/>
                <a:gd name="T34" fmla="*/ 17 w 67"/>
                <a:gd name="T35" fmla="*/ 33 h 146"/>
                <a:gd name="T36" fmla="*/ 18 w 67"/>
                <a:gd name="T37" fmla="*/ 18 h 146"/>
                <a:gd name="T38" fmla="*/ 24 w 67"/>
                <a:gd name="T39" fmla="*/ 8 h 146"/>
                <a:gd name="T40" fmla="*/ 34 w 67"/>
                <a:gd name="T41" fmla="*/ 0 h 146"/>
                <a:gd name="T42" fmla="*/ 50 w 67"/>
                <a:gd name="T43" fmla="*/ 0 h 146"/>
                <a:gd name="T44" fmla="*/ 67 w 67"/>
                <a:gd name="T45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" h="146">
                  <a:moveTo>
                    <a:pt x="67" y="0"/>
                  </a:moveTo>
                  <a:lnTo>
                    <a:pt x="67" y="15"/>
                  </a:lnTo>
                  <a:lnTo>
                    <a:pt x="50" y="15"/>
                  </a:lnTo>
                  <a:lnTo>
                    <a:pt x="41" y="15"/>
                  </a:lnTo>
                  <a:lnTo>
                    <a:pt x="37" y="18"/>
                  </a:lnTo>
                  <a:lnTo>
                    <a:pt x="34" y="22"/>
                  </a:lnTo>
                  <a:lnTo>
                    <a:pt x="34" y="31"/>
                  </a:lnTo>
                  <a:lnTo>
                    <a:pt x="34" y="41"/>
                  </a:lnTo>
                  <a:lnTo>
                    <a:pt x="61" y="41"/>
                  </a:lnTo>
                  <a:lnTo>
                    <a:pt x="61" y="54"/>
                  </a:lnTo>
                  <a:lnTo>
                    <a:pt x="34" y="54"/>
                  </a:lnTo>
                  <a:lnTo>
                    <a:pt x="34" y="146"/>
                  </a:lnTo>
                  <a:lnTo>
                    <a:pt x="17" y="146"/>
                  </a:lnTo>
                  <a:lnTo>
                    <a:pt x="17" y="54"/>
                  </a:lnTo>
                  <a:lnTo>
                    <a:pt x="0" y="54"/>
                  </a:lnTo>
                  <a:lnTo>
                    <a:pt x="0" y="41"/>
                  </a:lnTo>
                  <a:lnTo>
                    <a:pt x="17" y="41"/>
                  </a:lnTo>
                  <a:lnTo>
                    <a:pt x="17" y="33"/>
                  </a:lnTo>
                  <a:lnTo>
                    <a:pt x="18" y="18"/>
                  </a:lnTo>
                  <a:lnTo>
                    <a:pt x="24" y="8"/>
                  </a:lnTo>
                  <a:lnTo>
                    <a:pt x="34" y="0"/>
                  </a:lnTo>
                  <a:lnTo>
                    <a:pt x="50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416"/>
            <p:cNvSpPr>
              <a:spLocks noEditPoints="1"/>
            </p:cNvSpPr>
            <p:nvPr/>
          </p:nvSpPr>
          <p:spPr bwMode="auto">
            <a:xfrm>
              <a:off x="6108701" y="4448176"/>
              <a:ext cx="47625" cy="58738"/>
            </a:xfrm>
            <a:custGeom>
              <a:avLst/>
              <a:gdLst>
                <a:gd name="T0" fmla="*/ 55 w 89"/>
                <a:gd name="T1" fmla="*/ 54 h 111"/>
                <a:gd name="T2" fmla="*/ 36 w 89"/>
                <a:gd name="T3" fmla="*/ 56 h 111"/>
                <a:gd name="T4" fmla="*/ 26 w 89"/>
                <a:gd name="T5" fmla="*/ 60 h 111"/>
                <a:gd name="T6" fmla="*/ 19 w 89"/>
                <a:gd name="T7" fmla="*/ 66 h 111"/>
                <a:gd name="T8" fmla="*/ 17 w 89"/>
                <a:gd name="T9" fmla="*/ 76 h 111"/>
                <a:gd name="T10" fmla="*/ 19 w 89"/>
                <a:gd name="T11" fmla="*/ 85 h 111"/>
                <a:gd name="T12" fmla="*/ 25 w 89"/>
                <a:gd name="T13" fmla="*/ 90 h 111"/>
                <a:gd name="T14" fmla="*/ 30 w 89"/>
                <a:gd name="T15" fmla="*/ 95 h 111"/>
                <a:gd name="T16" fmla="*/ 40 w 89"/>
                <a:gd name="T17" fmla="*/ 96 h 111"/>
                <a:gd name="T18" fmla="*/ 53 w 89"/>
                <a:gd name="T19" fmla="*/ 95 h 111"/>
                <a:gd name="T20" fmla="*/ 63 w 89"/>
                <a:gd name="T21" fmla="*/ 86 h 111"/>
                <a:gd name="T22" fmla="*/ 71 w 89"/>
                <a:gd name="T23" fmla="*/ 75 h 111"/>
                <a:gd name="T24" fmla="*/ 72 w 89"/>
                <a:gd name="T25" fmla="*/ 59 h 111"/>
                <a:gd name="T26" fmla="*/ 72 w 89"/>
                <a:gd name="T27" fmla="*/ 54 h 111"/>
                <a:gd name="T28" fmla="*/ 55 w 89"/>
                <a:gd name="T29" fmla="*/ 54 h 111"/>
                <a:gd name="T30" fmla="*/ 89 w 89"/>
                <a:gd name="T31" fmla="*/ 47 h 111"/>
                <a:gd name="T32" fmla="*/ 89 w 89"/>
                <a:gd name="T33" fmla="*/ 108 h 111"/>
                <a:gd name="T34" fmla="*/ 72 w 89"/>
                <a:gd name="T35" fmla="*/ 108 h 111"/>
                <a:gd name="T36" fmla="*/ 72 w 89"/>
                <a:gd name="T37" fmla="*/ 92 h 111"/>
                <a:gd name="T38" fmla="*/ 66 w 89"/>
                <a:gd name="T39" fmla="*/ 101 h 111"/>
                <a:gd name="T40" fmla="*/ 58 w 89"/>
                <a:gd name="T41" fmla="*/ 106 h 111"/>
                <a:gd name="T42" fmla="*/ 48 w 89"/>
                <a:gd name="T43" fmla="*/ 109 h 111"/>
                <a:gd name="T44" fmla="*/ 36 w 89"/>
                <a:gd name="T45" fmla="*/ 111 h 111"/>
                <a:gd name="T46" fmla="*/ 20 w 89"/>
                <a:gd name="T47" fmla="*/ 109 h 111"/>
                <a:gd name="T48" fmla="*/ 10 w 89"/>
                <a:gd name="T49" fmla="*/ 101 h 111"/>
                <a:gd name="T50" fmla="*/ 3 w 89"/>
                <a:gd name="T51" fmla="*/ 90 h 111"/>
                <a:gd name="T52" fmla="*/ 0 w 89"/>
                <a:gd name="T53" fmla="*/ 78 h 111"/>
                <a:gd name="T54" fmla="*/ 3 w 89"/>
                <a:gd name="T55" fmla="*/ 60 h 111"/>
                <a:gd name="T56" fmla="*/ 13 w 89"/>
                <a:gd name="T57" fmla="*/ 50 h 111"/>
                <a:gd name="T58" fmla="*/ 26 w 89"/>
                <a:gd name="T59" fmla="*/ 43 h 111"/>
                <a:gd name="T60" fmla="*/ 48 w 89"/>
                <a:gd name="T61" fmla="*/ 42 h 111"/>
                <a:gd name="T62" fmla="*/ 72 w 89"/>
                <a:gd name="T63" fmla="*/ 42 h 111"/>
                <a:gd name="T64" fmla="*/ 72 w 89"/>
                <a:gd name="T65" fmla="*/ 40 h 111"/>
                <a:gd name="T66" fmla="*/ 71 w 89"/>
                <a:gd name="T67" fmla="*/ 29 h 111"/>
                <a:gd name="T68" fmla="*/ 65 w 89"/>
                <a:gd name="T69" fmla="*/ 21 h 111"/>
                <a:gd name="T70" fmla="*/ 55 w 89"/>
                <a:gd name="T71" fmla="*/ 16 h 111"/>
                <a:gd name="T72" fmla="*/ 42 w 89"/>
                <a:gd name="T73" fmla="*/ 14 h 111"/>
                <a:gd name="T74" fmla="*/ 33 w 89"/>
                <a:gd name="T75" fmla="*/ 16 h 111"/>
                <a:gd name="T76" fmla="*/ 25 w 89"/>
                <a:gd name="T77" fmla="*/ 17 h 111"/>
                <a:gd name="T78" fmla="*/ 16 w 89"/>
                <a:gd name="T79" fmla="*/ 20 h 111"/>
                <a:gd name="T80" fmla="*/ 9 w 89"/>
                <a:gd name="T81" fmla="*/ 23 h 111"/>
                <a:gd name="T82" fmla="*/ 9 w 89"/>
                <a:gd name="T83" fmla="*/ 7 h 111"/>
                <a:gd name="T84" fmla="*/ 17 w 89"/>
                <a:gd name="T85" fmla="*/ 4 h 111"/>
                <a:gd name="T86" fmla="*/ 27 w 89"/>
                <a:gd name="T87" fmla="*/ 1 h 111"/>
                <a:gd name="T88" fmla="*/ 36 w 89"/>
                <a:gd name="T89" fmla="*/ 0 h 111"/>
                <a:gd name="T90" fmla="*/ 45 w 89"/>
                <a:gd name="T91" fmla="*/ 0 h 111"/>
                <a:gd name="T92" fmla="*/ 55 w 89"/>
                <a:gd name="T93" fmla="*/ 1 h 111"/>
                <a:gd name="T94" fmla="*/ 72 w 89"/>
                <a:gd name="T95" fmla="*/ 7 h 111"/>
                <a:gd name="T96" fmla="*/ 78 w 89"/>
                <a:gd name="T97" fmla="*/ 11 h 111"/>
                <a:gd name="T98" fmla="*/ 88 w 89"/>
                <a:gd name="T99" fmla="*/ 26 h 111"/>
                <a:gd name="T100" fmla="*/ 89 w 89"/>
                <a:gd name="T101" fmla="*/ 4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9" h="111">
                  <a:moveTo>
                    <a:pt x="55" y="54"/>
                  </a:moveTo>
                  <a:lnTo>
                    <a:pt x="36" y="56"/>
                  </a:lnTo>
                  <a:lnTo>
                    <a:pt x="26" y="60"/>
                  </a:lnTo>
                  <a:lnTo>
                    <a:pt x="19" y="66"/>
                  </a:lnTo>
                  <a:lnTo>
                    <a:pt x="17" y="76"/>
                  </a:lnTo>
                  <a:lnTo>
                    <a:pt x="19" y="85"/>
                  </a:lnTo>
                  <a:lnTo>
                    <a:pt x="25" y="90"/>
                  </a:lnTo>
                  <a:lnTo>
                    <a:pt x="30" y="95"/>
                  </a:lnTo>
                  <a:lnTo>
                    <a:pt x="40" y="96"/>
                  </a:lnTo>
                  <a:lnTo>
                    <a:pt x="53" y="95"/>
                  </a:lnTo>
                  <a:lnTo>
                    <a:pt x="63" y="86"/>
                  </a:lnTo>
                  <a:lnTo>
                    <a:pt x="71" y="75"/>
                  </a:lnTo>
                  <a:lnTo>
                    <a:pt x="72" y="59"/>
                  </a:lnTo>
                  <a:lnTo>
                    <a:pt x="72" y="54"/>
                  </a:lnTo>
                  <a:lnTo>
                    <a:pt x="55" y="54"/>
                  </a:lnTo>
                  <a:close/>
                  <a:moveTo>
                    <a:pt x="89" y="47"/>
                  </a:moveTo>
                  <a:lnTo>
                    <a:pt x="89" y="108"/>
                  </a:lnTo>
                  <a:lnTo>
                    <a:pt x="72" y="108"/>
                  </a:lnTo>
                  <a:lnTo>
                    <a:pt x="72" y="92"/>
                  </a:lnTo>
                  <a:lnTo>
                    <a:pt x="66" y="101"/>
                  </a:lnTo>
                  <a:lnTo>
                    <a:pt x="58" y="106"/>
                  </a:lnTo>
                  <a:lnTo>
                    <a:pt x="48" y="109"/>
                  </a:lnTo>
                  <a:lnTo>
                    <a:pt x="36" y="111"/>
                  </a:lnTo>
                  <a:lnTo>
                    <a:pt x="20" y="109"/>
                  </a:lnTo>
                  <a:lnTo>
                    <a:pt x="10" y="101"/>
                  </a:lnTo>
                  <a:lnTo>
                    <a:pt x="3" y="90"/>
                  </a:lnTo>
                  <a:lnTo>
                    <a:pt x="0" y="78"/>
                  </a:lnTo>
                  <a:lnTo>
                    <a:pt x="3" y="60"/>
                  </a:lnTo>
                  <a:lnTo>
                    <a:pt x="13" y="50"/>
                  </a:lnTo>
                  <a:lnTo>
                    <a:pt x="26" y="43"/>
                  </a:lnTo>
                  <a:lnTo>
                    <a:pt x="48" y="42"/>
                  </a:lnTo>
                  <a:lnTo>
                    <a:pt x="72" y="42"/>
                  </a:lnTo>
                  <a:lnTo>
                    <a:pt x="72" y="40"/>
                  </a:lnTo>
                  <a:lnTo>
                    <a:pt x="71" y="29"/>
                  </a:lnTo>
                  <a:lnTo>
                    <a:pt x="65" y="21"/>
                  </a:lnTo>
                  <a:lnTo>
                    <a:pt x="55" y="16"/>
                  </a:lnTo>
                  <a:lnTo>
                    <a:pt x="42" y="14"/>
                  </a:lnTo>
                  <a:lnTo>
                    <a:pt x="33" y="16"/>
                  </a:lnTo>
                  <a:lnTo>
                    <a:pt x="25" y="17"/>
                  </a:lnTo>
                  <a:lnTo>
                    <a:pt x="16" y="20"/>
                  </a:lnTo>
                  <a:lnTo>
                    <a:pt x="9" y="23"/>
                  </a:lnTo>
                  <a:lnTo>
                    <a:pt x="9" y="7"/>
                  </a:lnTo>
                  <a:lnTo>
                    <a:pt x="17" y="4"/>
                  </a:lnTo>
                  <a:lnTo>
                    <a:pt x="27" y="1"/>
                  </a:lnTo>
                  <a:lnTo>
                    <a:pt x="36" y="0"/>
                  </a:lnTo>
                  <a:lnTo>
                    <a:pt x="45" y="0"/>
                  </a:lnTo>
                  <a:lnTo>
                    <a:pt x="55" y="1"/>
                  </a:lnTo>
                  <a:lnTo>
                    <a:pt x="72" y="7"/>
                  </a:lnTo>
                  <a:lnTo>
                    <a:pt x="78" y="11"/>
                  </a:lnTo>
                  <a:lnTo>
                    <a:pt x="88" y="26"/>
                  </a:lnTo>
                  <a:lnTo>
                    <a:pt x="89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417"/>
            <p:cNvSpPr>
              <a:spLocks noEditPoints="1"/>
            </p:cNvSpPr>
            <p:nvPr/>
          </p:nvSpPr>
          <p:spPr bwMode="auto">
            <a:xfrm>
              <a:off x="6203951" y="4448176"/>
              <a:ext cx="49213" cy="77788"/>
            </a:xfrm>
            <a:custGeom>
              <a:avLst/>
              <a:gdLst>
                <a:gd name="T0" fmla="*/ 76 w 93"/>
                <a:gd name="T1" fmla="*/ 54 h 148"/>
                <a:gd name="T2" fmla="*/ 75 w 93"/>
                <a:gd name="T3" fmla="*/ 37 h 148"/>
                <a:gd name="T4" fmla="*/ 69 w 93"/>
                <a:gd name="T5" fmla="*/ 24 h 148"/>
                <a:gd name="T6" fmla="*/ 60 w 93"/>
                <a:gd name="T7" fmla="*/ 16 h 148"/>
                <a:gd name="T8" fmla="*/ 47 w 93"/>
                <a:gd name="T9" fmla="*/ 14 h 148"/>
                <a:gd name="T10" fmla="*/ 34 w 93"/>
                <a:gd name="T11" fmla="*/ 16 h 148"/>
                <a:gd name="T12" fmla="*/ 26 w 93"/>
                <a:gd name="T13" fmla="*/ 24 h 148"/>
                <a:gd name="T14" fmla="*/ 18 w 93"/>
                <a:gd name="T15" fmla="*/ 37 h 148"/>
                <a:gd name="T16" fmla="*/ 17 w 93"/>
                <a:gd name="T17" fmla="*/ 54 h 148"/>
                <a:gd name="T18" fmla="*/ 18 w 93"/>
                <a:gd name="T19" fmla="*/ 72 h 148"/>
                <a:gd name="T20" fmla="*/ 26 w 93"/>
                <a:gd name="T21" fmla="*/ 83 h 148"/>
                <a:gd name="T22" fmla="*/ 34 w 93"/>
                <a:gd name="T23" fmla="*/ 92 h 148"/>
                <a:gd name="T24" fmla="*/ 47 w 93"/>
                <a:gd name="T25" fmla="*/ 93 h 148"/>
                <a:gd name="T26" fmla="*/ 60 w 93"/>
                <a:gd name="T27" fmla="*/ 92 h 148"/>
                <a:gd name="T28" fmla="*/ 69 w 93"/>
                <a:gd name="T29" fmla="*/ 83 h 148"/>
                <a:gd name="T30" fmla="*/ 75 w 93"/>
                <a:gd name="T31" fmla="*/ 72 h 148"/>
                <a:gd name="T32" fmla="*/ 76 w 93"/>
                <a:gd name="T33" fmla="*/ 54 h 148"/>
                <a:gd name="T34" fmla="*/ 93 w 93"/>
                <a:gd name="T35" fmla="*/ 95 h 148"/>
                <a:gd name="T36" fmla="*/ 93 w 93"/>
                <a:gd name="T37" fmla="*/ 108 h 148"/>
                <a:gd name="T38" fmla="*/ 88 w 93"/>
                <a:gd name="T39" fmla="*/ 128 h 148"/>
                <a:gd name="T40" fmla="*/ 82 w 93"/>
                <a:gd name="T41" fmla="*/ 134 h 148"/>
                <a:gd name="T42" fmla="*/ 75 w 93"/>
                <a:gd name="T43" fmla="*/ 141 h 148"/>
                <a:gd name="T44" fmla="*/ 57 w 93"/>
                <a:gd name="T45" fmla="*/ 147 h 148"/>
                <a:gd name="T46" fmla="*/ 46 w 93"/>
                <a:gd name="T47" fmla="*/ 148 h 148"/>
                <a:gd name="T48" fmla="*/ 36 w 93"/>
                <a:gd name="T49" fmla="*/ 147 h 148"/>
                <a:gd name="T50" fmla="*/ 29 w 93"/>
                <a:gd name="T51" fmla="*/ 147 h 148"/>
                <a:gd name="T52" fmla="*/ 20 w 93"/>
                <a:gd name="T53" fmla="*/ 145 h 148"/>
                <a:gd name="T54" fmla="*/ 13 w 93"/>
                <a:gd name="T55" fmla="*/ 142 h 148"/>
                <a:gd name="T56" fmla="*/ 13 w 93"/>
                <a:gd name="T57" fmla="*/ 125 h 148"/>
                <a:gd name="T58" fmla="*/ 20 w 93"/>
                <a:gd name="T59" fmla="*/ 129 h 148"/>
                <a:gd name="T60" fmla="*/ 27 w 93"/>
                <a:gd name="T61" fmla="*/ 131 h 148"/>
                <a:gd name="T62" fmla="*/ 34 w 93"/>
                <a:gd name="T63" fmla="*/ 132 h 148"/>
                <a:gd name="T64" fmla="*/ 43 w 93"/>
                <a:gd name="T65" fmla="*/ 134 h 148"/>
                <a:gd name="T66" fmla="*/ 59 w 93"/>
                <a:gd name="T67" fmla="*/ 132 h 148"/>
                <a:gd name="T68" fmla="*/ 67 w 93"/>
                <a:gd name="T69" fmla="*/ 125 h 148"/>
                <a:gd name="T70" fmla="*/ 75 w 93"/>
                <a:gd name="T71" fmla="*/ 114 h 148"/>
                <a:gd name="T72" fmla="*/ 76 w 93"/>
                <a:gd name="T73" fmla="*/ 98 h 148"/>
                <a:gd name="T74" fmla="*/ 76 w 93"/>
                <a:gd name="T75" fmla="*/ 89 h 148"/>
                <a:gd name="T76" fmla="*/ 70 w 93"/>
                <a:gd name="T77" fmla="*/ 98 h 148"/>
                <a:gd name="T78" fmla="*/ 63 w 93"/>
                <a:gd name="T79" fmla="*/ 103 h 148"/>
                <a:gd name="T80" fmla="*/ 54 w 93"/>
                <a:gd name="T81" fmla="*/ 106 h 148"/>
                <a:gd name="T82" fmla="*/ 43 w 93"/>
                <a:gd name="T83" fmla="*/ 108 h 148"/>
                <a:gd name="T84" fmla="*/ 33 w 93"/>
                <a:gd name="T85" fmla="*/ 106 h 148"/>
                <a:gd name="T86" fmla="*/ 18 w 93"/>
                <a:gd name="T87" fmla="*/ 99 h 148"/>
                <a:gd name="T88" fmla="*/ 11 w 93"/>
                <a:gd name="T89" fmla="*/ 93 h 148"/>
                <a:gd name="T90" fmla="*/ 1 w 93"/>
                <a:gd name="T91" fmla="*/ 76 h 148"/>
                <a:gd name="T92" fmla="*/ 0 w 93"/>
                <a:gd name="T93" fmla="*/ 54 h 148"/>
                <a:gd name="T94" fmla="*/ 1 w 93"/>
                <a:gd name="T95" fmla="*/ 31 h 148"/>
                <a:gd name="T96" fmla="*/ 11 w 93"/>
                <a:gd name="T97" fmla="*/ 14 h 148"/>
                <a:gd name="T98" fmla="*/ 18 w 93"/>
                <a:gd name="T99" fmla="*/ 8 h 148"/>
                <a:gd name="T100" fmla="*/ 33 w 93"/>
                <a:gd name="T101" fmla="*/ 1 h 148"/>
                <a:gd name="T102" fmla="*/ 43 w 93"/>
                <a:gd name="T103" fmla="*/ 0 h 148"/>
                <a:gd name="T104" fmla="*/ 54 w 93"/>
                <a:gd name="T105" fmla="*/ 1 h 148"/>
                <a:gd name="T106" fmla="*/ 63 w 93"/>
                <a:gd name="T107" fmla="*/ 4 h 148"/>
                <a:gd name="T108" fmla="*/ 70 w 93"/>
                <a:gd name="T109" fmla="*/ 10 h 148"/>
                <a:gd name="T110" fmla="*/ 76 w 93"/>
                <a:gd name="T111" fmla="*/ 18 h 148"/>
                <a:gd name="T112" fmla="*/ 76 w 93"/>
                <a:gd name="T113" fmla="*/ 3 h 148"/>
                <a:gd name="T114" fmla="*/ 93 w 93"/>
                <a:gd name="T115" fmla="*/ 3 h 148"/>
                <a:gd name="T116" fmla="*/ 93 w 93"/>
                <a:gd name="T117" fmla="*/ 95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3" h="148">
                  <a:moveTo>
                    <a:pt x="76" y="54"/>
                  </a:moveTo>
                  <a:lnTo>
                    <a:pt x="75" y="37"/>
                  </a:lnTo>
                  <a:lnTo>
                    <a:pt x="69" y="24"/>
                  </a:lnTo>
                  <a:lnTo>
                    <a:pt x="60" y="16"/>
                  </a:lnTo>
                  <a:lnTo>
                    <a:pt x="47" y="14"/>
                  </a:lnTo>
                  <a:lnTo>
                    <a:pt x="34" y="16"/>
                  </a:lnTo>
                  <a:lnTo>
                    <a:pt x="26" y="24"/>
                  </a:lnTo>
                  <a:lnTo>
                    <a:pt x="18" y="37"/>
                  </a:lnTo>
                  <a:lnTo>
                    <a:pt x="17" y="54"/>
                  </a:lnTo>
                  <a:lnTo>
                    <a:pt x="18" y="72"/>
                  </a:lnTo>
                  <a:lnTo>
                    <a:pt x="26" y="83"/>
                  </a:lnTo>
                  <a:lnTo>
                    <a:pt x="34" y="92"/>
                  </a:lnTo>
                  <a:lnTo>
                    <a:pt x="47" y="93"/>
                  </a:lnTo>
                  <a:lnTo>
                    <a:pt x="60" y="92"/>
                  </a:lnTo>
                  <a:lnTo>
                    <a:pt x="69" y="83"/>
                  </a:lnTo>
                  <a:lnTo>
                    <a:pt x="75" y="72"/>
                  </a:lnTo>
                  <a:lnTo>
                    <a:pt x="76" y="54"/>
                  </a:lnTo>
                  <a:close/>
                  <a:moveTo>
                    <a:pt x="93" y="95"/>
                  </a:moveTo>
                  <a:lnTo>
                    <a:pt x="93" y="108"/>
                  </a:lnTo>
                  <a:lnTo>
                    <a:pt x="88" y="128"/>
                  </a:lnTo>
                  <a:lnTo>
                    <a:pt x="82" y="134"/>
                  </a:lnTo>
                  <a:lnTo>
                    <a:pt x="75" y="141"/>
                  </a:lnTo>
                  <a:lnTo>
                    <a:pt x="57" y="147"/>
                  </a:lnTo>
                  <a:lnTo>
                    <a:pt x="46" y="148"/>
                  </a:lnTo>
                  <a:lnTo>
                    <a:pt x="36" y="147"/>
                  </a:lnTo>
                  <a:lnTo>
                    <a:pt x="29" y="147"/>
                  </a:lnTo>
                  <a:lnTo>
                    <a:pt x="20" y="145"/>
                  </a:lnTo>
                  <a:lnTo>
                    <a:pt x="13" y="142"/>
                  </a:lnTo>
                  <a:lnTo>
                    <a:pt x="13" y="125"/>
                  </a:lnTo>
                  <a:lnTo>
                    <a:pt x="20" y="129"/>
                  </a:lnTo>
                  <a:lnTo>
                    <a:pt x="27" y="131"/>
                  </a:lnTo>
                  <a:lnTo>
                    <a:pt x="34" y="132"/>
                  </a:lnTo>
                  <a:lnTo>
                    <a:pt x="43" y="134"/>
                  </a:lnTo>
                  <a:lnTo>
                    <a:pt x="59" y="132"/>
                  </a:lnTo>
                  <a:lnTo>
                    <a:pt x="67" y="125"/>
                  </a:lnTo>
                  <a:lnTo>
                    <a:pt x="75" y="114"/>
                  </a:lnTo>
                  <a:lnTo>
                    <a:pt x="76" y="98"/>
                  </a:lnTo>
                  <a:lnTo>
                    <a:pt x="76" y="89"/>
                  </a:lnTo>
                  <a:lnTo>
                    <a:pt x="70" y="98"/>
                  </a:lnTo>
                  <a:lnTo>
                    <a:pt x="63" y="103"/>
                  </a:lnTo>
                  <a:lnTo>
                    <a:pt x="54" y="106"/>
                  </a:lnTo>
                  <a:lnTo>
                    <a:pt x="43" y="108"/>
                  </a:lnTo>
                  <a:lnTo>
                    <a:pt x="33" y="106"/>
                  </a:lnTo>
                  <a:lnTo>
                    <a:pt x="18" y="99"/>
                  </a:lnTo>
                  <a:lnTo>
                    <a:pt x="11" y="93"/>
                  </a:lnTo>
                  <a:lnTo>
                    <a:pt x="1" y="76"/>
                  </a:lnTo>
                  <a:lnTo>
                    <a:pt x="0" y="54"/>
                  </a:lnTo>
                  <a:lnTo>
                    <a:pt x="1" y="31"/>
                  </a:lnTo>
                  <a:lnTo>
                    <a:pt x="11" y="14"/>
                  </a:lnTo>
                  <a:lnTo>
                    <a:pt x="18" y="8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54" y="1"/>
                  </a:lnTo>
                  <a:lnTo>
                    <a:pt x="63" y="4"/>
                  </a:lnTo>
                  <a:lnTo>
                    <a:pt x="70" y="10"/>
                  </a:lnTo>
                  <a:lnTo>
                    <a:pt x="76" y="18"/>
                  </a:lnTo>
                  <a:lnTo>
                    <a:pt x="76" y="3"/>
                  </a:lnTo>
                  <a:lnTo>
                    <a:pt x="93" y="3"/>
                  </a:lnTo>
                  <a:lnTo>
                    <a:pt x="93" y="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418"/>
            <p:cNvSpPr>
              <a:spLocks noEditPoints="1"/>
            </p:cNvSpPr>
            <p:nvPr/>
          </p:nvSpPr>
          <p:spPr bwMode="auto">
            <a:xfrm>
              <a:off x="6272213" y="4427538"/>
              <a:ext cx="9525" cy="77788"/>
            </a:xfrm>
            <a:custGeom>
              <a:avLst/>
              <a:gdLst>
                <a:gd name="T0" fmla="*/ 0 w 18"/>
                <a:gd name="T1" fmla="*/ 41 h 146"/>
                <a:gd name="T2" fmla="*/ 18 w 18"/>
                <a:gd name="T3" fmla="*/ 41 h 146"/>
                <a:gd name="T4" fmla="*/ 18 w 18"/>
                <a:gd name="T5" fmla="*/ 146 h 146"/>
                <a:gd name="T6" fmla="*/ 0 w 18"/>
                <a:gd name="T7" fmla="*/ 146 h 146"/>
                <a:gd name="T8" fmla="*/ 0 w 18"/>
                <a:gd name="T9" fmla="*/ 41 h 146"/>
                <a:gd name="T10" fmla="*/ 0 w 18"/>
                <a:gd name="T11" fmla="*/ 0 h 146"/>
                <a:gd name="T12" fmla="*/ 18 w 18"/>
                <a:gd name="T13" fmla="*/ 0 h 146"/>
                <a:gd name="T14" fmla="*/ 18 w 18"/>
                <a:gd name="T15" fmla="*/ 22 h 146"/>
                <a:gd name="T16" fmla="*/ 0 w 18"/>
                <a:gd name="T17" fmla="*/ 22 h 146"/>
                <a:gd name="T18" fmla="*/ 0 w 18"/>
                <a:gd name="T1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46">
                  <a:moveTo>
                    <a:pt x="0" y="41"/>
                  </a:moveTo>
                  <a:lnTo>
                    <a:pt x="18" y="41"/>
                  </a:lnTo>
                  <a:lnTo>
                    <a:pt x="18" y="146"/>
                  </a:lnTo>
                  <a:lnTo>
                    <a:pt x="0" y="146"/>
                  </a:lnTo>
                  <a:lnTo>
                    <a:pt x="0" y="41"/>
                  </a:lnTo>
                  <a:close/>
                  <a:moveTo>
                    <a:pt x="0" y="0"/>
                  </a:moveTo>
                  <a:lnTo>
                    <a:pt x="18" y="0"/>
                  </a:lnTo>
                  <a:lnTo>
                    <a:pt x="18" y="22"/>
                  </a:ln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419"/>
            <p:cNvSpPr>
              <a:spLocks/>
            </p:cNvSpPr>
            <p:nvPr/>
          </p:nvSpPr>
          <p:spPr bwMode="auto">
            <a:xfrm>
              <a:off x="6294438" y="4449763"/>
              <a:ext cx="53975" cy="55563"/>
            </a:xfrm>
            <a:custGeom>
              <a:avLst/>
              <a:gdLst>
                <a:gd name="T0" fmla="*/ 0 w 102"/>
                <a:gd name="T1" fmla="*/ 0 h 105"/>
                <a:gd name="T2" fmla="*/ 19 w 102"/>
                <a:gd name="T3" fmla="*/ 0 h 105"/>
                <a:gd name="T4" fmla="*/ 52 w 102"/>
                <a:gd name="T5" fmla="*/ 87 h 105"/>
                <a:gd name="T6" fmla="*/ 85 w 102"/>
                <a:gd name="T7" fmla="*/ 0 h 105"/>
                <a:gd name="T8" fmla="*/ 102 w 102"/>
                <a:gd name="T9" fmla="*/ 0 h 105"/>
                <a:gd name="T10" fmla="*/ 63 w 102"/>
                <a:gd name="T11" fmla="*/ 105 h 105"/>
                <a:gd name="T12" fmla="*/ 40 w 102"/>
                <a:gd name="T13" fmla="*/ 105 h 105"/>
                <a:gd name="T14" fmla="*/ 0 w 102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105">
                  <a:moveTo>
                    <a:pt x="0" y="0"/>
                  </a:moveTo>
                  <a:lnTo>
                    <a:pt x="19" y="0"/>
                  </a:lnTo>
                  <a:lnTo>
                    <a:pt x="52" y="87"/>
                  </a:lnTo>
                  <a:lnTo>
                    <a:pt x="85" y="0"/>
                  </a:lnTo>
                  <a:lnTo>
                    <a:pt x="102" y="0"/>
                  </a:lnTo>
                  <a:lnTo>
                    <a:pt x="63" y="105"/>
                  </a:lnTo>
                  <a:lnTo>
                    <a:pt x="4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420"/>
            <p:cNvSpPr>
              <a:spLocks noEditPoints="1"/>
            </p:cNvSpPr>
            <p:nvPr/>
          </p:nvSpPr>
          <p:spPr bwMode="auto">
            <a:xfrm>
              <a:off x="6356351" y="4448176"/>
              <a:ext cx="52388" cy="58738"/>
            </a:xfrm>
            <a:custGeom>
              <a:avLst/>
              <a:gdLst>
                <a:gd name="T0" fmla="*/ 97 w 97"/>
                <a:gd name="T1" fmla="*/ 50 h 111"/>
                <a:gd name="T2" fmla="*/ 97 w 97"/>
                <a:gd name="T3" fmla="*/ 59 h 111"/>
                <a:gd name="T4" fmla="*/ 18 w 97"/>
                <a:gd name="T5" fmla="*/ 59 h 111"/>
                <a:gd name="T6" fmla="*/ 21 w 97"/>
                <a:gd name="T7" fmla="*/ 76 h 111"/>
                <a:gd name="T8" fmla="*/ 28 w 97"/>
                <a:gd name="T9" fmla="*/ 86 h 111"/>
                <a:gd name="T10" fmla="*/ 39 w 97"/>
                <a:gd name="T11" fmla="*/ 95 h 111"/>
                <a:gd name="T12" fmla="*/ 55 w 97"/>
                <a:gd name="T13" fmla="*/ 96 h 111"/>
                <a:gd name="T14" fmla="*/ 65 w 97"/>
                <a:gd name="T15" fmla="*/ 95 h 111"/>
                <a:gd name="T16" fmla="*/ 74 w 97"/>
                <a:gd name="T17" fmla="*/ 93 h 111"/>
                <a:gd name="T18" fmla="*/ 84 w 97"/>
                <a:gd name="T19" fmla="*/ 90 h 111"/>
                <a:gd name="T20" fmla="*/ 93 w 97"/>
                <a:gd name="T21" fmla="*/ 86 h 111"/>
                <a:gd name="T22" fmla="*/ 93 w 97"/>
                <a:gd name="T23" fmla="*/ 102 h 111"/>
                <a:gd name="T24" fmla="*/ 84 w 97"/>
                <a:gd name="T25" fmla="*/ 106 h 111"/>
                <a:gd name="T26" fmla="*/ 74 w 97"/>
                <a:gd name="T27" fmla="*/ 108 h 111"/>
                <a:gd name="T28" fmla="*/ 64 w 97"/>
                <a:gd name="T29" fmla="*/ 111 h 111"/>
                <a:gd name="T30" fmla="*/ 54 w 97"/>
                <a:gd name="T31" fmla="*/ 111 h 111"/>
                <a:gd name="T32" fmla="*/ 42 w 97"/>
                <a:gd name="T33" fmla="*/ 109 h 111"/>
                <a:gd name="T34" fmla="*/ 22 w 97"/>
                <a:gd name="T35" fmla="*/ 102 h 111"/>
                <a:gd name="T36" fmla="*/ 15 w 97"/>
                <a:gd name="T37" fmla="*/ 96 h 111"/>
                <a:gd name="T38" fmla="*/ 8 w 97"/>
                <a:gd name="T39" fmla="*/ 88 h 111"/>
                <a:gd name="T40" fmla="*/ 0 w 97"/>
                <a:gd name="T41" fmla="*/ 67 h 111"/>
                <a:gd name="T42" fmla="*/ 0 w 97"/>
                <a:gd name="T43" fmla="*/ 56 h 111"/>
                <a:gd name="T44" fmla="*/ 0 w 97"/>
                <a:gd name="T45" fmla="*/ 43 h 111"/>
                <a:gd name="T46" fmla="*/ 8 w 97"/>
                <a:gd name="T47" fmla="*/ 23 h 111"/>
                <a:gd name="T48" fmla="*/ 13 w 97"/>
                <a:gd name="T49" fmla="*/ 16 h 111"/>
                <a:gd name="T50" fmla="*/ 21 w 97"/>
                <a:gd name="T51" fmla="*/ 8 h 111"/>
                <a:gd name="T52" fmla="*/ 39 w 97"/>
                <a:gd name="T53" fmla="*/ 1 h 111"/>
                <a:gd name="T54" fmla="*/ 51 w 97"/>
                <a:gd name="T55" fmla="*/ 0 h 111"/>
                <a:gd name="T56" fmla="*/ 61 w 97"/>
                <a:gd name="T57" fmla="*/ 1 h 111"/>
                <a:gd name="T58" fmla="*/ 78 w 97"/>
                <a:gd name="T59" fmla="*/ 7 h 111"/>
                <a:gd name="T60" fmla="*/ 85 w 97"/>
                <a:gd name="T61" fmla="*/ 14 h 111"/>
                <a:gd name="T62" fmla="*/ 90 w 97"/>
                <a:gd name="T63" fmla="*/ 21 h 111"/>
                <a:gd name="T64" fmla="*/ 97 w 97"/>
                <a:gd name="T65" fmla="*/ 40 h 111"/>
                <a:gd name="T66" fmla="*/ 97 w 97"/>
                <a:gd name="T67" fmla="*/ 50 h 111"/>
                <a:gd name="T68" fmla="*/ 80 w 97"/>
                <a:gd name="T69" fmla="*/ 46 h 111"/>
                <a:gd name="T70" fmla="*/ 78 w 97"/>
                <a:gd name="T71" fmla="*/ 33 h 111"/>
                <a:gd name="T72" fmla="*/ 73 w 97"/>
                <a:gd name="T73" fmla="*/ 23 h 111"/>
                <a:gd name="T74" fmla="*/ 64 w 97"/>
                <a:gd name="T75" fmla="*/ 16 h 111"/>
                <a:gd name="T76" fmla="*/ 51 w 97"/>
                <a:gd name="T77" fmla="*/ 14 h 111"/>
                <a:gd name="T78" fmla="*/ 38 w 97"/>
                <a:gd name="T79" fmla="*/ 16 h 111"/>
                <a:gd name="T80" fmla="*/ 28 w 97"/>
                <a:gd name="T81" fmla="*/ 23 h 111"/>
                <a:gd name="T82" fmla="*/ 21 w 97"/>
                <a:gd name="T83" fmla="*/ 31 h 111"/>
                <a:gd name="T84" fmla="*/ 18 w 97"/>
                <a:gd name="T85" fmla="*/ 46 h 111"/>
                <a:gd name="T86" fmla="*/ 80 w 97"/>
                <a:gd name="T87" fmla="*/ 4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7" h="111">
                  <a:moveTo>
                    <a:pt x="97" y="50"/>
                  </a:moveTo>
                  <a:lnTo>
                    <a:pt x="97" y="59"/>
                  </a:lnTo>
                  <a:lnTo>
                    <a:pt x="18" y="59"/>
                  </a:lnTo>
                  <a:lnTo>
                    <a:pt x="21" y="76"/>
                  </a:lnTo>
                  <a:lnTo>
                    <a:pt x="28" y="86"/>
                  </a:lnTo>
                  <a:lnTo>
                    <a:pt x="39" y="95"/>
                  </a:lnTo>
                  <a:lnTo>
                    <a:pt x="55" y="96"/>
                  </a:lnTo>
                  <a:lnTo>
                    <a:pt x="65" y="95"/>
                  </a:lnTo>
                  <a:lnTo>
                    <a:pt x="74" y="93"/>
                  </a:lnTo>
                  <a:lnTo>
                    <a:pt x="84" y="90"/>
                  </a:lnTo>
                  <a:lnTo>
                    <a:pt x="93" y="86"/>
                  </a:lnTo>
                  <a:lnTo>
                    <a:pt x="93" y="102"/>
                  </a:lnTo>
                  <a:lnTo>
                    <a:pt x="84" y="106"/>
                  </a:lnTo>
                  <a:lnTo>
                    <a:pt x="74" y="108"/>
                  </a:lnTo>
                  <a:lnTo>
                    <a:pt x="64" y="111"/>
                  </a:lnTo>
                  <a:lnTo>
                    <a:pt x="54" y="111"/>
                  </a:lnTo>
                  <a:lnTo>
                    <a:pt x="42" y="109"/>
                  </a:lnTo>
                  <a:lnTo>
                    <a:pt x="22" y="102"/>
                  </a:lnTo>
                  <a:lnTo>
                    <a:pt x="15" y="96"/>
                  </a:lnTo>
                  <a:lnTo>
                    <a:pt x="8" y="88"/>
                  </a:lnTo>
                  <a:lnTo>
                    <a:pt x="0" y="67"/>
                  </a:lnTo>
                  <a:lnTo>
                    <a:pt x="0" y="56"/>
                  </a:lnTo>
                  <a:lnTo>
                    <a:pt x="0" y="43"/>
                  </a:lnTo>
                  <a:lnTo>
                    <a:pt x="8" y="23"/>
                  </a:lnTo>
                  <a:lnTo>
                    <a:pt x="13" y="16"/>
                  </a:lnTo>
                  <a:lnTo>
                    <a:pt x="21" y="8"/>
                  </a:lnTo>
                  <a:lnTo>
                    <a:pt x="39" y="1"/>
                  </a:lnTo>
                  <a:lnTo>
                    <a:pt x="51" y="0"/>
                  </a:lnTo>
                  <a:lnTo>
                    <a:pt x="61" y="1"/>
                  </a:lnTo>
                  <a:lnTo>
                    <a:pt x="78" y="7"/>
                  </a:lnTo>
                  <a:lnTo>
                    <a:pt x="85" y="14"/>
                  </a:lnTo>
                  <a:lnTo>
                    <a:pt x="90" y="21"/>
                  </a:lnTo>
                  <a:lnTo>
                    <a:pt x="97" y="40"/>
                  </a:lnTo>
                  <a:lnTo>
                    <a:pt x="97" y="50"/>
                  </a:lnTo>
                  <a:close/>
                  <a:moveTo>
                    <a:pt x="80" y="46"/>
                  </a:moveTo>
                  <a:lnTo>
                    <a:pt x="78" y="33"/>
                  </a:lnTo>
                  <a:lnTo>
                    <a:pt x="73" y="23"/>
                  </a:lnTo>
                  <a:lnTo>
                    <a:pt x="64" y="16"/>
                  </a:lnTo>
                  <a:lnTo>
                    <a:pt x="51" y="14"/>
                  </a:lnTo>
                  <a:lnTo>
                    <a:pt x="38" y="16"/>
                  </a:lnTo>
                  <a:lnTo>
                    <a:pt x="28" y="23"/>
                  </a:lnTo>
                  <a:lnTo>
                    <a:pt x="21" y="31"/>
                  </a:lnTo>
                  <a:lnTo>
                    <a:pt x="18" y="46"/>
                  </a:lnTo>
                  <a:lnTo>
                    <a:pt x="80" y="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421"/>
            <p:cNvSpPr>
              <a:spLocks/>
            </p:cNvSpPr>
            <p:nvPr/>
          </p:nvSpPr>
          <p:spPr bwMode="auto">
            <a:xfrm>
              <a:off x="6423026" y="4448176"/>
              <a:ext cx="46038" cy="57150"/>
            </a:xfrm>
            <a:custGeom>
              <a:avLst/>
              <a:gdLst>
                <a:gd name="T0" fmla="*/ 88 w 88"/>
                <a:gd name="T1" fmla="*/ 44 h 108"/>
                <a:gd name="T2" fmla="*/ 88 w 88"/>
                <a:gd name="T3" fmla="*/ 108 h 108"/>
                <a:gd name="T4" fmla="*/ 71 w 88"/>
                <a:gd name="T5" fmla="*/ 108 h 108"/>
                <a:gd name="T6" fmla="*/ 71 w 88"/>
                <a:gd name="T7" fmla="*/ 44 h 108"/>
                <a:gd name="T8" fmla="*/ 71 w 88"/>
                <a:gd name="T9" fmla="*/ 31 h 108"/>
                <a:gd name="T10" fmla="*/ 65 w 88"/>
                <a:gd name="T11" fmla="*/ 23 h 108"/>
                <a:gd name="T12" fmla="*/ 59 w 88"/>
                <a:gd name="T13" fmla="*/ 16 h 108"/>
                <a:gd name="T14" fmla="*/ 48 w 88"/>
                <a:gd name="T15" fmla="*/ 16 h 108"/>
                <a:gd name="T16" fmla="*/ 35 w 88"/>
                <a:gd name="T17" fmla="*/ 17 h 108"/>
                <a:gd name="T18" fmla="*/ 26 w 88"/>
                <a:gd name="T19" fmla="*/ 24 h 108"/>
                <a:gd name="T20" fmla="*/ 19 w 88"/>
                <a:gd name="T21" fmla="*/ 34 h 108"/>
                <a:gd name="T22" fmla="*/ 18 w 88"/>
                <a:gd name="T23" fmla="*/ 49 h 108"/>
                <a:gd name="T24" fmla="*/ 18 w 88"/>
                <a:gd name="T25" fmla="*/ 108 h 108"/>
                <a:gd name="T26" fmla="*/ 0 w 88"/>
                <a:gd name="T27" fmla="*/ 108 h 108"/>
                <a:gd name="T28" fmla="*/ 0 w 88"/>
                <a:gd name="T29" fmla="*/ 3 h 108"/>
                <a:gd name="T30" fmla="*/ 18 w 88"/>
                <a:gd name="T31" fmla="*/ 3 h 108"/>
                <a:gd name="T32" fmla="*/ 18 w 88"/>
                <a:gd name="T33" fmla="*/ 18 h 108"/>
                <a:gd name="T34" fmla="*/ 25 w 88"/>
                <a:gd name="T35" fmla="*/ 10 h 108"/>
                <a:gd name="T36" fmla="*/ 32 w 88"/>
                <a:gd name="T37" fmla="*/ 4 h 108"/>
                <a:gd name="T38" fmla="*/ 42 w 88"/>
                <a:gd name="T39" fmla="*/ 1 h 108"/>
                <a:gd name="T40" fmla="*/ 52 w 88"/>
                <a:gd name="T41" fmla="*/ 0 h 108"/>
                <a:gd name="T42" fmla="*/ 70 w 88"/>
                <a:gd name="T43" fmla="*/ 1 h 108"/>
                <a:gd name="T44" fmla="*/ 80 w 88"/>
                <a:gd name="T45" fmla="*/ 11 h 108"/>
                <a:gd name="T46" fmla="*/ 87 w 88"/>
                <a:gd name="T47" fmla="*/ 24 h 108"/>
                <a:gd name="T48" fmla="*/ 88 w 88"/>
                <a:gd name="T49" fmla="*/ 4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108">
                  <a:moveTo>
                    <a:pt x="88" y="44"/>
                  </a:moveTo>
                  <a:lnTo>
                    <a:pt x="88" y="108"/>
                  </a:lnTo>
                  <a:lnTo>
                    <a:pt x="71" y="108"/>
                  </a:lnTo>
                  <a:lnTo>
                    <a:pt x="71" y="44"/>
                  </a:lnTo>
                  <a:lnTo>
                    <a:pt x="71" y="31"/>
                  </a:lnTo>
                  <a:lnTo>
                    <a:pt x="65" y="23"/>
                  </a:lnTo>
                  <a:lnTo>
                    <a:pt x="59" y="16"/>
                  </a:lnTo>
                  <a:lnTo>
                    <a:pt x="48" y="16"/>
                  </a:lnTo>
                  <a:lnTo>
                    <a:pt x="35" y="17"/>
                  </a:lnTo>
                  <a:lnTo>
                    <a:pt x="26" y="24"/>
                  </a:lnTo>
                  <a:lnTo>
                    <a:pt x="19" y="34"/>
                  </a:lnTo>
                  <a:lnTo>
                    <a:pt x="18" y="49"/>
                  </a:lnTo>
                  <a:lnTo>
                    <a:pt x="18" y="108"/>
                  </a:lnTo>
                  <a:lnTo>
                    <a:pt x="0" y="108"/>
                  </a:lnTo>
                  <a:lnTo>
                    <a:pt x="0" y="3"/>
                  </a:lnTo>
                  <a:lnTo>
                    <a:pt x="18" y="3"/>
                  </a:lnTo>
                  <a:lnTo>
                    <a:pt x="18" y="18"/>
                  </a:lnTo>
                  <a:lnTo>
                    <a:pt x="25" y="10"/>
                  </a:lnTo>
                  <a:lnTo>
                    <a:pt x="32" y="4"/>
                  </a:lnTo>
                  <a:lnTo>
                    <a:pt x="42" y="1"/>
                  </a:lnTo>
                  <a:lnTo>
                    <a:pt x="52" y="0"/>
                  </a:lnTo>
                  <a:lnTo>
                    <a:pt x="70" y="1"/>
                  </a:lnTo>
                  <a:lnTo>
                    <a:pt x="80" y="11"/>
                  </a:lnTo>
                  <a:lnTo>
                    <a:pt x="87" y="24"/>
                  </a:lnTo>
                  <a:lnTo>
                    <a:pt x="88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422"/>
            <p:cNvSpPr>
              <a:spLocks noEditPoints="1"/>
            </p:cNvSpPr>
            <p:nvPr/>
          </p:nvSpPr>
          <p:spPr bwMode="auto">
            <a:xfrm>
              <a:off x="6516688" y="4427538"/>
              <a:ext cx="49213" cy="79375"/>
            </a:xfrm>
            <a:custGeom>
              <a:avLst/>
              <a:gdLst>
                <a:gd name="T0" fmla="*/ 76 w 93"/>
                <a:gd name="T1" fmla="*/ 56 h 149"/>
                <a:gd name="T2" fmla="*/ 76 w 93"/>
                <a:gd name="T3" fmla="*/ 0 h 149"/>
                <a:gd name="T4" fmla="*/ 93 w 93"/>
                <a:gd name="T5" fmla="*/ 0 h 149"/>
                <a:gd name="T6" fmla="*/ 93 w 93"/>
                <a:gd name="T7" fmla="*/ 146 h 149"/>
                <a:gd name="T8" fmla="*/ 76 w 93"/>
                <a:gd name="T9" fmla="*/ 146 h 149"/>
                <a:gd name="T10" fmla="*/ 76 w 93"/>
                <a:gd name="T11" fmla="*/ 130 h 149"/>
                <a:gd name="T12" fmla="*/ 70 w 93"/>
                <a:gd name="T13" fmla="*/ 139 h 149"/>
                <a:gd name="T14" fmla="*/ 62 w 93"/>
                <a:gd name="T15" fmla="*/ 144 h 149"/>
                <a:gd name="T16" fmla="*/ 53 w 93"/>
                <a:gd name="T17" fmla="*/ 147 h 149"/>
                <a:gd name="T18" fmla="*/ 43 w 93"/>
                <a:gd name="T19" fmla="*/ 149 h 149"/>
                <a:gd name="T20" fmla="*/ 33 w 93"/>
                <a:gd name="T21" fmla="*/ 147 h 149"/>
                <a:gd name="T22" fmla="*/ 17 w 93"/>
                <a:gd name="T23" fmla="*/ 140 h 149"/>
                <a:gd name="T24" fmla="*/ 11 w 93"/>
                <a:gd name="T25" fmla="*/ 133 h 149"/>
                <a:gd name="T26" fmla="*/ 1 w 93"/>
                <a:gd name="T27" fmla="*/ 117 h 149"/>
                <a:gd name="T28" fmla="*/ 0 w 93"/>
                <a:gd name="T29" fmla="*/ 92 h 149"/>
                <a:gd name="T30" fmla="*/ 1 w 93"/>
                <a:gd name="T31" fmla="*/ 69 h 149"/>
                <a:gd name="T32" fmla="*/ 11 w 93"/>
                <a:gd name="T33" fmla="*/ 54 h 149"/>
                <a:gd name="T34" fmla="*/ 17 w 93"/>
                <a:gd name="T35" fmla="*/ 46 h 149"/>
                <a:gd name="T36" fmla="*/ 33 w 93"/>
                <a:gd name="T37" fmla="*/ 39 h 149"/>
                <a:gd name="T38" fmla="*/ 43 w 93"/>
                <a:gd name="T39" fmla="*/ 38 h 149"/>
                <a:gd name="T40" fmla="*/ 53 w 93"/>
                <a:gd name="T41" fmla="*/ 39 h 149"/>
                <a:gd name="T42" fmla="*/ 62 w 93"/>
                <a:gd name="T43" fmla="*/ 42 h 149"/>
                <a:gd name="T44" fmla="*/ 70 w 93"/>
                <a:gd name="T45" fmla="*/ 48 h 149"/>
                <a:gd name="T46" fmla="*/ 76 w 93"/>
                <a:gd name="T47" fmla="*/ 56 h 149"/>
                <a:gd name="T48" fmla="*/ 17 w 93"/>
                <a:gd name="T49" fmla="*/ 92 h 149"/>
                <a:gd name="T50" fmla="*/ 18 w 93"/>
                <a:gd name="T51" fmla="*/ 111 h 149"/>
                <a:gd name="T52" fmla="*/ 24 w 93"/>
                <a:gd name="T53" fmla="*/ 123 h 149"/>
                <a:gd name="T54" fmla="*/ 34 w 93"/>
                <a:gd name="T55" fmla="*/ 131 h 149"/>
                <a:gd name="T56" fmla="*/ 46 w 93"/>
                <a:gd name="T57" fmla="*/ 134 h 149"/>
                <a:gd name="T58" fmla="*/ 59 w 93"/>
                <a:gd name="T59" fmla="*/ 131 h 149"/>
                <a:gd name="T60" fmla="*/ 67 w 93"/>
                <a:gd name="T61" fmla="*/ 123 h 149"/>
                <a:gd name="T62" fmla="*/ 75 w 93"/>
                <a:gd name="T63" fmla="*/ 111 h 149"/>
                <a:gd name="T64" fmla="*/ 76 w 93"/>
                <a:gd name="T65" fmla="*/ 92 h 149"/>
                <a:gd name="T66" fmla="*/ 75 w 93"/>
                <a:gd name="T67" fmla="*/ 75 h 149"/>
                <a:gd name="T68" fmla="*/ 67 w 93"/>
                <a:gd name="T69" fmla="*/ 64 h 149"/>
                <a:gd name="T70" fmla="*/ 59 w 93"/>
                <a:gd name="T71" fmla="*/ 54 h 149"/>
                <a:gd name="T72" fmla="*/ 46 w 93"/>
                <a:gd name="T73" fmla="*/ 52 h 149"/>
                <a:gd name="T74" fmla="*/ 34 w 93"/>
                <a:gd name="T75" fmla="*/ 54 h 149"/>
                <a:gd name="T76" fmla="*/ 24 w 93"/>
                <a:gd name="T77" fmla="*/ 64 h 149"/>
                <a:gd name="T78" fmla="*/ 18 w 93"/>
                <a:gd name="T79" fmla="*/ 75 h 149"/>
                <a:gd name="T80" fmla="*/ 17 w 93"/>
                <a:gd name="T81" fmla="*/ 9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3" h="149">
                  <a:moveTo>
                    <a:pt x="76" y="56"/>
                  </a:moveTo>
                  <a:lnTo>
                    <a:pt x="76" y="0"/>
                  </a:lnTo>
                  <a:lnTo>
                    <a:pt x="93" y="0"/>
                  </a:lnTo>
                  <a:lnTo>
                    <a:pt x="93" y="146"/>
                  </a:lnTo>
                  <a:lnTo>
                    <a:pt x="76" y="146"/>
                  </a:lnTo>
                  <a:lnTo>
                    <a:pt x="76" y="130"/>
                  </a:lnTo>
                  <a:lnTo>
                    <a:pt x="70" y="139"/>
                  </a:lnTo>
                  <a:lnTo>
                    <a:pt x="62" y="144"/>
                  </a:lnTo>
                  <a:lnTo>
                    <a:pt x="53" y="147"/>
                  </a:lnTo>
                  <a:lnTo>
                    <a:pt x="43" y="149"/>
                  </a:lnTo>
                  <a:lnTo>
                    <a:pt x="33" y="147"/>
                  </a:lnTo>
                  <a:lnTo>
                    <a:pt x="17" y="140"/>
                  </a:lnTo>
                  <a:lnTo>
                    <a:pt x="11" y="133"/>
                  </a:lnTo>
                  <a:lnTo>
                    <a:pt x="1" y="117"/>
                  </a:lnTo>
                  <a:lnTo>
                    <a:pt x="0" y="92"/>
                  </a:lnTo>
                  <a:lnTo>
                    <a:pt x="1" y="69"/>
                  </a:lnTo>
                  <a:lnTo>
                    <a:pt x="11" y="54"/>
                  </a:lnTo>
                  <a:lnTo>
                    <a:pt x="17" y="46"/>
                  </a:lnTo>
                  <a:lnTo>
                    <a:pt x="33" y="39"/>
                  </a:lnTo>
                  <a:lnTo>
                    <a:pt x="43" y="38"/>
                  </a:lnTo>
                  <a:lnTo>
                    <a:pt x="53" y="39"/>
                  </a:lnTo>
                  <a:lnTo>
                    <a:pt x="62" y="42"/>
                  </a:lnTo>
                  <a:lnTo>
                    <a:pt x="70" y="48"/>
                  </a:lnTo>
                  <a:lnTo>
                    <a:pt x="76" y="56"/>
                  </a:lnTo>
                  <a:close/>
                  <a:moveTo>
                    <a:pt x="17" y="92"/>
                  </a:moveTo>
                  <a:lnTo>
                    <a:pt x="18" y="111"/>
                  </a:lnTo>
                  <a:lnTo>
                    <a:pt x="24" y="123"/>
                  </a:lnTo>
                  <a:lnTo>
                    <a:pt x="34" y="131"/>
                  </a:lnTo>
                  <a:lnTo>
                    <a:pt x="46" y="134"/>
                  </a:lnTo>
                  <a:lnTo>
                    <a:pt x="59" y="131"/>
                  </a:lnTo>
                  <a:lnTo>
                    <a:pt x="67" y="123"/>
                  </a:lnTo>
                  <a:lnTo>
                    <a:pt x="75" y="111"/>
                  </a:lnTo>
                  <a:lnTo>
                    <a:pt x="76" y="92"/>
                  </a:lnTo>
                  <a:lnTo>
                    <a:pt x="75" y="75"/>
                  </a:lnTo>
                  <a:lnTo>
                    <a:pt x="67" y="64"/>
                  </a:lnTo>
                  <a:lnTo>
                    <a:pt x="59" y="54"/>
                  </a:lnTo>
                  <a:lnTo>
                    <a:pt x="46" y="52"/>
                  </a:lnTo>
                  <a:lnTo>
                    <a:pt x="34" y="54"/>
                  </a:lnTo>
                  <a:lnTo>
                    <a:pt x="24" y="64"/>
                  </a:lnTo>
                  <a:lnTo>
                    <a:pt x="18" y="75"/>
                  </a:lnTo>
                  <a:lnTo>
                    <a:pt x="17" y="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423"/>
            <p:cNvSpPr>
              <a:spLocks noEditPoints="1"/>
            </p:cNvSpPr>
            <p:nvPr/>
          </p:nvSpPr>
          <p:spPr bwMode="auto">
            <a:xfrm>
              <a:off x="6580188" y="4448176"/>
              <a:ext cx="50800" cy="58738"/>
            </a:xfrm>
            <a:custGeom>
              <a:avLst/>
              <a:gdLst>
                <a:gd name="T0" fmla="*/ 49 w 96"/>
                <a:gd name="T1" fmla="*/ 14 h 111"/>
                <a:gd name="T2" fmla="*/ 36 w 96"/>
                <a:gd name="T3" fmla="*/ 17 h 111"/>
                <a:gd name="T4" fmla="*/ 27 w 96"/>
                <a:gd name="T5" fmla="*/ 26 h 111"/>
                <a:gd name="T6" fmla="*/ 20 w 96"/>
                <a:gd name="T7" fmla="*/ 37 h 111"/>
                <a:gd name="T8" fmla="*/ 18 w 96"/>
                <a:gd name="T9" fmla="*/ 54 h 111"/>
                <a:gd name="T10" fmla="*/ 20 w 96"/>
                <a:gd name="T11" fmla="*/ 73 h 111"/>
                <a:gd name="T12" fmla="*/ 26 w 96"/>
                <a:gd name="T13" fmla="*/ 85 h 111"/>
                <a:gd name="T14" fmla="*/ 36 w 96"/>
                <a:gd name="T15" fmla="*/ 93 h 111"/>
                <a:gd name="T16" fmla="*/ 49 w 96"/>
                <a:gd name="T17" fmla="*/ 96 h 111"/>
                <a:gd name="T18" fmla="*/ 62 w 96"/>
                <a:gd name="T19" fmla="*/ 93 h 111"/>
                <a:gd name="T20" fmla="*/ 70 w 96"/>
                <a:gd name="T21" fmla="*/ 85 h 111"/>
                <a:gd name="T22" fmla="*/ 78 w 96"/>
                <a:gd name="T23" fmla="*/ 73 h 111"/>
                <a:gd name="T24" fmla="*/ 79 w 96"/>
                <a:gd name="T25" fmla="*/ 54 h 111"/>
                <a:gd name="T26" fmla="*/ 78 w 96"/>
                <a:gd name="T27" fmla="*/ 37 h 111"/>
                <a:gd name="T28" fmla="*/ 70 w 96"/>
                <a:gd name="T29" fmla="*/ 26 h 111"/>
                <a:gd name="T30" fmla="*/ 62 w 96"/>
                <a:gd name="T31" fmla="*/ 17 h 111"/>
                <a:gd name="T32" fmla="*/ 49 w 96"/>
                <a:gd name="T33" fmla="*/ 14 h 111"/>
                <a:gd name="T34" fmla="*/ 49 w 96"/>
                <a:gd name="T35" fmla="*/ 0 h 111"/>
                <a:gd name="T36" fmla="*/ 59 w 96"/>
                <a:gd name="T37" fmla="*/ 1 h 111"/>
                <a:gd name="T38" fmla="*/ 78 w 96"/>
                <a:gd name="T39" fmla="*/ 8 h 111"/>
                <a:gd name="T40" fmla="*/ 83 w 96"/>
                <a:gd name="T41" fmla="*/ 14 h 111"/>
                <a:gd name="T42" fmla="*/ 89 w 96"/>
                <a:gd name="T43" fmla="*/ 23 h 111"/>
                <a:gd name="T44" fmla="*/ 96 w 96"/>
                <a:gd name="T45" fmla="*/ 43 h 111"/>
                <a:gd name="T46" fmla="*/ 96 w 96"/>
                <a:gd name="T47" fmla="*/ 54 h 111"/>
                <a:gd name="T48" fmla="*/ 96 w 96"/>
                <a:gd name="T49" fmla="*/ 67 h 111"/>
                <a:gd name="T50" fmla="*/ 89 w 96"/>
                <a:gd name="T51" fmla="*/ 88 h 111"/>
                <a:gd name="T52" fmla="*/ 83 w 96"/>
                <a:gd name="T53" fmla="*/ 96 h 111"/>
                <a:gd name="T54" fmla="*/ 78 w 96"/>
                <a:gd name="T55" fmla="*/ 102 h 111"/>
                <a:gd name="T56" fmla="*/ 59 w 96"/>
                <a:gd name="T57" fmla="*/ 109 h 111"/>
                <a:gd name="T58" fmla="*/ 49 w 96"/>
                <a:gd name="T59" fmla="*/ 111 h 111"/>
                <a:gd name="T60" fmla="*/ 37 w 96"/>
                <a:gd name="T61" fmla="*/ 109 h 111"/>
                <a:gd name="T62" fmla="*/ 20 w 96"/>
                <a:gd name="T63" fmla="*/ 102 h 111"/>
                <a:gd name="T64" fmla="*/ 13 w 96"/>
                <a:gd name="T65" fmla="*/ 96 h 111"/>
                <a:gd name="T66" fmla="*/ 7 w 96"/>
                <a:gd name="T67" fmla="*/ 88 h 111"/>
                <a:gd name="T68" fmla="*/ 1 w 96"/>
                <a:gd name="T69" fmla="*/ 67 h 111"/>
                <a:gd name="T70" fmla="*/ 0 w 96"/>
                <a:gd name="T71" fmla="*/ 54 h 111"/>
                <a:gd name="T72" fmla="*/ 1 w 96"/>
                <a:gd name="T73" fmla="*/ 43 h 111"/>
                <a:gd name="T74" fmla="*/ 7 w 96"/>
                <a:gd name="T75" fmla="*/ 23 h 111"/>
                <a:gd name="T76" fmla="*/ 13 w 96"/>
                <a:gd name="T77" fmla="*/ 14 h 111"/>
                <a:gd name="T78" fmla="*/ 20 w 96"/>
                <a:gd name="T79" fmla="*/ 8 h 111"/>
                <a:gd name="T80" fmla="*/ 37 w 96"/>
                <a:gd name="T81" fmla="*/ 1 h 111"/>
                <a:gd name="T82" fmla="*/ 49 w 96"/>
                <a:gd name="T83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6" h="111">
                  <a:moveTo>
                    <a:pt x="49" y="14"/>
                  </a:moveTo>
                  <a:lnTo>
                    <a:pt x="36" y="17"/>
                  </a:lnTo>
                  <a:lnTo>
                    <a:pt x="27" y="26"/>
                  </a:lnTo>
                  <a:lnTo>
                    <a:pt x="20" y="37"/>
                  </a:lnTo>
                  <a:lnTo>
                    <a:pt x="18" y="54"/>
                  </a:lnTo>
                  <a:lnTo>
                    <a:pt x="20" y="73"/>
                  </a:lnTo>
                  <a:lnTo>
                    <a:pt x="26" y="85"/>
                  </a:lnTo>
                  <a:lnTo>
                    <a:pt x="36" y="93"/>
                  </a:lnTo>
                  <a:lnTo>
                    <a:pt x="49" y="96"/>
                  </a:lnTo>
                  <a:lnTo>
                    <a:pt x="62" y="93"/>
                  </a:lnTo>
                  <a:lnTo>
                    <a:pt x="70" y="85"/>
                  </a:lnTo>
                  <a:lnTo>
                    <a:pt x="78" y="73"/>
                  </a:lnTo>
                  <a:lnTo>
                    <a:pt x="79" y="54"/>
                  </a:lnTo>
                  <a:lnTo>
                    <a:pt x="78" y="37"/>
                  </a:lnTo>
                  <a:lnTo>
                    <a:pt x="70" y="26"/>
                  </a:lnTo>
                  <a:lnTo>
                    <a:pt x="62" y="17"/>
                  </a:lnTo>
                  <a:lnTo>
                    <a:pt x="49" y="14"/>
                  </a:lnTo>
                  <a:close/>
                  <a:moveTo>
                    <a:pt x="49" y="0"/>
                  </a:moveTo>
                  <a:lnTo>
                    <a:pt x="59" y="1"/>
                  </a:lnTo>
                  <a:lnTo>
                    <a:pt x="78" y="8"/>
                  </a:lnTo>
                  <a:lnTo>
                    <a:pt x="83" y="14"/>
                  </a:lnTo>
                  <a:lnTo>
                    <a:pt x="89" y="23"/>
                  </a:lnTo>
                  <a:lnTo>
                    <a:pt x="96" y="43"/>
                  </a:lnTo>
                  <a:lnTo>
                    <a:pt x="96" y="54"/>
                  </a:lnTo>
                  <a:lnTo>
                    <a:pt x="96" y="67"/>
                  </a:lnTo>
                  <a:lnTo>
                    <a:pt x="89" y="88"/>
                  </a:lnTo>
                  <a:lnTo>
                    <a:pt x="83" y="96"/>
                  </a:lnTo>
                  <a:lnTo>
                    <a:pt x="78" y="102"/>
                  </a:lnTo>
                  <a:lnTo>
                    <a:pt x="59" y="109"/>
                  </a:lnTo>
                  <a:lnTo>
                    <a:pt x="49" y="111"/>
                  </a:lnTo>
                  <a:lnTo>
                    <a:pt x="37" y="109"/>
                  </a:lnTo>
                  <a:lnTo>
                    <a:pt x="20" y="102"/>
                  </a:lnTo>
                  <a:lnTo>
                    <a:pt x="13" y="96"/>
                  </a:lnTo>
                  <a:lnTo>
                    <a:pt x="7" y="88"/>
                  </a:lnTo>
                  <a:lnTo>
                    <a:pt x="1" y="67"/>
                  </a:lnTo>
                  <a:lnTo>
                    <a:pt x="0" y="54"/>
                  </a:lnTo>
                  <a:lnTo>
                    <a:pt x="1" y="43"/>
                  </a:lnTo>
                  <a:lnTo>
                    <a:pt x="7" y="23"/>
                  </a:lnTo>
                  <a:lnTo>
                    <a:pt x="13" y="14"/>
                  </a:lnTo>
                  <a:lnTo>
                    <a:pt x="20" y="8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424"/>
            <p:cNvSpPr>
              <a:spLocks/>
            </p:cNvSpPr>
            <p:nvPr/>
          </p:nvSpPr>
          <p:spPr bwMode="auto">
            <a:xfrm>
              <a:off x="6646863" y="4448176"/>
              <a:ext cx="80963" cy="57150"/>
            </a:xfrm>
            <a:custGeom>
              <a:avLst/>
              <a:gdLst>
                <a:gd name="T0" fmla="*/ 82 w 153"/>
                <a:gd name="T1" fmla="*/ 23 h 108"/>
                <a:gd name="T2" fmla="*/ 90 w 153"/>
                <a:gd name="T3" fmla="*/ 13 h 108"/>
                <a:gd name="T4" fmla="*/ 98 w 153"/>
                <a:gd name="T5" fmla="*/ 6 h 108"/>
                <a:gd name="T6" fmla="*/ 107 w 153"/>
                <a:gd name="T7" fmla="*/ 1 h 108"/>
                <a:gd name="T8" fmla="*/ 118 w 153"/>
                <a:gd name="T9" fmla="*/ 0 h 108"/>
                <a:gd name="T10" fmla="*/ 134 w 153"/>
                <a:gd name="T11" fmla="*/ 3 h 108"/>
                <a:gd name="T12" fmla="*/ 144 w 153"/>
                <a:gd name="T13" fmla="*/ 11 h 108"/>
                <a:gd name="T14" fmla="*/ 151 w 153"/>
                <a:gd name="T15" fmla="*/ 24 h 108"/>
                <a:gd name="T16" fmla="*/ 153 w 153"/>
                <a:gd name="T17" fmla="*/ 44 h 108"/>
                <a:gd name="T18" fmla="*/ 153 w 153"/>
                <a:gd name="T19" fmla="*/ 108 h 108"/>
                <a:gd name="T20" fmla="*/ 136 w 153"/>
                <a:gd name="T21" fmla="*/ 108 h 108"/>
                <a:gd name="T22" fmla="*/ 136 w 153"/>
                <a:gd name="T23" fmla="*/ 44 h 108"/>
                <a:gd name="T24" fmla="*/ 134 w 153"/>
                <a:gd name="T25" fmla="*/ 31 h 108"/>
                <a:gd name="T26" fmla="*/ 130 w 153"/>
                <a:gd name="T27" fmla="*/ 23 h 108"/>
                <a:gd name="T28" fmla="*/ 124 w 153"/>
                <a:gd name="T29" fmla="*/ 16 h 108"/>
                <a:gd name="T30" fmla="*/ 114 w 153"/>
                <a:gd name="T31" fmla="*/ 16 h 108"/>
                <a:gd name="T32" fmla="*/ 101 w 153"/>
                <a:gd name="T33" fmla="*/ 17 h 108"/>
                <a:gd name="T34" fmla="*/ 92 w 153"/>
                <a:gd name="T35" fmla="*/ 24 h 108"/>
                <a:gd name="T36" fmla="*/ 87 w 153"/>
                <a:gd name="T37" fmla="*/ 34 h 108"/>
                <a:gd name="T38" fmla="*/ 85 w 153"/>
                <a:gd name="T39" fmla="*/ 49 h 108"/>
                <a:gd name="T40" fmla="*/ 85 w 153"/>
                <a:gd name="T41" fmla="*/ 108 h 108"/>
                <a:gd name="T42" fmla="*/ 68 w 153"/>
                <a:gd name="T43" fmla="*/ 108 h 108"/>
                <a:gd name="T44" fmla="*/ 68 w 153"/>
                <a:gd name="T45" fmla="*/ 44 h 108"/>
                <a:gd name="T46" fmla="*/ 66 w 153"/>
                <a:gd name="T47" fmla="*/ 31 h 108"/>
                <a:gd name="T48" fmla="*/ 62 w 153"/>
                <a:gd name="T49" fmla="*/ 23 h 108"/>
                <a:gd name="T50" fmla="*/ 56 w 153"/>
                <a:gd name="T51" fmla="*/ 16 h 108"/>
                <a:gd name="T52" fmla="*/ 46 w 153"/>
                <a:gd name="T53" fmla="*/ 16 h 108"/>
                <a:gd name="T54" fmla="*/ 33 w 153"/>
                <a:gd name="T55" fmla="*/ 17 h 108"/>
                <a:gd name="T56" fmla="*/ 25 w 153"/>
                <a:gd name="T57" fmla="*/ 24 h 108"/>
                <a:gd name="T58" fmla="*/ 19 w 153"/>
                <a:gd name="T59" fmla="*/ 34 h 108"/>
                <a:gd name="T60" fmla="*/ 17 w 153"/>
                <a:gd name="T61" fmla="*/ 49 h 108"/>
                <a:gd name="T62" fmla="*/ 17 w 153"/>
                <a:gd name="T63" fmla="*/ 108 h 108"/>
                <a:gd name="T64" fmla="*/ 0 w 153"/>
                <a:gd name="T65" fmla="*/ 108 h 108"/>
                <a:gd name="T66" fmla="*/ 0 w 153"/>
                <a:gd name="T67" fmla="*/ 3 h 108"/>
                <a:gd name="T68" fmla="*/ 17 w 153"/>
                <a:gd name="T69" fmla="*/ 3 h 108"/>
                <a:gd name="T70" fmla="*/ 17 w 153"/>
                <a:gd name="T71" fmla="*/ 18 h 108"/>
                <a:gd name="T72" fmla="*/ 23 w 153"/>
                <a:gd name="T73" fmla="*/ 10 h 108"/>
                <a:gd name="T74" fmla="*/ 30 w 153"/>
                <a:gd name="T75" fmla="*/ 4 h 108"/>
                <a:gd name="T76" fmla="*/ 40 w 153"/>
                <a:gd name="T77" fmla="*/ 1 h 108"/>
                <a:gd name="T78" fmla="*/ 51 w 153"/>
                <a:gd name="T79" fmla="*/ 0 h 108"/>
                <a:gd name="T80" fmla="*/ 62 w 153"/>
                <a:gd name="T81" fmla="*/ 1 h 108"/>
                <a:gd name="T82" fmla="*/ 71 w 153"/>
                <a:gd name="T83" fmla="*/ 6 h 108"/>
                <a:gd name="T84" fmla="*/ 78 w 153"/>
                <a:gd name="T85" fmla="*/ 13 h 108"/>
                <a:gd name="T86" fmla="*/ 82 w 153"/>
                <a:gd name="T87" fmla="*/ 2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3" h="108">
                  <a:moveTo>
                    <a:pt x="82" y="23"/>
                  </a:moveTo>
                  <a:lnTo>
                    <a:pt x="90" y="13"/>
                  </a:lnTo>
                  <a:lnTo>
                    <a:pt x="98" y="6"/>
                  </a:lnTo>
                  <a:lnTo>
                    <a:pt x="107" y="1"/>
                  </a:lnTo>
                  <a:lnTo>
                    <a:pt x="118" y="0"/>
                  </a:lnTo>
                  <a:lnTo>
                    <a:pt x="134" y="3"/>
                  </a:lnTo>
                  <a:lnTo>
                    <a:pt x="144" y="11"/>
                  </a:lnTo>
                  <a:lnTo>
                    <a:pt x="151" y="24"/>
                  </a:lnTo>
                  <a:lnTo>
                    <a:pt x="153" y="44"/>
                  </a:lnTo>
                  <a:lnTo>
                    <a:pt x="153" y="108"/>
                  </a:lnTo>
                  <a:lnTo>
                    <a:pt x="136" y="108"/>
                  </a:lnTo>
                  <a:lnTo>
                    <a:pt x="136" y="44"/>
                  </a:lnTo>
                  <a:lnTo>
                    <a:pt x="134" y="31"/>
                  </a:lnTo>
                  <a:lnTo>
                    <a:pt x="130" y="23"/>
                  </a:lnTo>
                  <a:lnTo>
                    <a:pt x="124" y="16"/>
                  </a:lnTo>
                  <a:lnTo>
                    <a:pt x="114" y="16"/>
                  </a:lnTo>
                  <a:lnTo>
                    <a:pt x="101" y="17"/>
                  </a:lnTo>
                  <a:lnTo>
                    <a:pt x="92" y="24"/>
                  </a:lnTo>
                  <a:lnTo>
                    <a:pt x="87" y="34"/>
                  </a:lnTo>
                  <a:lnTo>
                    <a:pt x="85" y="49"/>
                  </a:lnTo>
                  <a:lnTo>
                    <a:pt x="85" y="108"/>
                  </a:lnTo>
                  <a:lnTo>
                    <a:pt x="68" y="108"/>
                  </a:lnTo>
                  <a:lnTo>
                    <a:pt x="68" y="44"/>
                  </a:lnTo>
                  <a:lnTo>
                    <a:pt x="66" y="31"/>
                  </a:lnTo>
                  <a:lnTo>
                    <a:pt x="62" y="23"/>
                  </a:lnTo>
                  <a:lnTo>
                    <a:pt x="56" y="16"/>
                  </a:lnTo>
                  <a:lnTo>
                    <a:pt x="46" y="16"/>
                  </a:lnTo>
                  <a:lnTo>
                    <a:pt x="33" y="17"/>
                  </a:lnTo>
                  <a:lnTo>
                    <a:pt x="25" y="24"/>
                  </a:lnTo>
                  <a:lnTo>
                    <a:pt x="19" y="34"/>
                  </a:lnTo>
                  <a:lnTo>
                    <a:pt x="17" y="49"/>
                  </a:lnTo>
                  <a:lnTo>
                    <a:pt x="17" y="108"/>
                  </a:lnTo>
                  <a:lnTo>
                    <a:pt x="0" y="108"/>
                  </a:lnTo>
                  <a:lnTo>
                    <a:pt x="0" y="3"/>
                  </a:lnTo>
                  <a:lnTo>
                    <a:pt x="17" y="3"/>
                  </a:lnTo>
                  <a:lnTo>
                    <a:pt x="17" y="18"/>
                  </a:lnTo>
                  <a:lnTo>
                    <a:pt x="23" y="10"/>
                  </a:lnTo>
                  <a:lnTo>
                    <a:pt x="30" y="4"/>
                  </a:lnTo>
                  <a:lnTo>
                    <a:pt x="40" y="1"/>
                  </a:lnTo>
                  <a:lnTo>
                    <a:pt x="51" y="0"/>
                  </a:lnTo>
                  <a:lnTo>
                    <a:pt x="62" y="1"/>
                  </a:lnTo>
                  <a:lnTo>
                    <a:pt x="71" y="6"/>
                  </a:lnTo>
                  <a:lnTo>
                    <a:pt x="78" y="13"/>
                  </a:lnTo>
                  <a:lnTo>
                    <a:pt x="82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425"/>
            <p:cNvSpPr>
              <a:spLocks noEditPoints="1"/>
            </p:cNvSpPr>
            <p:nvPr/>
          </p:nvSpPr>
          <p:spPr bwMode="auto">
            <a:xfrm>
              <a:off x="6742113" y="4448176"/>
              <a:ext cx="47625" cy="58738"/>
            </a:xfrm>
            <a:custGeom>
              <a:avLst/>
              <a:gdLst>
                <a:gd name="T0" fmla="*/ 55 w 90"/>
                <a:gd name="T1" fmla="*/ 54 h 111"/>
                <a:gd name="T2" fmla="*/ 36 w 90"/>
                <a:gd name="T3" fmla="*/ 56 h 111"/>
                <a:gd name="T4" fmla="*/ 26 w 90"/>
                <a:gd name="T5" fmla="*/ 60 h 111"/>
                <a:gd name="T6" fmla="*/ 19 w 90"/>
                <a:gd name="T7" fmla="*/ 66 h 111"/>
                <a:gd name="T8" fmla="*/ 18 w 90"/>
                <a:gd name="T9" fmla="*/ 76 h 111"/>
                <a:gd name="T10" fmla="*/ 19 w 90"/>
                <a:gd name="T11" fmla="*/ 85 h 111"/>
                <a:gd name="T12" fmla="*/ 25 w 90"/>
                <a:gd name="T13" fmla="*/ 90 h 111"/>
                <a:gd name="T14" fmla="*/ 31 w 90"/>
                <a:gd name="T15" fmla="*/ 95 h 111"/>
                <a:gd name="T16" fmla="*/ 41 w 90"/>
                <a:gd name="T17" fmla="*/ 96 h 111"/>
                <a:gd name="T18" fmla="*/ 54 w 90"/>
                <a:gd name="T19" fmla="*/ 95 h 111"/>
                <a:gd name="T20" fmla="*/ 64 w 90"/>
                <a:gd name="T21" fmla="*/ 86 h 111"/>
                <a:gd name="T22" fmla="*/ 71 w 90"/>
                <a:gd name="T23" fmla="*/ 75 h 111"/>
                <a:gd name="T24" fmla="*/ 72 w 90"/>
                <a:gd name="T25" fmla="*/ 59 h 111"/>
                <a:gd name="T26" fmla="*/ 72 w 90"/>
                <a:gd name="T27" fmla="*/ 54 h 111"/>
                <a:gd name="T28" fmla="*/ 55 w 90"/>
                <a:gd name="T29" fmla="*/ 54 h 111"/>
                <a:gd name="T30" fmla="*/ 90 w 90"/>
                <a:gd name="T31" fmla="*/ 47 h 111"/>
                <a:gd name="T32" fmla="*/ 90 w 90"/>
                <a:gd name="T33" fmla="*/ 108 h 111"/>
                <a:gd name="T34" fmla="*/ 72 w 90"/>
                <a:gd name="T35" fmla="*/ 108 h 111"/>
                <a:gd name="T36" fmla="*/ 72 w 90"/>
                <a:gd name="T37" fmla="*/ 92 h 111"/>
                <a:gd name="T38" fmla="*/ 67 w 90"/>
                <a:gd name="T39" fmla="*/ 101 h 111"/>
                <a:gd name="T40" fmla="*/ 58 w 90"/>
                <a:gd name="T41" fmla="*/ 106 h 111"/>
                <a:gd name="T42" fmla="*/ 48 w 90"/>
                <a:gd name="T43" fmla="*/ 109 h 111"/>
                <a:gd name="T44" fmla="*/ 36 w 90"/>
                <a:gd name="T45" fmla="*/ 111 h 111"/>
                <a:gd name="T46" fmla="*/ 20 w 90"/>
                <a:gd name="T47" fmla="*/ 109 h 111"/>
                <a:gd name="T48" fmla="*/ 10 w 90"/>
                <a:gd name="T49" fmla="*/ 101 h 111"/>
                <a:gd name="T50" fmla="*/ 3 w 90"/>
                <a:gd name="T51" fmla="*/ 90 h 111"/>
                <a:gd name="T52" fmla="*/ 0 w 90"/>
                <a:gd name="T53" fmla="*/ 78 h 111"/>
                <a:gd name="T54" fmla="*/ 3 w 90"/>
                <a:gd name="T55" fmla="*/ 60 h 111"/>
                <a:gd name="T56" fmla="*/ 13 w 90"/>
                <a:gd name="T57" fmla="*/ 50 h 111"/>
                <a:gd name="T58" fmla="*/ 26 w 90"/>
                <a:gd name="T59" fmla="*/ 43 h 111"/>
                <a:gd name="T60" fmla="*/ 48 w 90"/>
                <a:gd name="T61" fmla="*/ 42 h 111"/>
                <a:gd name="T62" fmla="*/ 72 w 90"/>
                <a:gd name="T63" fmla="*/ 42 h 111"/>
                <a:gd name="T64" fmla="*/ 72 w 90"/>
                <a:gd name="T65" fmla="*/ 40 h 111"/>
                <a:gd name="T66" fmla="*/ 71 w 90"/>
                <a:gd name="T67" fmla="*/ 29 h 111"/>
                <a:gd name="T68" fmla="*/ 65 w 90"/>
                <a:gd name="T69" fmla="*/ 21 h 111"/>
                <a:gd name="T70" fmla="*/ 55 w 90"/>
                <a:gd name="T71" fmla="*/ 16 h 111"/>
                <a:gd name="T72" fmla="*/ 42 w 90"/>
                <a:gd name="T73" fmla="*/ 14 h 111"/>
                <a:gd name="T74" fmla="*/ 33 w 90"/>
                <a:gd name="T75" fmla="*/ 16 h 111"/>
                <a:gd name="T76" fmla="*/ 25 w 90"/>
                <a:gd name="T77" fmla="*/ 17 h 111"/>
                <a:gd name="T78" fmla="*/ 16 w 90"/>
                <a:gd name="T79" fmla="*/ 20 h 111"/>
                <a:gd name="T80" fmla="*/ 9 w 90"/>
                <a:gd name="T81" fmla="*/ 23 h 111"/>
                <a:gd name="T82" fmla="*/ 9 w 90"/>
                <a:gd name="T83" fmla="*/ 7 h 111"/>
                <a:gd name="T84" fmla="*/ 18 w 90"/>
                <a:gd name="T85" fmla="*/ 4 h 111"/>
                <a:gd name="T86" fmla="*/ 28 w 90"/>
                <a:gd name="T87" fmla="*/ 1 h 111"/>
                <a:gd name="T88" fmla="*/ 36 w 90"/>
                <a:gd name="T89" fmla="*/ 0 h 111"/>
                <a:gd name="T90" fmla="*/ 45 w 90"/>
                <a:gd name="T91" fmla="*/ 0 h 111"/>
                <a:gd name="T92" fmla="*/ 55 w 90"/>
                <a:gd name="T93" fmla="*/ 1 h 111"/>
                <a:gd name="T94" fmla="*/ 72 w 90"/>
                <a:gd name="T95" fmla="*/ 7 h 111"/>
                <a:gd name="T96" fmla="*/ 78 w 90"/>
                <a:gd name="T97" fmla="*/ 11 h 111"/>
                <a:gd name="T98" fmla="*/ 88 w 90"/>
                <a:gd name="T99" fmla="*/ 26 h 111"/>
                <a:gd name="T100" fmla="*/ 90 w 90"/>
                <a:gd name="T101" fmla="*/ 4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0" h="111">
                  <a:moveTo>
                    <a:pt x="55" y="54"/>
                  </a:moveTo>
                  <a:lnTo>
                    <a:pt x="36" y="56"/>
                  </a:lnTo>
                  <a:lnTo>
                    <a:pt x="26" y="60"/>
                  </a:lnTo>
                  <a:lnTo>
                    <a:pt x="19" y="66"/>
                  </a:lnTo>
                  <a:lnTo>
                    <a:pt x="18" y="76"/>
                  </a:lnTo>
                  <a:lnTo>
                    <a:pt x="19" y="85"/>
                  </a:lnTo>
                  <a:lnTo>
                    <a:pt x="25" y="90"/>
                  </a:lnTo>
                  <a:lnTo>
                    <a:pt x="31" y="95"/>
                  </a:lnTo>
                  <a:lnTo>
                    <a:pt x="41" y="96"/>
                  </a:lnTo>
                  <a:lnTo>
                    <a:pt x="54" y="95"/>
                  </a:lnTo>
                  <a:lnTo>
                    <a:pt x="64" y="86"/>
                  </a:lnTo>
                  <a:lnTo>
                    <a:pt x="71" y="75"/>
                  </a:lnTo>
                  <a:lnTo>
                    <a:pt x="72" y="59"/>
                  </a:lnTo>
                  <a:lnTo>
                    <a:pt x="72" y="54"/>
                  </a:lnTo>
                  <a:lnTo>
                    <a:pt x="55" y="54"/>
                  </a:lnTo>
                  <a:close/>
                  <a:moveTo>
                    <a:pt x="90" y="47"/>
                  </a:moveTo>
                  <a:lnTo>
                    <a:pt x="90" y="108"/>
                  </a:lnTo>
                  <a:lnTo>
                    <a:pt x="72" y="108"/>
                  </a:lnTo>
                  <a:lnTo>
                    <a:pt x="72" y="92"/>
                  </a:lnTo>
                  <a:lnTo>
                    <a:pt x="67" y="101"/>
                  </a:lnTo>
                  <a:lnTo>
                    <a:pt x="58" y="106"/>
                  </a:lnTo>
                  <a:lnTo>
                    <a:pt x="48" y="109"/>
                  </a:lnTo>
                  <a:lnTo>
                    <a:pt x="36" y="111"/>
                  </a:lnTo>
                  <a:lnTo>
                    <a:pt x="20" y="109"/>
                  </a:lnTo>
                  <a:lnTo>
                    <a:pt x="10" y="101"/>
                  </a:lnTo>
                  <a:lnTo>
                    <a:pt x="3" y="90"/>
                  </a:lnTo>
                  <a:lnTo>
                    <a:pt x="0" y="78"/>
                  </a:lnTo>
                  <a:lnTo>
                    <a:pt x="3" y="60"/>
                  </a:lnTo>
                  <a:lnTo>
                    <a:pt x="13" y="50"/>
                  </a:lnTo>
                  <a:lnTo>
                    <a:pt x="26" y="43"/>
                  </a:lnTo>
                  <a:lnTo>
                    <a:pt x="48" y="42"/>
                  </a:lnTo>
                  <a:lnTo>
                    <a:pt x="72" y="42"/>
                  </a:lnTo>
                  <a:lnTo>
                    <a:pt x="72" y="40"/>
                  </a:lnTo>
                  <a:lnTo>
                    <a:pt x="71" y="29"/>
                  </a:lnTo>
                  <a:lnTo>
                    <a:pt x="65" y="21"/>
                  </a:lnTo>
                  <a:lnTo>
                    <a:pt x="55" y="16"/>
                  </a:lnTo>
                  <a:lnTo>
                    <a:pt x="42" y="14"/>
                  </a:lnTo>
                  <a:lnTo>
                    <a:pt x="33" y="16"/>
                  </a:lnTo>
                  <a:lnTo>
                    <a:pt x="25" y="17"/>
                  </a:lnTo>
                  <a:lnTo>
                    <a:pt x="16" y="20"/>
                  </a:lnTo>
                  <a:lnTo>
                    <a:pt x="9" y="23"/>
                  </a:lnTo>
                  <a:lnTo>
                    <a:pt x="9" y="7"/>
                  </a:lnTo>
                  <a:lnTo>
                    <a:pt x="18" y="4"/>
                  </a:lnTo>
                  <a:lnTo>
                    <a:pt x="28" y="1"/>
                  </a:lnTo>
                  <a:lnTo>
                    <a:pt x="36" y="0"/>
                  </a:lnTo>
                  <a:lnTo>
                    <a:pt x="45" y="0"/>
                  </a:lnTo>
                  <a:lnTo>
                    <a:pt x="55" y="1"/>
                  </a:lnTo>
                  <a:lnTo>
                    <a:pt x="72" y="7"/>
                  </a:lnTo>
                  <a:lnTo>
                    <a:pt x="78" y="11"/>
                  </a:lnTo>
                  <a:lnTo>
                    <a:pt x="88" y="26"/>
                  </a:lnTo>
                  <a:lnTo>
                    <a:pt x="90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426"/>
            <p:cNvSpPr>
              <a:spLocks noEditPoints="1"/>
            </p:cNvSpPr>
            <p:nvPr/>
          </p:nvSpPr>
          <p:spPr bwMode="auto">
            <a:xfrm>
              <a:off x="6808788" y="4427538"/>
              <a:ext cx="9525" cy="77788"/>
            </a:xfrm>
            <a:custGeom>
              <a:avLst/>
              <a:gdLst>
                <a:gd name="T0" fmla="*/ 0 w 17"/>
                <a:gd name="T1" fmla="*/ 41 h 146"/>
                <a:gd name="T2" fmla="*/ 17 w 17"/>
                <a:gd name="T3" fmla="*/ 41 h 146"/>
                <a:gd name="T4" fmla="*/ 17 w 17"/>
                <a:gd name="T5" fmla="*/ 146 h 146"/>
                <a:gd name="T6" fmla="*/ 0 w 17"/>
                <a:gd name="T7" fmla="*/ 146 h 146"/>
                <a:gd name="T8" fmla="*/ 0 w 17"/>
                <a:gd name="T9" fmla="*/ 41 h 146"/>
                <a:gd name="T10" fmla="*/ 0 w 17"/>
                <a:gd name="T11" fmla="*/ 0 h 146"/>
                <a:gd name="T12" fmla="*/ 17 w 17"/>
                <a:gd name="T13" fmla="*/ 0 h 146"/>
                <a:gd name="T14" fmla="*/ 17 w 17"/>
                <a:gd name="T15" fmla="*/ 22 h 146"/>
                <a:gd name="T16" fmla="*/ 0 w 17"/>
                <a:gd name="T17" fmla="*/ 22 h 146"/>
                <a:gd name="T18" fmla="*/ 0 w 17"/>
                <a:gd name="T1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46">
                  <a:moveTo>
                    <a:pt x="0" y="41"/>
                  </a:moveTo>
                  <a:lnTo>
                    <a:pt x="17" y="41"/>
                  </a:lnTo>
                  <a:lnTo>
                    <a:pt x="17" y="146"/>
                  </a:lnTo>
                  <a:lnTo>
                    <a:pt x="0" y="146"/>
                  </a:lnTo>
                  <a:lnTo>
                    <a:pt x="0" y="41"/>
                  </a:lnTo>
                  <a:close/>
                  <a:moveTo>
                    <a:pt x="0" y="0"/>
                  </a:moveTo>
                  <a:lnTo>
                    <a:pt x="17" y="0"/>
                  </a:lnTo>
                  <a:lnTo>
                    <a:pt x="17" y="22"/>
                  </a:ln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427"/>
            <p:cNvSpPr>
              <a:spLocks/>
            </p:cNvSpPr>
            <p:nvPr/>
          </p:nvSpPr>
          <p:spPr bwMode="auto">
            <a:xfrm>
              <a:off x="6835776" y="4448176"/>
              <a:ext cx="47625" cy="57150"/>
            </a:xfrm>
            <a:custGeom>
              <a:avLst/>
              <a:gdLst>
                <a:gd name="T0" fmla="*/ 88 w 88"/>
                <a:gd name="T1" fmla="*/ 44 h 108"/>
                <a:gd name="T2" fmla="*/ 88 w 88"/>
                <a:gd name="T3" fmla="*/ 108 h 108"/>
                <a:gd name="T4" fmla="*/ 70 w 88"/>
                <a:gd name="T5" fmla="*/ 108 h 108"/>
                <a:gd name="T6" fmla="*/ 70 w 88"/>
                <a:gd name="T7" fmla="*/ 44 h 108"/>
                <a:gd name="T8" fmla="*/ 70 w 88"/>
                <a:gd name="T9" fmla="*/ 31 h 108"/>
                <a:gd name="T10" fmla="*/ 64 w 88"/>
                <a:gd name="T11" fmla="*/ 23 h 108"/>
                <a:gd name="T12" fmla="*/ 59 w 88"/>
                <a:gd name="T13" fmla="*/ 16 h 108"/>
                <a:gd name="T14" fmla="*/ 47 w 88"/>
                <a:gd name="T15" fmla="*/ 16 h 108"/>
                <a:gd name="T16" fmla="*/ 34 w 88"/>
                <a:gd name="T17" fmla="*/ 17 h 108"/>
                <a:gd name="T18" fmla="*/ 26 w 88"/>
                <a:gd name="T19" fmla="*/ 24 h 108"/>
                <a:gd name="T20" fmla="*/ 18 w 88"/>
                <a:gd name="T21" fmla="*/ 34 h 108"/>
                <a:gd name="T22" fmla="*/ 17 w 88"/>
                <a:gd name="T23" fmla="*/ 49 h 108"/>
                <a:gd name="T24" fmla="*/ 17 w 88"/>
                <a:gd name="T25" fmla="*/ 108 h 108"/>
                <a:gd name="T26" fmla="*/ 0 w 88"/>
                <a:gd name="T27" fmla="*/ 108 h 108"/>
                <a:gd name="T28" fmla="*/ 0 w 88"/>
                <a:gd name="T29" fmla="*/ 3 h 108"/>
                <a:gd name="T30" fmla="*/ 17 w 88"/>
                <a:gd name="T31" fmla="*/ 3 h 108"/>
                <a:gd name="T32" fmla="*/ 17 w 88"/>
                <a:gd name="T33" fmla="*/ 18 h 108"/>
                <a:gd name="T34" fmla="*/ 24 w 88"/>
                <a:gd name="T35" fmla="*/ 10 h 108"/>
                <a:gd name="T36" fmla="*/ 31 w 88"/>
                <a:gd name="T37" fmla="*/ 4 h 108"/>
                <a:gd name="T38" fmla="*/ 41 w 88"/>
                <a:gd name="T39" fmla="*/ 1 h 108"/>
                <a:gd name="T40" fmla="*/ 51 w 88"/>
                <a:gd name="T41" fmla="*/ 0 h 108"/>
                <a:gd name="T42" fmla="*/ 67 w 88"/>
                <a:gd name="T43" fmla="*/ 1 h 108"/>
                <a:gd name="T44" fmla="*/ 79 w 88"/>
                <a:gd name="T45" fmla="*/ 11 h 108"/>
                <a:gd name="T46" fmla="*/ 86 w 88"/>
                <a:gd name="T47" fmla="*/ 24 h 108"/>
                <a:gd name="T48" fmla="*/ 88 w 88"/>
                <a:gd name="T49" fmla="*/ 4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108">
                  <a:moveTo>
                    <a:pt x="88" y="44"/>
                  </a:moveTo>
                  <a:lnTo>
                    <a:pt x="88" y="108"/>
                  </a:lnTo>
                  <a:lnTo>
                    <a:pt x="70" y="108"/>
                  </a:lnTo>
                  <a:lnTo>
                    <a:pt x="70" y="44"/>
                  </a:lnTo>
                  <a:lnTo>
                    <a:pt x="70" y="31"/>
                  </a:lnTo>
                  <a:lnTo>
                    <a:pt x="64" y="23"/>
                  </a:lnTo>
                  <a:lnTo>
                    <a:pt x="59" y="16"/>
                  </a:lnTo>
                  <a:lnTo>
                    <a:pt x="47" y="16"/>
                  </a:lnTo>
                  <a:lnTo>
                    <a:pt x="34" y="17"/>
                  </a:lnTo>
                  <a:lnTo>
                    <a:pt x="26" y="24"/>
                  </a:lnTo>
                  <a:lnTo>
                    <a:pt x="18" y="34"/>
                  </a:lnTo>
                  <a:lnTo>
                    <a:pt x="17" y="49"/>
                  </a:lnTo>
                  <a:lnTo>
                    <a:pt x="17" y="108"/>
                  </a:lnTo>
                  <a:lnTo>
                    <a:pt x="0" y="108"/>
                  </a:lnTo>
                  <a:lnTo>
                    <a:pt x="0" y="3"/>
                  </a:lnTo>
                  <a:lnTo>
                    <a:pt x="17" y="3"/>
                  </a:lnTo>
                  <a:lnTo>
                    <a:pt x="17" y="18"/>
                  </a:lnTo>
                  <a:lnTo>
                    <a:pt x="24" y="10"/>
                  </a:lnTo>
                  <a:lnTo>
                    <a:pt x="31" y="4"/>
                  </a:lnTo>
                  <a:lnTo>
                    <a:pt x="41" y="1"/>
                  </a:lnTo>
                  <a:lnTo>
                    <a:pt x="51" y="0"/>
                  </a:lnTo>
                  <a:lnTo>
                    <a:pt x="67" y="1"/>
                  </a:lnTo>
                  <a:lnTo>
                    <a:pt x="79" y="11"/>
                  </a:lnTo>
                  <a:lnTo>
                    <a:pt x="86" y="24"/>
                  </a:lnTo>
                  <a:lnTo>
                    <a:pt x="88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428"/>
            <p:cNvSpPr>
              <a:spLocks noEditPoints="1"/>
            </p:cNvSpPr>
            <p:nvPr/>
          </p:nvSpPr>
          <p:spPr bwMode="auto">
            <a:xfrm>
              <a:off x="5502276" y="3446463"/>
              <a:ext cx="120650" cy="117475"/>
            </a:xfrm>
            <a:custGeom>
              <a:avLst/>
              <a:gdLst>
                <a:gd name="T0" fmla="*/ 157 w 226"/>
                <a:gd name="T1" fmla="*/ 8 h 224"/>
                <a:gd name="T2" fmla="*/ 134 w 226"/>
                <a:gd name="T3" fmla="*/ 0 h 224"/>
                <a:gd name="T4" fmla="*/ 121 w 226"/>
                <a:gd name="T5" fmla="*/ 15 h 224"/>
                <a:gd name="T6" fmla="*/ 115 w 226"/>
                <a:gd name="T7" fmla="*/ 31 h 224"/>
                <a:gd name="T8" fmla="*/ 91 w 226"/>
                <a:gd name="T9" fmla="*/ 34 h 224"/>
                <a:gd name="T10" fmla="*/ 84 w 226"/>
                <a:gd name="T11" fmla="*/ 19 h 224"/>
                <a:gd name="T12" fmla="*/ 68 w 226"/>
                <a:gd name="T13" fmla="*/ 6 h 224"/>
                <a:gd name="T14" fmla="*/ 46 w 226"/>
                <a:gd name="T15" fmla="*/ 18 h 224"/>
                <a:gd name="T16" fmla="*/ 49 w 226"/>
                <a:gd name="T17" fmla="*/ 38 h 224"/>
                <a:gd name="T18" fmla="*/ 56 w 226"/>
                <a:gd name="T19" fmla="*/ 51 h 224"/>
                <a:gd name="T20" fmla="*/ 42 w 226"/>
                <a:gd name="T21" fmla="*/ 71 h 224"/>
                <a:gd name="T22" fmla="*/ 25 w 226"/>
                <a:gd name="T23" fmla="*/ 67 h 224"/>
                <a:gd name="T24" fmla="*/ 6 w 226"/>
                <a:gd name="T25" fmla="*/ 70 h 224"/>
                <a:gd name="T26" fmla="*/ 0 w 226"/>
                <a:gd name="T27" fmla="*/ 91 h 224"/>
                <a:gd name="T28" fmla="*/ 15 w 226"/>
                <a:gd name="T29" fmla="*/ 104 h 224"/>
                <a:gd name="T30" fmla="*/ 30 w 226"/>
                <a:gd name="T31" fmla="*/ 108 h 224"/>
                <a:gd name="T32" fmla="*/ 32 w 226"/>
                <a:gd name="T33" fmla="*/ 133 h 224"/>
                <a:gd name="T34" fmla="*/ 17 w 226"/>
                <a:gd name="T35" fmla="*/ 140 h 224"/>
                <a:gd name="T36" fmla="*/ 4 w 226"/>
                <a:gd name="T37" fmla="*/ 156 h 224"/>
                <a:gd name="T38" fmla="*/ 16 w 226"/>
                <a:gd name="T39" fmla="*/ 178 h 224"/>
                <a:gd name="T40" fmla="*/ 38 w 226"/>
                <a:gd name="T41" fmla="*/ 175 h 224"/>
                <a:gd name="T42" fmla="*/ 51 w 226"/>
                <a:gd name="T43" fmla="*/ 167 h 224"/>
                <a:gd name="T44" fmla="*/ 71 w 226"/>
                <a:gd name="T45" fmla="*/ 182 h 224"/>
                <a:gd name="T46" fmla="*/ 66 w 226"/>
                <a:gd name="T47" fmla="*/ 198 h 224"/>
                <a:gd name="T48" fmla="*/ 69 w 226"/>
                <a:gd name="T49" fmla="*/ 216 h 224"/>
                <a:gd name="T50" fmla="*/ 92 w 226"/>
                <a:gd name="T51" fmla="*/ 224 h 224"/>
                <a:gd name="T52" fmla="*/ 104 w 226"/>
                <a:gd name="T53" fmla="*/ 209 h 224"/>
                <a:gd name="T54" fmla="*/ 110 w 226"/>
                <a:gd name="T55" fmla="*/ 193 h 224"/>
                <a:gd name="T56" fmla="*/ 134 w 226"/>
                <a:gd name="T57" fmla="*/ 191 h 224"/>
                <a:gd name="T58" fmla="*/ 141 w 226"/>
                <a:gd name="T59" fmla="*/ 205 h 224"/>
                <a:gd name="T60" fmla="*/ 159 w 226"/>
                <a:gd name="T61" fmla="*/ 218 h 224"/>
                <a:gd name="T62" fmla="*/ 179 w 226"/>
                <a:gd name="T63" fmla="*/ 206 h 224"/>
                <a:gd name="T64" fmla="*/ 177 w 226"/>
                <a:gd name="T65" fmla="*/ 186 h 224"/>
                <a:gd name="T66" fmla="*/ 169 w 226"/>
                <a:gd name="T67" fmla="*/ 172 h 224"/>
                <a:gd name="T68" fmla="*/ 185 w 226"/>
                <a:gd name="T69" fmla="*/ 153 h 224"/>
                <a:gd name="T70" fmla="*/ 200 w 226"/>
                <a:gd name="T71" fmla="*/ 157 h 224"/>
                <a:gd name="T72" fmla="*/ 219 w 226"/>
                <a:gd name="T73" fmla="*/ 154 h 224"/>
                <a:gd name="T74" fmla="*/ 226 w 226"/>
                <a:gd name="T75" fmla="*/ 133 h 224"/>
                <a:gd name="T76" fmla="*/ 212 w 226"/>
                <a:gd name="T77" fmla="*/ 120 h 224"/>
                <a:gd name="T78" fmla="*/ 196 w 226"/>
                <a:gd name="T79" fmla="*/ 116 h 224"/>
                <a:gd name="T80" fmla="*/ 193 w 226"/>
                <a:gd name="T81" fmla="*/ 91 h 224"/>
                <a:gd name="T82" fmla="*/ 208 w 226"/>
                <a:gd name="T83" fmla="*/ 84 h 224"/>
                <a:gd name="T84" fmla="*/ 221 w 226"/>
                <a:gd name="T85" fmla="*/ 68 h 224"/>
                <a:gd name="T86" fmla="*/ 209 w 226"/>
                <a:gd name="T87" fmla="*/ 46 h 224"/>
                <a:gd name="T88" fmla="*/ 188 w 226"/>
                <a:gd name="T89" fmla="*/ 49 h 224"/>
                <a:gd name="T90" fmla="*/ 175 w 226"/>
                <a:gd name="T91" fmla="*/ 57 h 224"/>
                <a:gd name="T92" fmla="*/ 156 w 226"/>
                <a:gd name="T93" fmla="*/ 42 h 224"/>
                <a:gd name="T94" fmla="*/ 159 w 226"/>
                <a:gd name="T95" fmla="*/ 26 h 224"/>
                <a:gd name="T96" fmla="*/ 157 w 226"/>
                <a:gd name="T97" fmla="*/ 8 h 224"/>
                <a:gd name="T98" fmla="*/ 123 w 226"/>
                <a:gd name="T99" fmla="*/ 77 h 224"/>
                <a:gd name="T100" fmla="*/ 137 w 226"/>
                <a:gd name="T101" fmla="*/ 84 h 224"/>
                <a:gd name="T102" fmla="*/ 150 w 226"/>
                <a:gd name="T103" fmla="*/ 107 h 224"/>
                <a:gd name="T104" fmla="*/ 149 w 226"/>
                <a:gd name="T105" fmla="*/ 123 h 224"/>
                <a:gd name="T106" fmla="*/ 143 w 226"/>
                <a:gd name="T107" fmla="*/ 136 h 224"/>
                <a:gd name="T108" fmla="*/ 117 w 226"/>
                <a:gd name="T109" fmla="*/ 149 h 224"/>
                <a:gd name="T110" fmla="*/ 102 w 226"/>
                <a:gd name="T111" fmla="*/ 147 h 224"/>
                <a:gd name="T112" fmla="*/ 90 w 226"/>
                <a:gd name="T113" fmla="*/ 140 h 224"/>
                <a:gd name="T114" fmla="*/ 75 w 226"/>
                <a:gd name="T115" fmla="*/ 116 h 224"/>
                <a:gd name="T116" fmla="*/ 78 w 226"/>
                <a:gd name="T117" fmla="*/ 101 h 224"/>
                <a:gd name="T118" fmla="*/ 84 w 226"/>
                <a:gd name="T119" fmla="*/ 88 h 224"/>
                <a:gd name="T120" fmla="*/ 108 w 226"/>
                <a:gd name="T121" fmla="*/ 75 h 224"/>
                <a:gd name="T122" fmla="*/ 123 w 226"/>
                <a:gd name="T123" fmla="*/ 77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6" h="224">
                  <a:moveTo>
                    <a:pt x="157" y="8"/>
                  </a:moveTo>
                  <a:lnTo>
                    <a:pt x="134" y="0"/>
                  </a:lnTo>
                  <a:lnTo>
                    <a:pt x="121" y="15"/>
                  </a:lnTo>
                  <a:lnTo>
                    <a:pt x="115" y="31"/>
                  </a:lnTo>
                  <a:lnTo>
                    <a:pt x="91" y="34"/>
                  </a:lnTo>
                  <a:lnTo>
                    <a:pt x="84" y="19"/>
                  </a:lnTo>
                  <a:lnTo>
                    <a:pt x="68" y="6"/>
                  </a:lnTo>
                  <a:lnTo>
                    <a:pt x="46" y="18"/>
                  </a:lnTo>
                  <a:lnTo>
                    <a:pt x="49" y="38"/>
                  </a:lnTo>
                  <a:lnTo>
                    <a:pt x="56" y="51"/>
                  </a:lnTo>
                  <a:lnTo>
                    <a:pt x="42" y="71"/>
                  </a:lnTo>
                  <a:lnTo>
                    <a:pt x="25" y="67"/>
                  </a:lnTo>
                  <a:lnTo>
                    <a:pt x="6" y="70"/>
                  </a:lnTo>
                  <a:lnTo>
                    <a:pt x="0" y="91"/>
                  </a:lnTo>
                  <a:lnTo>
                    <a:pt x="15" y="104"/>
                  </a:lnTo>
                  <a:lnTo>
                    <a:pt x="30" y="108"/>
                  </a:lnTo>
                  <a:lnTo>
                    <a:pt x="32" y="133"/>
                  </a:lnTo>
                  <a:lnTo>
                    <a:pt x="17" y="140"/>
                  </a:lnTo>
                  <a:lnTo>
                    <a:pt x="4" y="156"/>
                  </a:lnTo>
                  <a:lnTo>
                    <a:pt x="16" y="178"/>
                  </a:lnTo>
                  <a:lnTo>
                    <a:pt x="38" y="175"/>
                  </a:lnTo>
                  <a:lnTo>
                    <a:pt x="51" y="167"/>
                  </a:lnTo>
                  <a:lnTo>
                    <a:pt x="71" y="182"/>
                  </a:lnTo>
                  <a:lnTo>
                    <a:pt x="66" y="198"/>
                  </a:lnTo>
                  <a:lnTo>
                    <a:pt x="69" y="216"/>
                  </a:lnTo>
                  <a:lnTo>
                    <a:pt x="92" y="224"/>
                  </a:lnTo>
                  <a:lnTo>
                    <a:pt x="104" y="209"/>
                  </a:lnTo>
                  <a:lnTo>
                    <a:pt x="110" y="193"/>
                  </a:lnTo>
                  <a:lnTo>
                    <a:pt x="134" y="191"/>
                  </a:lnTo>
                  <a:lnTo>
                    <a:pt x="141" y="205"/>
                  </a:lnTo>
                  <a:lnTo>
                    <a:pt x="159" y="218"/>
                  </a:lnTo>
                  <a:lnTo>
                    <a:pt x="179" y="206"/>
                  </a:lnTo>
                  <a:lnTo>
                    <a:pt x="177" y="186"/>
                  </a:lnTo>
                  <a:lnTo>
                    <a:pt x="169" y="172"/>
                  </a:lnTo>
                  <a:lnTo>
                    <a:pt x="185" y="153"/>
                  </a:lnTo>
                  <a:lnTo>
                    <a:pt x="200" y="157"/>
                  </a:lnTo>
                  <a:lnTo>
                    <a:pt x="219" y="154"/>
                  </a:lnTo>
                  <a:lnTo>
                    <a:pt x="226" y="133"/>
                  </a:lnTo>
                  <a:lnTo>
                    <a:pt x="212" y="120"/>
                  </a:lnTo>
                  <a:lnTo>
                    <a:pt x="196" y="116"/>
                  </a:lnTo>
                  <a:lnTo>
                    <a:pt x="193" y="91"/>
                  </a:lnTo>
                  <a:lnTo>
                    <a:pt x="208" y="84"/>
                  </a:lnTo>
                  <a:lnTo>
                    <a:pt x="221" y="68"/>
                  </a:lnTo>
                  <a:lnTo>
                    <a:pt x="209" y="46"/>
                  </a:lnTo>
                  <a:lnTo>
                    <a:pt x="188" y="49"/>
                  </a:lnTo>
                  <a:lnTo>
                    <a:pt x="175" y="57"/>
                  </a:lnTo>
                  <a:lnTo>
                    <a:pt x="156" y="42"/>
                  </a:lnTo>
                  <a:lnTo>
                    <a:pt x="159" y="26"/>
                  </a:lnTo>
                  <a:lnTo>
                    <a:pt x="157" y="8"/>
                  </a:lnTo>
                  <a:close/>
                  <a:moveTo>
                    <a:pt x="123" y="77"/>
                  </a:moveTo>
                  <a:lnTo>
                    <a:pt x="137" y="84"/>
                  </a:lnTo>
                  <a:lnTo>
                    <a:pt x="150" y="107"/>
                  </a:lnTo>
                  <a:lnTo>
                    <a:pt x="149" y="123"/>
                  </a:lnTo>
                  <a:lnTo>
                    <a:pt x="143" y="136"/>
                  </a:lnTo>
                  <a:lnTo>
                    <a:pt x="117" y="149"/>
                  </a:lnTo>
                  <a:lnTo>
                    <a:pt x="102" y="147"/>
                  </a:lnTo>
                  <a:lnTo>
                    <a:pt x="90" y="140"/>
                  </a:lnTo>
                  <a:lnTo>
                    <a:pt x="75" y="116"/>
                  </a:lnTo>
                  <a:lnTo>
                    <a:pt x="78" y="101"/>
                  </a:lnTo>
                  <a:lnTo>
                    <a:pt x="84" y="88"/>
                  </a:lnTo>
                  <a:lnTo>
                    <a:pt x="108" y="75"/>
                  </a:lnTo>
                  <a:lnTo>
                    <a:pt x="123" y="77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429"/>
            <p:cNvSpPr>
              <a:spLocks noEditPoints="1"/>
            </p:cNvSpPr>
            <p:nvPr/>
          </p:nvSpPr>
          <p:spPr bwMode="auto">
            <a:xfrm>
              <a:off x="5591176" y="3500438"/>
              <a:ext cx="127000" cy="128588"/>
            </a:xfrm>
            <a:custGeom>
              <a:avLst/>
              <a:gdLst>
                <a:gd name="T0" fmla="*/ 188 w 241"/>
                <a:gd name="T1" fmla="*/ 20 h 242"/>
                <a:gd name="T2" fmla="*/ 165 w 241"/>
                <a:gd name="T3" fmla="*/ 9 h 242"/>
                <a:gd name="T4" fmla="*/ 149 w 241"/>
                <a:gd name="T5" fmla="*/ 22 h 242"/>
                <a:gd name="T6" fmla="*/ 140 w 241"/>
                <a:gd name="T7" fmla="*/ 36 h 242"/>
                <a:gd name="T8" fmla="*/ 114 w 241"/>
                <a:gd name="T9" fmla="*/ 35 h 242"/>
                <a:gd name="T10" fmla="*/ 110 w 241"/>
                <a:gd name="T11" fmla="*/ 17 h 242"/>
                <a:gd name="T12" fmla="*/ 95 w 241"/>
                <a:gd name="T13" fmla="*/ 0 h 242"/>
                <a:gd name="T14" fmla="*/ 71 w 241"/>
                <a:gd name="T15" fmla="*/ 9 h 242"/>
                <a:gd name="T16" fmla="*/ 70 w 241"/>
                <a:gd name="T17" fmla="*/ 30 h 242"/>
                <a:gd name="T18" fmla="*/ 75 w 241"/>
                <a:gd name="T19" fmla="*/ 46 h 242"/>
                <a:gd name="T20" fmla="*/ 55 w 241"/>
                <a:gd name="T21" fmla="*/ 63 h 242"/>
                <a:gd name="T22" fmla="*/ 39 w 241"/>
                <a:gd name="T23" fmla="*/ 56 h 242"/>
                <a:gd name="T24" fmla="*/ 19 w 241"/>
                <a:gd name="T25" fmla="*/ 55 h 242"/>
                <a:gd name="T26" fmla="*/ 8 w 241"/>
                <a:gd name="T27" fmla="*/ 76 h 242"/>
                <a:gd name="T28" fmla="*/ 21 w 241"/>
                <a:gd name="T29" fmla="*/ 92 h 242"/>
                <a:gd name="T30" fmla="*/ 36 w 241"/>
                <a:gd name="T31" fmla="*/ 101 h 242"/>
                <a:gd name="T32" fmla="*/ 33 w 241"/>
                <a:gd name="T33" fmla="*/ 127 h 242"/>
                <a:gd name="T34" fmla="*/ 18 w 241"/>
                <a:gd name="T35" fmla="*/ 131 h 242"/>
                <a:gd name="T36" fmla="*/ 0 w 241"/>
                <a:gd name="T37" fmla="*/ 146 h 242"/>
                <a:gd name="T38" fmla="*/ 8 w 241"/>
                <a:gd name="T39" fmla="*/ 170 h 242"/>
                <a:gd name="T40" fmla="*/ 31 w 241"/>
                <a:gd name="T41" fmla="*/ 173 h 242"/>
                <a:gd name="T42" fmla="*/ 45 w 241"/>
                <a:gd name="T43" fmla="*/ 167 h 242"/>
                <a:gd name="T44" fmla="*/ 62 w 241"/>
                <a:gd name="T45" fmla="*/ 186 h 242"/>
                <a:gd name="T46" fmla="*/ 55 w 241"/>
                <a:gd name="T47" fmla="*/ 202 h 242"/>
                <a:gd name="T48" fmla="*/ 54 w 241"/>
                <a:gd name="T49" fmla="*/ 222 h 242"/>
                <a:gd name="T50" fmla="*/ 77 w 241"/>
                <a:gd name="T51" fmla="*/ 233 h 242"/>
                <a:gd name="T52" fmla="*/ 91 w 241"/>
                <a:gd name="T53" fmla="*/ 222 h 242"/>
                <a:gd name="T54" fmla="*/ 101 w 241"/>
                <a:gd name="T55" fmla="*/ 206 h 242"/>
                <a:gd name="T56" fmla="*/ 127 w 241"/>
                <a:gd name="T57" fmla="*/ 209 h 242"/>
                <a:gd name="T58" fmla="*/ 130 w 241"/>
                <a:gd name="T59" fmla="*/ 225 h 242"/>
                <a:gd name="T60" fmla="*/ 146 w 241"/>
                <a:gd name="T61" fmla="*/ 242 h 242"/>
                <a:gd name="T62" fmla="*/ 169 w 241"/>
                <a:gd name="T63" fmla="*/ 235 h 242"/>
                <a:gd name="T64" fmla="*/ 172 w 241"/>
                <a:gd name="T65" fmla="*/ 212 h 242"/>
                <a:gd name="T66" fmla="*/ 166 w 241"/>
                <a:gd name="T67" fmla="*/ 196 h 242"/>
                <a:gd name="T68" fmla="*/ 186 w 241"/>
                <a:gd name="T69" fmla="*/ 180 h 242"/>
                <a:gd name="T70" fmla="*/ 202 w 241"/>
                <a:gd name="T71" fmla="*/ 187 h 242"/>
                <a:gd name="T72" fmla="*/ 222 w 241"/>
                <a:gd name="T73" fmla="*/ 189 h 242"/>
                <a:gd name="T74" fmla="*/ 234 w 241"/>
                <a:gd name="T75" fmla="*/ 166 h 242"/>
                <a:gd name="T76" fmla="*/ 221 w 241"/>
                <a:gd name="T77" fmla="*/ 150 h 242"/>
                <a:gd name="T78" fmla="*/ 205 w 241"/>
                <a:gd name="T79" fmla="*/ 141 h 242"/>
                <a:gd name="T80" fmla="*/ 208 w 241"/>
                <a:gd name="T81" fmla="*/ 115 h 242"/>
                <a:gd name="T82" fmla="*/ 224 w 241"/>
                <a:gd name="T83" fmla="*/ 111 h 242"/>
                <a:gd name="T84" fmla="*/ 241 w 241"/>
                <a:gd name="T85" fmla="*/ 97 h 242"/>
                <a:gd name="T86" fmla="*/ 234 w 241"/>
                <a:gd name="T87" fmla="*/ 72 h 242"/>
                <a:gd name="T88" fmla="*/ 211 w 241"/>
                <a:gd name="T89" fmla="*/ 71 h 242"/>
                <a:gd name="T90" fmla="*/ 196 w 241"/>
                <a:gd name="T91" fmla="*/ 76 h 242"/>
                <a:gd name="T92" fmla="*/ 179 w 241"/>
                <a:gd name="T93" fmla="*/ 56 h 242"/>
                <a:gd name="T94" fmla="*/ 186 w 241"/>
                <a:gd name="T95" fmla="*/ 40 h 242"/>
                <a:gd name="T96" fmla="*/ 188 w 241"/>
                <a:gd name="T97" fmla="*/ 20 h 242"/>
                <a:gd name="T98" fmla="*/ 139 w 241"/>
                <a:gd name="T99" fmla="*/ 87 h 242"/>
                <a:gd name="T100" fmla="*/ 152 w 241"/>
                <a:gd name="T101" fmla="*/ 97 h 242"/>
                <a:gd name="T102" fmla="*/ 160 w 241"/>
                <a:gd name="T103" fmla="*/ 124 h 242"/>
                <a:gd name="T104" fmla="*/ 155 w 241"/>
                <a:gd name="T105" fmla="*/ 140 h 242"/>
                <a:gd name="T106" fmla="*/ 146 w 241"/>
                <a:gd name="T107" fmla="*/ 153 h 242"/>
                <a:gd name="T108" fmla="*/ 117 w 241"/>
                <a:gd name="T109" fmla="*/ 161 h 242"/>
                <a:gd name="T110" fmla="*/ 103 w 241"/>
                <a:gd name="T111" fmla="*/ 156 h 242"/>
                <a:gd name="T112" fmla="*/ 90 w 241"/>
                <a:gd name="T113" fmla="*/ 147 h 242"/>
                <a:gd name="T114" fmla="*/ 81 w 241"/>
                <a:gd name="T115" fmla="*/ 118 h 242"/>
                <a:gd name="T116" fmla="*/ 87 w 241"/>
                <a:gd name="T117" fmla="*/ 104 h 242"/>
                <a:gd name="T118" fmla="*/ 95 w 241"/>
                <a:gd name="T119" fmla="*/ 91 h 242"/>
                <a:gd name="T120" fmla="*/ 124 w 241"/>
                <a:gd name="T121" fmla="*/ 82 h 242"/>
                <a:gd name="T122" fmla="*/ 139 w 241"/>
                <a:gd name="T123" fmla="*/ 8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1" h="242">
                  <a:moveTo>
                    <a:pt x="188" y="20"/>
                  </a:moveTo>
                  <a:lnTo>
                    <a:pt x="165" y="9"/>
                  </a:lnTo>
                  <a:lnTo>
                    <a:pt x="149" y="22"/>
                  </a:lnTo>
                  <a:lnTo>
                    <a:pt x="140" y="36"/>
                  </a:lnTo>
                  <a:lnTo>
                    <a:pt x="114" y="35"/>
                  </a:lnTo>
                  <a:lnTo>
                    <a:pt x="110" y="17"/>
                  </a:lnTo>
                  <a:lnTo>
                    <a:pt x="95" y="0"/>
                  </a:lnTo>
                  <a:lnTo>
                    <a:pt x="71" y="9"/>
                  </a:lnTo>
                  <a:lnTo>
                    <a:pt x="70" y="30"/>
                  </a:lnTo>
                  <a:lnTo>
                    <a:pt x="75" y="46"/>
                  </a:lnTo>
                  <a:lnTo>
                    <a:pt x="55" y="63"/>
                  </a:lnTo>
                  <a:lnTo>
                    <a:pt x="39" y="56"/>
                  </a:lnTo>
                  <a:lnTo>
                    <a:pt x="19" y="55"/>
                  </a:lnTo>
                  <a:lnTo>
                    <a:pt x="8" y="76"/>
                  </a:lnTo>
                  <a:lnTo>
                    <a:pt x="21" y="92"/>
                  </a:lnTo>
                  <a:lnTo>
                    <a:pt x="36" y="101"/>
                  </a:lnTo>
                  <a:lnTo>
                    <a:pt x="33" y="127"/>
                  </a:lnTo>
                  <a:lnTo>
                    <a:pt x="18" y="131"/>
                  </a:lnTo>
                  <a:lnTo>
                    <a:pt x="0" y="146"/>
                  </a:lnTo>
                  <a:lnTo>
                    <a:pt x="8" y="170"/>
                  </a:lnTo>
                  <a:lnTo>
                    <a:pt x="31" y="173"/>
                  </a:lnTo>
                  <a:lnTo>
                    <a:pt x="45" y="167"/>
                  </a:lnTo>
                  <a:lnTo>
                    <a:pt x="62" y="186"/>
                  </a:lnTo>
                  <a:lnTo>
                    <a:pt x="55" y="202"/>
                  </a:lnTo>
                  <a:lnTo>
                    <a:pt x="54" y="222"/>
                  </a:lnTo>
                  <a:lnTo>
                    <a:pt x="77" y="233"/>
                  </a:lnTo>
                  <a:lnTo>
                    <a:pt x="91" y="222"/>
                  </a:lnTo>
                  <a:lnTo>
                    <a:pt x="101" y="206"/>
                  </a:lnTo>
                  <a:lnTo>
                    <a:pt x="127" y="209"/>
                  </a:lnTo>
                  <a:lnTo>
                    <a:pt x="130" y="225"/>
                  </a:lnTo>
                  <a:lnTo>
                    <a:pt x="146" y="242"/>
                  </a:lnTo>
                  <a:lnTo>
                    <a:pt x="169" y="235"/>
                  </a:lnTo>
                  <a:lnTo>
                    <a:pt x="172" y="212"/>
                  </a:lnTo>
                  <a:lnTo>
                    <a:pt x="166" y="196"/>
                  </a:lnTo>
                  <a:lnTo>
                    <a:pt x="186" y="180"/>
                  </a:lnTo>
                  <a:lnTo>
                    <a:pt x="202" y="187"/>
                  </a:lnTo>
                  <a:lnTo>
                    <a:pt x="222" y="189"/>
                  </a:lnTo>
                  <a:lnTo>
                    <a:pt x="234" y="166"/>
                  </a:lnTo>
                  <a:lnTo>
                    <a:pt x="221" y="150"/>
                  </a:lnTo>
                  <a:lnTo>
                    <a:pt x="205" y="141"/>
                  </a:lnTo>
                  <a:lnTo>
                    <a:pt x="208" y="115"/>
                  </a:lnTo>
                  <a:lnTo>
                    <a:pt x="224" y="111"/>
                  </a:lnTo>
                  <a:lnTo>
                    <a:pt x="241" y="97"/>
                  </a:lnTo>
                  <a:lnTo>
                    <a:pt x="234" y="72"/>
                  </a:lnTo>
                  <a:lnTo>
                    <a:pt x="211" y="71"/>
                  </a:lnTo>
                  <a:lnTo>
                    <a:pt x="196" y="76"/>
                  </a:lnTo>
                  <a:lnTo>
                    <a:pt x="179" y="56"/>
                  </a:lnTo>
                  <a:lnTo>
                    <a:pt x="186" y="40"/>
                  </a:lnTo>
                  <a:lnTo>
                    <a:pt x="188" y="20"/>
                  </a:lnTo>
                  <a:close/>
                  <a:moveTo>
                    <a:pt x="139" y="87"/>
                  </a:moveTo>
                  <a:lnTo>
                    <a:pt x="152" y="97"/>
                  </a:lnTo>
                  <a:lnTo>
                    <a:pt x="160" y="124"/>
                  </a:lnTo>
                  <a:lnTo>
                    <a:pt x="155" y="140"/>
                  </a:lnTo>
                  <a:lnTo>
                    <a:pt x="146" y="153"/>
                  </a:lnTo>
                  <a:lnTo>
                    <a:pt x="117" y="161"/>
                  </a:lnTo>
                  <a:lnTo>
                    <a:pt x="103" y="156"/>
                  </a:lnTo>
                  <a:lnTo>
                    <a:pt x="90" y="147"/>
                  </a:lnTo>
                  <a:lnTo>
                    <a:pt x="81" y="118"/>
                  </a:lnTo>
                  <a:lnTo>
                    <a:pt x="87" y="104"/>
                  </a:lnTo>
                  <a:lnTo>
                    <a:pt x="95" y="91"/>
                  </a:lnTo>
                  <a:lnTo>
                    <a:pt x="124" y="82"/>
                  </a:lnTo>
                  <a:lnTo>
                    <a:pt x="139" y="87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430"/>
            <p:cNvSpPr>
              <a:spLocks noEditPoints="1"/>
            </p:cNvSpPr>
            <p:nvPr/>
          </p:nvSpPr>
          <p:spPr bwMode="auto">
            <a:xfrm>
              <a:off x="5499101" y="3571876"/>
              <a:ext cx="134938" cy="138113"/>
            </a:xfrm>
            <a:custGeom>
              <a:avLst/>
              <a:gdLst>
                <a:gd name="T0" fmla="*/ 152 w 254"/>
                <a:gd name="T1" fmla="*/ 2 h 262"/>
                <a:gd name="T2" fmla="*/ 126 w 254"/>
                <a:gd name="T3" fmla="*/ 0 h 262"/>
                <a:gd name="T4" fmla="*/ 116 w 254"/>
                <a:gd name="T5" fmla="*/ 18 h 262"/>
                <a:gd name="T6" fmla="*/ 113 w 254"/>
                <a:gd name="T7" fmla="*/ 37 h 262"/>
                <a:gd name="T8" fmla="*/ 87 w 254"/>
                <a:gd name="T9" fmla="*/ 46 h 262"/>
                <a:gd name="T10" fmla="*/ 77 w 254"/>
                <a:gd name="T11" fmla="*/ 31 h 262"/>
                <a:gd name="T12" fmla="*/ 55 w 254"/>
                <a:gd name="T13" fmla="*/ 20 h 262"/>
                <a:gd name="T14" fmla="*/ 35 w 254"/>
                <a:gd name="T15" fmla="*/ 38 h 262"/>
                <a:gd name="T16" fmla="*/ 42 w 254"/>
                <a:gd name="T17" fmla="*/ 62 h 262"/>
                <a:gd name="T18" fmla="*/ 54 w 254"/>
                <a:gd name="T19" fmla="*/ 74 h 262"/>
                <a:gd name="T20" fmla="*/ 41 w 254"/>
                <a:gd name="T21" fmla="*/ 100 h 262"/>
                <a:gd name="T22" fmla="*/ 23 w 254"/>
                <a:gd name="T23" fmla="*/ 99 h 262"/>
                <a:gd name="T24" fmla="*/ 3 w 254"/>
                <a:gd name="T25" fmla="*/ 106 h 262"/>
                <a:gd name="T26" fmla="*/ 0 w 254"/>
                <a:gd name="T27" fmla="*/ 134 h 262"/>
                <a:gd name="T28" fmla="*/ 19 w 254"/>
                <a:gd name="T29" fmla="*/ 144 h 262"/>
                <a:gd name="T30" fmla="*/ 38 w 254"/>
                <a:gd name="T31" fmla="*/ 146 h 262"/>
                <a:gd name="T32" fmla="*/ 45 w 254"/>
                <a:gd name="T33" fmla="*/ 174 h 262"/>
                <a:gd name="T34" fmla="*/ 31 w 254"/>
                <a:gd name="T35" fmla="*/ 184 h 262"/>
                <a:gd name="T36" fmla="*/ 21 w 254"/>
                <a:gd name="T37" fmla="*/ 206 h 262"/>
                <a:gd name="T38" fmla="*/ 38 w 254"/>
                <a:gd name="T39" fmla="*/ 227 h 262"/>
                <a:gd name="T40" fmla="*/ 59 w 254"/>
                <a:gd name="T41" fmla="*/ 220 h 262"/>
                <a:gd name="T42" fmla="*/ 72 w 254"/>
                <a:gd name="T43" fmla="*/ 207 h 262"/>
                <a:gd name="T44" fmla="*/ 97 w 254"/>
                <a:gd name="T45" fmla="*/ 220 h 262"/>
                <a:gd name="T46" fmla="*/ 97 w 254"/>
                <a:gd name="T47" fmla="*/ 239 h 262"/>
                <a:gd name="T48" fmla="*/ 103 w 254"/>
                <a:gd name="T49" fmla="*/ 260 h 262"/>
                <a:gd name="T50" fmla="*/ 130 w 254"/>
                <a:gd name="T51" fmla="*/ 262 h 262"/>
                <a:gd name="T52" fmla="*/ 140 w 254"/>
                <a:gd name="T53" fmla="*/ 243 h 262"/>
                <a:gd name="T54" fmla="*/ 142 w 254"/>
                <a:gd name="T55" fmla="*/ 224 h 262"/>
                <a:gd name="T56" fmla="*/ 168 w 254"/>
                <a:gd name="T57" fmla="*/ 216 h 262"/>
                <a:gd name="T58" fmla="*/ 179 w 254"/>
                <a:gd name="T59" fmla="*/ 230 h 262"/>
                <a:gd name="T60" fmla="*/ 199 w 254"/>
                <a:gd name="T61" fmla="*/ 242 h 262"/>
                <a:gd name="T62" fmla="*/ 219 w 254"/>
                <a:gd name="T63" fmla="*/ 224 h 262"/>
                <a:gd name="T64" fmla="*/ 214 w 254"/>
                <a:gd name="T65" fmla="*/ 201 h 262"/>
                <a:gd name="T66" fmla="*/ 201 w 254"/>
                <a:gd name="T67" fmla="*/ 187 h 262"/>
                <a:gd name="T68" fmla="*/ 214 w 254"/>
                <a:gd name="T69" fmla="*/ 162 h 262"/>
                <a:gd name="T70" fmla="*/ 232 w 254"/>
                <a:gd name="T71" fmla="*/ 162 h 262"/>
                <a:gd name="T72" fmla="*/ 253 w 254"/>
                <a:gd name="T73" fmla="*/ 157 h 262"/>
                <a:gd name="T74" fmla="*/ 254 w 254"/>
                <a:gd name="T75" fmla="*/ 129 h 262"/>
                <a:gd name="T76" fmla="*/ 235 w 254"/>
                <a:gd name="T77" fmla="*/ 118 h 262"/>
                <a:gd name="T78" fmla="*/ 218 w 254"/>
                <a:gd name="T79" fmla="*/ 116 h 262"/>
                <a:gd name="T80" fmla="*/ 209 w 254"/>
                <a:gd name="T81" fmla="*/ 89 h 262"/>
                <a:gd name="T82" fmla="*/ 224 w 254"/>
                <a:gd name="T83" fmla="*/ 77 h 262"/>
                <a:gd name="T84" fmla="*/ 234 w 254"/>
                <a:gd name="T85" fmla="*/ 56 h 262"/>
                <a:gd name="T86" fmla="*/ 217 w 254"/>
                <a:gd name="T87" fmla="*/ 36 h 262"/>
                <a:gd name="T88" fmla="*/ 195 w 254"/>
                <a:gd name="T89" fmla="*/ 43 h 262"/>
                <a:gd name="T90" fmla="*/ 182 w 254"/>
                <a:gd name="T91" fmla="*/ 54 h 262"/>
                <a:gd name="T92" fmla="*/ 157 w 254"/>
                <a:gd name="T93" fmla="*/ 41 h 262"/>
                <a:gd name="T94" fmla="*/ 159 w 254"/>
                <a:gd name="T95" fmla="*/ 23 h 262"/>
                <a:gd name="T96" fmla="*/ 152 w 254"/>
                <a:gd name="T97" fmla="*/ 2 h 262"/>
                <a:gd name="T98" fmla="*/ 132 w 254"/>
                <a:gd name="T99" fmla="*/ 89 h 262"/>
                <a:gd name="T100" fmla="*/ 147 w 254"/>
                <a:gd name="T101" fmla="*/ 93 h 262"/>
                <a:gd name="T102" fmla="*/ 168 w 254"/>
                <a:gd name="T103" fmla="*/ 118 h 262"/>
                <a:gd name="T104" fmla="*/ 168 w 254"/>
                <a:gd name="T105" fmla="*/ 135 h 262"/>
                <a:gd name="T106" fmla="*/ 165 w 254"/>
                <a:gd name="T107" fmla="*/ 151 h 262"/>
                <a:gd name="T108" fmla="*/ 140 w 254"/>
                <a:gd name="T109" fmla="*/ 172 h 262"/>
                <a:gd name="T110" fmla="*/ 124 w 254"/>
                <a:gd name="T111" fmla="*/ 172 h 262"/>
                <a:gd name="T112" fmla="*/ 108 w 254"/>
                <a:gd name="T113" fmla="*/ 170 h 262"/>
                <a:gd name="T114" fmla="*/ 88 w 254"/>
                <a:gd name="T115" fmla="*/ 145 h 262"/>
                <a:gd name="T116" fmla="*/ 87 w 254"/>
                <a:gd name="T117" fmla="*/ 128 h 262"/>
                <a:gd name="T118" fmla="*/ 91 w 254"/>
                <a:gd name="T119" fmla="*/ 110 h 262"/>
                <a:gd name="T120" fmla="*/ 114 w 254"/>
                <a:gd name="T121" fmla="*/ 90 h 262"/>
                <a:gd name="T122" fmla="*/ 132 w 254"/>
                <a:gd name="T123" fmla="*/ 8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4" h="262">
                  <a:moveTo>
                    <a:pt x="152" y="2"/>
                  </a:moveTo>
                  <a:lnTo>
                    <a:pt x="126" y="0"/>
                  </a:lnTo>
                  <a:lnTo>
                    <a:pt x="116" y="18"/>
                  </a:lnTo>
                  <a:lnTo>
                    <a:pt x="113" y="37"/>
                  </a:lnTo>
                  <a:lnTo>
                    <a:pt x="87" y="46"/>
                  </a:lnTo>
                  <a:lnTo>
                    <a:pt x="77" y="31"/>
                  </a:lnTo>
                  <a:lnTo>
                    <a:pt x="55" y="20"/>
                  </a:lnTo>
                  <a:lnTo>
                    <a:pt x="35" y="38"/>
                  </a:lnTo>
                  <a:lnTo>
                    <a:pt x="42" y="62"/>
                  </a:lnTo>
                  <a:lnTo>
                    <a:pt x="54" y="74"/>
                  </a:lnTo>
                  <a:lnTo>
                    <a:pt x="41" y="100"/>
                  </a:lnTo>
                  <a:lnTo>
                    <a:pt x="23" y="99"/>
                  </a:lnTo>
                  <a:lnTo>
                    <a:pt x="3" y="106"/>
                  </a:lnTo>
                  <a:lnTo>
                    <a:pt x="0" y="134"/>
                  </a:lnTo>
                  <a:lnTo>
                    <a:pt x="19" y="144"/>
                  </a:lnTo>
                  <a:lnTo>
                    <a:pt x="38" y="146"/>
                  </a:lnTo>
                  <a:lnTo>
                    <a:pt x="45" y="174"/>
                  </a:lnTo>
                  <a:lnTo>
                    <a:pt x="31" y="184"/>
                  </a:lnTo>
                  <a:lnTo>
                    <a:pt x="21" y="206"/>
                  </a:lnTo>
                  <a:lnTo>
                    <a:pt x="38" y="227"/>
                  </a:lnTo>
                  <a:lnTo>
                    <a:pt x="59" y="220"/>
                  </a:lnTo>
                  <a:lnTo>
                    <a:pt x="72" y="207"/>
                  </a:lnTo>
                  <a:lnTo>
                    <a:pt x="97" y="220"/>
                  </a:lnTo>
                  <a:lnTo>
                    <a:pt x="97" y="239"/>
                  </a:lnTo>
                  <a:lnTo>
                    <a:pt x="103" y="260"/>
                  </a:lnTo>
                  <a:lnTo>
                    <a:pt x="130" y="262"/>
                  </a:lnTo>
                  <a:lnTo>
                    <a:pt x="140" y="243"/>
                  </a:lnTo>
                  <a:lnTo>
                    <a:pt x="142" y="224"/>
                  </a:lnTo>
                  <a:lnTo>
                    <a:pt x="168" y="216"/>
                  </a:lnTo>
                  <a:lnTo>
                    <a:pt x="179" y="230"/>
                  </a:lnTo>
                  <a:lnTo>
                    <a:pt x="199" y="242"/>
                  </a:lnTo>
                  <a:lnTo>
                    <a:pt x="219" y="224"/>
                  </a:lnTo>
                  <a:lnTo>
                    <a:pt x="214" y="201"/>
                  </a:lnTo>
                  <a:lnTo>
                    <a:pt x="201" y="187"/>
                  </a:lnTo>
                  <a:lnTo>
                    <a:pt x="214" y="162"/>
                  </a:lnTo>
                  <a:lnTo>
                    <a:pt x="232" y="162"/>
                  </a:lnTo>
                  <a:lnTo>
                    <a:pt x="253" y="157"/>
                  </a:lnTo>
                  <a:lnTo>
                    <a:pt x="254" y="129"/>
                  </a:lnTo>
                  <a:lnTo>
                    <a:pt x="235" y="118"/>
                  </a:lnTo>
                  <a:lnTo>
                    <a:pt x="218" y="116"/>
                  </a:lnTo>
                  <a:lnTo>
                    <a:pt x="209" y="89"/>
                  </a:lnTo>
                  <a:lnTo>
                    <a:pt x="224" y="77"/>
                  </a:lnTo>
                  <a:lnTo>
                    <a:pt x="234" y="56"/>
                  </a:lnTo>
                  <a:lnTo>
                    <a:pt x="217" y="36"/>
                  </a:lnTo>
                  <a:lnTo>
                    <a:pt x="195" y="43"/>
                  </a:lnTo>
                  <a:lnTo>
                    <a:pt x="182" y="54"/>
                  </a:lnTo>
                  <a:lnTo>
                    <a:pt x="157" y="41"/>
                  </a:lnTo>
                  <a:lnTo>
                    <a:pt x="159" y="23"/>
                  </a:lnTo>
                  <a:lnTo>
                    <a:pt x="152" y="2"/>
                  </a:lnTo>
                  <a:close/>
                  <a:moveTo>
                    <a:pt x="132" y="89"/>
                  </a:moveTo>
                  <a:lnTo>
                    <a:pt x="147" y="93"/>
                  </a:lnTo>
                  <a:lnTo>
                    <a:pt x="168" y="118"/>
                  </a:lnTo>
                  <a:lnTo>
                    <a:pt x="168" y="135"/>
                  </a:lnTo>
                  <a:lnTo>
                    <a:pt x="165" y="151"/>
                  </a:lnTo>
                  <a:lnTo>
                    <a:pt x="140" y="172"/>
                  </a:lnTo>
                  <a:lnTo>
                    <a:pt x="124" y="172"/>
                  </a:lnTo>
                  <a:lnTo>
                    <a:pt x="108" y="170"/>
                  </a:lnTo>
                  <a:lnTo>
                    <a:pt x="88" y="145"/>
                  </a:lnTo>
                  <a:lnTo>
                    <a:pt x="87" y="128"/>
                  </a:lnTo>
                  <a:lnTo>
                    <a:pt x="91" y="110"/>
                  </a:lnTo>
                  <a:lnTo>
                    <a:pt x="114" y="90"/>
                  </a:lnTo>
                  <a:lnTo>
                    <a:pt x="132" y="89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31"/>
            <p:cNvSpPr>
              <a:spLocks noEditPoints="1"/>
            </p:cNvSpPr>
            <p:nvPr/>
          </p:nvSpPr>
          <p:spPr bwMode="auto">
            <a:xfrm>
              <a:off x="5500688" y="3440113"/>
              <a:ext cx="119063" cy="117475"/>
            </a:xfrm>
            <a:custGeom>
              <a:avLst/>
              <a:gdLst>
                <a:gd name="T0" fmla="*/ 157 w 226"/>
                <a:gd name="T1" fmla="*/ 7 h 222"/>
                <a:gd name="T2" fmla="*/ 134 w 226"/>
                <a:gd name="T3" fmla="*/ 0 h 222"/>
                <a:gd name="T4" fmla="*/ 121 w 226"/>
                <a:gd name="T5" fmla="*/ 14 h 222"/>
                <a:gd name="T6" fmla="*/ 117 w 226"/>
                <a:gd name="T7" fmla="*/ 30 h 222"/>
                <a:gd name="T8" fmla="*/ 92 w 226"/>
                <a:gd name="T9" fmla="*/ 33 h 222"/>
                <a:gd name="T10" fmla="*/ 85 w 226"/>
                <a:gd name="T11" fmla="*/ 19 h 222"/>
                <a:gd name="T12" fmla="*/ 68 w 226"/>
                <a:gd name="T13" fmla="*/ 6 h 222"/>
                <a:gd name="T14" fmla="*/ 46 w 226"/>
                <a:gd name="T15" fmla="*/ 17 h 222"/>
                <a:gd name="T16" fmla="*/ 49 w 226"/>
                <a:gd name="T17" fmla="*/ 37 h 222"/>
                <a:gd name="T18" fmla="*/ 57 w 226"/>
                <a:gd name="T19" fmla="*/ 50 h 222"/>
                <a:gd name="T20" fmla="*/ 42 w 226"/>
                <a:gd name="T21" fmla="*/ 70 h 222"/>
                <a:gd name="T22" fmla="*/ 26 w 226"/>
                <a:gd name="T23" fmla="*/ 66 h 222"/>
                <a:gd name="T24" fmla="*/ 7 w 226"/>
                <a:gd name="T25" fmla="*/ 69 h 222"/>
                <a:gd name="T26" fmla="*/ 0 w 226"/>
                <a:gd name="T27" fmla="*/ 91 h 222"/>
                <a:gd name="T28" fmla="*/ 14 w 226"/>
                <a:gd name="T29" fmla="*/ 104 h 222"/>
                <a:gd name="T30" fmla="*/ 30 w 226"/>
                <a:gd name="T31" fmla="*/ 108 h 222"/>
                <a:gd name="T32" fmla="*/ 33 w 226"/>
                <a:gd name="T33" fmla="*/ 132 h 222"/>
                <a:gd name="T34" fmla="*/ 19 w 226"/>
                <a:gd name="T35" fmla="*/ 140 h 222"/>
                <a:gd name="T36" fmla="*/ 4 w 226"/>
                <a:gd name="T37" fmla="*/ 155 h 222"/>
                <a:gd name="T38" fmla="*/ 17 w 226"/>
                <a:gd name="T39" fmla="*/ 177 h 222"/>
                <a:gd name="T40" fmla="*/ 37 w 226"/>
                <a:gd name="T41" fmla="*/ 174 h 222"/>
                <a:gd name="T42" fmla="*/ 52 w 226"/>
                <a:gd name="T43" fmla="*/ 167 h 222"/>
                <a:gd name="T44" fmla="*/ 70 w 226"/>
                <a:gd name="T45" fmla="*/ 181 h 222"/>
                <a:gd name="T46" fmla="*/ 68 w 226"/>
                <a:gd name="T47" fmla="*/ 197 h 222"/>
                <a:gd name="T48" fmla="*/ 69 w 226"/>
                <a:gd name="T49" fmla="*/ 216 h 222"/>
                <a:gd name="T50" fmla="*/ 92 w 226"/>
                <a:gd name="T51" fmla="*/ 222 h 222"/>
                <a:gd name="T52" fmla="*/ 105 w 226"/>
                <a:gd name="T53" fmla="*/ 207 h 222"/>
                <a:gd name="T54" fmla="*/ 109 w 226"/>
                <a:gd name="T55" fmla="*/ 193 h 222"/>
                <a:gd name="T56" fmla="*/ 135 w 226"/>
                <a:gd name="T57" fmla="*/ 190 h 222"/>
                <a:gd name="T58" fmla="*/ 141 w 226"/>
                <a:gd name="T59" fmla="*/ 204 h 222"/>
                <a:gd name="T60" fmla="*/ 158 w 226"/>
                <a:gd name="T61" fmla="*/ 217 h 222"/>
                <a:gd name="T62" fmla="*/ 180 w 226"/>
                <a:gd name="T63" fmla="*/ 206 h 222"/>
                <a:gd name="T64" fmla="*/ 177 w 226"/>
                <a:gd name="T65" fmla="*/ 186 h 222"/>
                <a:gd name="T66" fmla="*/ 170 w 226"/>
                <a:gd name="T67" fmla="*/ 171 h 222"/>
                <a:gd name="T68" fmla="*/ 184 w 226"/>
                <a:gd name="T69" fmla="*/ 153 h 222"/>
                <a:gd name="T70" fmla="*/ 200 w 226"/>
                <a:gd name="T71" fmla="*/ 157 h 222"/>
                <a:gd name="T72" fmla="*/ 220 w 226"/>
                <a:gd name="T73" fmla="*/ 154 h 222"/>
                <a:gd name="T74" fmla="*/ 226 w 226"/>
                <a:gd name="T75" fmla="*/ 131 h 222"/>
                <a:gd name="T76" fmla="*/ 212 w 226"/>
                <a:gd name="T77" fmla="*/ 119 h 222"/>
                <a:gd name="T78" fmla="*/ 196 w 226"/>
                <a:gd name="T79" fmla="*/ 114 h 222"/>
                <a:gd name="T80" fmla="*/ 193 w 226"/>
                <a:gd name="T81" fmla="*/ 91 h 222"/>
                <a:gd name="T82" fmla="*/ 207 w 226"/>
                <a:gd name="T83" fmla="*/ 83 h 222"/>
                <a:gd name="T84" fmla="*/ 222 w 226"/>
                <a:gd name="T85" fmla="*/ 68 h 222"/>
                <a:gd name="T86" fmla="*/ 210 w 226"/>
                <a:gd name="T87" fmla="*/ 46 h 222"/>
                <a:gd name="T88" fmla="*/ 189 w 226"/>
                <a:gd name="T89" fmla="*/ 49 h 222"/>
                <a:gd name="T90" fmla="*/ 174 w 226"/>
                <a:gd name="T91" fmla="*/ 56 h 222"/>
                <a:gd name="T92" fmla="*/ 155 w 226"/>
                <a:gd name="T93" fmla="*/ 42 h 222"/>
                <a:gd name="T94" fmla="*/ 160 w 226"/>
                <a:gd name="T95" fmla="*/ 26 h 222"/>
                <a:gd name="T96" fmla="*/ 157 w 226"/>
                <a:gd name="T97" fmla="*/ 7 h 222"/>
                <a:gd name="T98" fmla="*/ 124 w 226"/>
                <a:gd name="T99" fmla="*/ 76 h 222"/>
                <a:gd name="T100" fmla="*/ 137 w 226"/>
                <a:gd name="T101" fmla="*/ 82 h 222"/>
                <a:gd name="T102" fmla="*/ 151 w 226"/>
                <a:gd name="T103" fmla="*/ 106 h 222"/>
                <a:gd name="T104" fmla="*/ 148 w 226"/>
                <a:gd name="T105" fmla="*/ 121 h 222"/>
                <a:gd name="T106" fmla="*/ 143 w 226"/>
                <a:gd name="T107" fmla="*/ 135 h 222"/>
                <a:gd name="T108" fmla="*/ 118 w 226"/>
                <a:gd name="T109" fmla="*/ 148 h 222"/>
                <a:gd name="T110" fmla="*/ 102 w 226"/>
                <a:gd name="T111" fmla="*/ 147 h 222"/>
                <a:gd name="T112" fmla="*/ 89 w 226"/>
                <a:gd name="T113" fmla="*/ 140 h 222"/>
                <a:gd name="T114" fmla="*/ 75 w 226"/>
                <a:gd name="T115" fmla="*/ 115 h 222"/>
                <a:gd name="T116" fmla="*/ 78 w 226"/>
                <a:gd name="T117" fmla="*/ 101 h 222"/>
                <a:gd name="T118" fmla="*/ 83 w 226"/>
                <a:gd name="T119" fmla="*/ 88 h 222"/>
                <a:gd name="T120" fmla="*/ 109 w 226"/>
                <a:gd name="T121" fmla="*/ 75 h 222"/>
                <a:gd name="T122" fmla="*/ 124 w 226"/>
                <a:gd name="T123" fmla="*/ 76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6" h="222">
                  <a:moveTo>
                    <a:pt x="157" y="7"/>
                  </a:moveTo>
                  <a:lnTo>
                    <a:pt x="134" y="0"/>
                  </a:lnTo>
                  <a:lnTo>
                    <a:pt x="121" y="14"/>
                  </a:lnTo>
                  <a:lnTo>
                    <a:pt x="117" y="30"/>
                  </a:lnTo>
                  <a:lnTo>
                    <a:pt x="92" y="33"/>
                  </a:lnTo>
                  <a:lnTo>
                    <a:pt x="85" y="19"/>
                  </a:lnTo>
                  <a:lnTo>
                    <a:pt x="68" y="6"/>
                  </a:lnTo>
                  <a:lnTo>
                    <a:pt x="46" y="17"/>
                  </a:lnTo>
                  <a:lnTo>
                    <a:pt x="49" y="37"/>
                  </a:lnTo>
                  <a:lnTo>
                    <a:pt x="57" y="50"/>
                  </a:lnTo>
                  <a:lnTo>
                    <a:pt x="42" y="70"/>
                  </a:lnTo>
                  <a:lnTo>
                    <a:pt x="26" y="66"/>
                  </a:lnTo>
                  <a:lnTo>
                    <a:pt x="7" y="69"/>
                  </a:lnTo>
                  <a:lnTo>
                    <a:pt x="0" y="91"/>
                  </a:lnTo>
                  <a:lnTo>
                    <a:pt x="14" y="104"/>
                  </a:lnTo>
                  <a:lnTo>
                    <a:pt x="30" y="108"/>
                  </a:lnTo>
                  <a:lnTo>
                    <a:pt x="33" y="132"/>
                  </a:lnTo>
                  <a:lnTo>
                    <a:pt x="19" y="140"/>
                  </a:lnTo>
                  <a:lnTo>
                    <a:pt x="4" y="155"/>
                  </a:lnTo>
                  <a:lnTo>
                    <a:pt x="17" y="177"/>
                  </a:lnTo>
                  <a:lnTo>
                    <a:pt x="37" y="174"/>
                  </a:lnTo>
                  <a:lnTo>
                    <a:pt x="52" y="167"/>
                  </a:lnTo>
                  <a:lnTo>
                    <a:pt x="70" y="181"/>
                  </a:lnTo>
                  <a:lnTo>
                    <a:pt x="68" y="197"/>
                  </a:lnTo>
                  <a:lnTo>
                    <a:pt x="69" y="216"/>
                  </a:lnTo>
                  <a:lnTo>
                    <a:pt x="92" y="222"/>
                  </a:lnTo>
                  <a:lnTo>
                    <a:pt x="105" y="207"/>
                  </a:lnTo>
                  <a:lnTo>
                    <a:pt x="109" y="193"/>
                  </a:lnTo>
                  <a:lnTo>
                    <a:pt x="135" y="190"/>
                  </a:lnTo>
                  <a:lnTo>
                    <a:pt x="141" y="204"/>
                  </a:lnTo>
                  <a:lnTo>
                    <a:pt x="158" y="217"/>
                  </a:lnTo>
                  <a:lnTo>
                    <a:pt x="180" y="206"/>
                  </a:lnTo>
                  <a:lnTo>
                    <a:pt x="177" y="186"/>
                  </a:lnTo>
                  <a:lnTo>
                    <a:pt x="170" y="171"/>
                  </a:lnTo>
                  <a:lnTo>
                    <a:pt x="184" y="153"/>
                  </a:lnTo>
                  <a:lnTo>
                    <a:pt x="200" y="157"/>
                  </a:lnTo>
                  <a:lnTo>
                    <a:pt x="220" y="154"/>
                  </a:lnTo>
                  <a:lnTo>
                    <a:pt x="226" y="131"/>
                  </a:lnTo>
                  <a:lnTo>
                    <a:pt x="212" y="119"/>
                  </a:lnTo>
                  <a:lnTo>
                    <a:pt x="196" y="114"/>
                  </a:lnTo>
                  <a:lnTo>
                    <a:pt x="193" y="91"/>
                  </a:lnTo>
                  <a:lnTo>
                    <a:pt x="207" y="83"/>
                  </a:lnTo>
                  <a:lnTo>
                    <a:pt x="222" y="68"/>
                  </a:lnTo>
                  <a:lnTo>
                    <a:pt x="210" y="46"/>
                  </a:lnTo>
                  <a:lnTo>
                    <a:pt x="189" y="49"/>
                  </a:lnTo>
                  <a:lnTo>
                    <a:pt x="174" y="56"/>
                  </a:lnTo>
                  <a:lnTo>
                    <a:pt x="155" y="42"/>
                  </a:lnTo>
                  <a:lnTo>
                    <a:pt x="160" y="26"/>
                  </a:lnTo>
                  <a:lnTo>
                    <a:pt x="157" y="7"/>
                  </a:lnTo>
                  <a:close/>
                  <a:moveTo>
                    <a:pt x="124" y="76"/>
                  </a:moveTo>
                  <a:lnTo>
                    <a:pt x="137" y="82"/>
                  </a:lnTo>
                  <a:lnTo>
                    <a:pt x="151" y="106"/>
                  </a:lnTo>
                  <a:lnTo>
                    <a:pt x="148" y="121"/>
                  </a:lnTo>
                  <a:lnTo>
                    <a:pt x="143" y="135"/>
                  </a:lnTo>
                  <a:lnTo>
                    <a:pt x="118" y="148"/>
                  </a:lnTo>
                  <a:lnTo>
                    <a:pt x="102" y="147"/>
                  </a:lnTo>
                  <a:lnTo>
                    <a:pt x="89" y="140"/>
                  </a:lnTo>
                  <a:lnTo>
                    <a:pt x="75" y="115"/>
                  </a:lnTo>
                  <a:lnTo>
                    <a:pt x="78" y="101"/>
                  </a:lnTo>
                  <a:lnTo>
                    <a:pt x="83" y="88"/>
                  </a:lnTo>
                  <a:lnTo>
                    <a:pt x="109" y="75"/>
                  </a:lnTo>
                  <a:lnTo>
                    <a:pt x="124" y="76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32"/>
            <p:cNvSpPr>
              <a:spLocks noEditPoints="1"/>
            </p:cNvSpPr>
            <p:nvPr/>
          </p:nvSpPr>
          <p:spPr bwMode="auto">
            <a:xfrm>
              <a:off x="5589588" y="3495676"/>
              <a:ext cx="127000" cy="127000"/>
            </a:xfrm>
            <a:custGeom>
              <a:avLst/>
              <a:gdLst>
                <a:gd name="T0" fmla="*/ 187 w 242"/>
                <a:gd name="T1" fmla="*/ 20 h 242"/>
                <a:gd name="T2" fmla="*/ 166 w 242"/>
                <a:gd name="T3" fmla="*/ 8 h 242"/>
                <a:gd name="T4" fmla="*/ 150 w 242"/>
                <a:gd name="T5" fmla="*/ 21 h 242"/>
                <a:gd name="T6" fmla="*/ 141 w 242"/>
                <a:gd name="T7" fmla="*/ 36 h 242"/>
                <a:gd name="T8" fmla="*/ 115 w 242"/>
                <a:gd name="T9" fmla="*/ 34 h 242"/>
                <a:gd name="T10" fmla="*/ 111 w 242"/>
                <a:gd name="T11" fmla="*/ 17 h 242"/>
                <a:gd name="T12" fmla="*/ 97 w 242"/>
                <a:gd name="T13" fmla="*/ 0 h 242"/>
                <a:gd name="T14" fmla="*/ 72 w 242"/>
                <a:gd name="T15" fmla="*/ 8 h 242"/>
                <a:gd name="T16" fmla="*/ 69 w 242"/>
                <a:gd name="T17" fmla="*/ 30 h 242"/>
                <a:gd name="T18" fmla="*/ 75 w 242"/>
                <a:gd name="T19" fmla="*/ 46 h 242"/>
                <a:gd name="T20" fmla="*/ 56 w 242"/>
                <a:gd name="T21" fmla="*/ 63 h 242"/>
                <a:gd name="T22" fmla="*/ 40 w 242"/>
                <a:gd name="T23" fmla="*/ 56 h 242"/>
                <a:gd name="T24" fmla="*/ 20 w 242"/>
                <a:gd name="T25" fmla="*/ 54 h 242"/>
                <a:gd name="T26" fmla="*/ 9 w 242"/>
                <a:gd name="T27" fmla="*/ 76 h 242"/>
                <a:gd name="T28" fmla="*/ 20 w 242"/>
                <a:gd name="T29" fmla="*/ 92 h 242"/>
                <a:gd name="T30" fmla="*/ 36 w 242"/>
                <a:gd name="T31" fmla="*/ 100 h 242"/>
                <a:gd name="T32" fmla="*/ 33 w 242"/>
                <a:gd name="T33" fmla="*/ 126 h 242"/>
                <a:gd name="T34" fmla="*/ 17 w 242"/>
                <a:gd name="T35" fmla="*/ 131 h 242"/>
                <a:gd name="T36" fmla="*/ 0 w 242"/>
                <a:gd name="T37" fmla="*/ 145 h 242"/>
                <a:gd name="T38" fmla="*/ 7 w 242"/>
                <a:gd name="T39" fmla="*/ 170 h 242"/>
                <a:gd name="T40" fmla="*/ 30 w 242"/>
                <a:gd name="T41" fmla="*/ 172 h 242"/>
                <a:gd name="T42" fmla="*/ 46 w 242"/>
                <a:gd name="T43" fmla="*/ 167 h 242"/>
                <a:gd name="T44" fmla="*/ 63 w 242"/>
                <a:gd name="T45" fmla="*/ 185 h 242"/>
                <a:gd name="T46" fmla="*/ 55 w 242"/>
                <a:gd name="T47" fmla="*/ 201 h 242"/>
                <a:gd name="T48" fmla="*/ 53 w 242"/>
                <a:gd name="T49" fmla="*/ 221 h 242"/>
                <a:gd name="T50" fmla="*/ 76 w 242"/>
                <a:gd name="T51" fmla="*/ 233 h 242"/>
                <a:gd name="T52" fmla="*/ 92 w 242"/>
                <a:gd name="T53" fmla="*/ 221 h 242"/>
                <a:gd name="T54" fmla="*/ 101 w 242"/>
                <a:gd name="T55" fmla="*/ 206 h 242"/>
                <a:gd name="T56" fmla="*/ 127 w 242"/>
                <a:gd name="T57" fmla="*/ 208 h 242"/>
                <a:gd name="T58" fmla="*/ 131 w 242"/>
                <a:gd name="T59" fmla="*/ 224 h 242"/>
                <a:gd name="T60" fmla="*/ 146 w 242"/>
                <a:gd name="T61" fmla="*/ 242 h 242"/>
                <a:gd name="T62" fmla="*/ 170 w 242"/>
                <a:gd name="T63" fmla="*/ 234 h 242"/>
                <a:gd name="T64" fmla="*/ 172 w 242"/>
                <a:gd name="T65" fmla="*/ 211 h 242"/>
                <a:gd name="T66" fmla="*/ 166 w 242"/>
                <a:gd name="T67" fmla="*/ 195 h 242"/>
                <a:gd name="T68" fmla="*/ 186 w 242"/>
                <a:gd name="T69" fmla="*/ 178 h 242"/>
                <a:gd name="T70" fmla="*/ 202 w 242"/>
                <a:gd name="T71" fmla="*/ 187 h 242"/>
                <a:gd name="T72" fmla="*/ 222 w 242"/>
                <a:gd name="T73" fmla="*/ 188 h 242"/>
                <a:gd name="T74" fmla="*/ 234 w 242"/>
                <a:gd name="T75" fmla="*/ 165 h 242"/>
                <a:gd name="T76" fmla="*/ 221 w 242"/>
                <a:gd name="T77" fmla="*/ 149 h 242"/>
                <a:gd name="T78" fmla="*/ 206 w 242"/>
                <a:gd name="T79" fmla="*/ 141 h 242"/>
                <a:gd name="T80" fmla="*/ 208 w 242"/>
                <a:gd name="T81" fmla="*/ 115 h 242"/>
                <a:gd name="T82" fmla="*/ 225 w 242"/>
                <a:gd name="T83" fmla="*/ 110 h 242"/>
                <a:gd name="T84" fmla="*/ 242 w 242"/>
                <a:gd name="T85" fmla="*/ 96 h 242"/>
                <a:gd name="T86" fmla="*/ 234 w 242"/>
                <a:gd name="T87" fmla="*/ 72 h 242"/>
                <a:gd name="T88" fmla="*/ 212 w 242"/>
                <a:gd name="T89" fmla="*/ 70 h 242"/>
                <a:gd name="T90" fmla="*/ 196 w 242"/>
                <a:gd name="T91" fmla="*/ 76 h 242"/>
                <a:gd name="T92" fmla="*/ 179 w 242"/>
                <a:gd name="T93" fmla="*/ 56 h 242"/>
                <a:gd name="T94" fmla="*/ 186 w 242"/>
                <a:gd name="T95" fmla="*/ 40 h 242"/>
                <a:gd name="T96" fmla="*/ 187 w 242"/>
                <a:gd name="T97" fmla="*/ 20 h 242"/>
                <a:gd name="T98" fmla="*/ 138 w 242"/>
                <a:gd name="T99" fmla="*/ 86 h 242"/>
                <a:gd name="T100" fmla="*/ 151 w 242"/>
                <a:gd name="T101" fmla="*/ 96 h 242"/>
                <a:gd name="T102" fmla="*/ 160 w 242"/>
                <a:gd name="T103" fmla="*/ 123 h 242"/>
                <a:gd name="T104" fmla="*/ 156 w 242"/>
                <a:gd name="T105" fmla="*/ 139 h 242"/>
                <a:gd name="T106" fmla="*/ 146 w 242"/>
                <a:gd name="T107" fmla="*/ 152 h 242"/>
                <a:gd name="T108" fmla="*/ 118 w 242"/>
                <a:gd name="T109" fmla="*/ 161 h 242"/>
                <a:gd name="T110" fmla="*/ 102 w 242"/>
                <a:gd name="T111" fmla="*/ 155 h 242"/>
                <a:gd name="T112" fmla="*/ 89 w 242"/>
                <a:gd name="T113" fmla="*/ 146 h 242"/>
                <a:gd name="T114" fmla="*/ 81 w 242"/>
                <a:gd name="T115" fmla="*/ 118 h 242"/>
                <a:gd name="T116" fmla="*/ 86 w 242"/>
                <a:gd name="T117" fmla="*/ 103 h 242"/>
                <a:gd name="T118" fmla="*/ 95 w 242"/>
                <a:gd name="T119" fmla="*/ 90 h 242"/>
                <a:gd name="T120" fmla="*/ 124 w 242"/>
                <a:gd name="T121" fmla="*/ 82 h 242"/>
                <a:gd name="T122" fmla="*/ 138 w 242"/>
                <a:gd name="T123" fmla="*/ 86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2" h="242">
                  <a:moveTo>
                    <a:pt x="187" y="20"/>
                  </a:moveTo>
                  <a:lnTo>
                    <a:pt x="166" y="8"/>
                  </a:lnTo>
                  <a:lnTo>
                    <a:pt x="150" y="21"/>
                  </a:lnTo>
                  <a:lnTo>
                    <a:pt x="141" y="36"/>
                  </a:lnTo>
                  <a:lnTo>
                    <a:pt x="115" y="34"/>
                  </a:lnTo>
                  <a:lnTo>
                    <a:pt x="111" y="17"/>
                  </a:lnTo>
                  <a:lnTo>
                    <a:pt x="97" y="0"/>
                  </a:lnTo>
                  <a:lnTo>
                    <a:pt x="72" y="8"/>
                  </a:lnTo>
                  <a:lnTo>
                    <a:pt x="69" y="30"/>
                  </a:lnTo>
                  <a:lnTo>
                    <a:pt x="75" y="46"/>
                  </a:lnTo>
                  <a:lnTo>
                    <a:pt x="56" y="63"/>
                  </a:lnTo>
                  <a:lnTo>
                    <a:pt x="40" y="56"/>
                  </a:lnTo>
                  <a:lnTo>
                    <a:pt x="20" y="54"/>
                  </a:lnTo>
                  <a:lnTo>
                    <a:pt x="9" y="76"/>
                  </a:lnTo>
                  <a:lnTo>
                    <a:pt x="20" y="92"/>
                  </a:lnTo>
                  <a:lnTo>
                    <a:pt x="36" y="100"/>
                  </a:lnTo>
                  <a:lnTo>
                    <a:pt x="33" y="126"/>
                  </a:lnTo>
                  <a:lnTo>
                    <a:pt x="17" y="131"/>
                  </a:lnTo>
                  <a:lnTo>
                    <a:pt x="0" y="145"/>
                  </a:lnTo>
                  <a:lnTo>
                    <a:pt x="7" y="170"/>
                  </a:lnTo>
                  <a:lnTo>
                    <a:pt x="30" y="172"/>
                  </a:lnTo>
                  <a:lnTo>
                    <a:pt x="46" y="167"/>
                  </a:lnTo>
                  <a:lnTo>
                    <a:pt x="63" y="185"/>
                  </a:lnTo>
                  <a:lnTo>
                    <a:pt x="55" y="201"/>
                  </a:lnTo>
                  <a:lnTo>
                    <a:pt x="53" y="221"/>
                  </a:lnTo>
                  <a:lnTo>
                    <a:pt x="76" y="233"/>
                  </a:lnTo>
                  <a:lnTo>
                    <a:pt x="92" y="221"/>
                  </a:lnTo>
                  <a:lnTo>
                    <a:pt x="101" y="206"/>
                  </a:lnTo>
                  <a:lnTo>
                    <a:pt x="127" y="208"/>
                  </a:lnTo>
                  <a:lnTo>
                    <a:pt x="131" y="224"/>
                  </a:lnTo>
                  <a:lnTo>
                    <a:pt x="146" y="242"/>
                  </a:lnTo>
                  <a:lnTo>
                    <a:pt x="170" y="234"/>
                  </a:lnTo>
                  <a:lnTo>
                    <a:pt x="172" y="211"/>
                  </a:lnTo>
                  <a:lnTo>
                    <a:pt x="166" y="195"/>
                  </a:lnTo>
                  <a:lnTo>
                    <a:pt x="186" y="178"/>
                  </a:lnTo>
                  <a:lnTo>
                    <a:pt x="202" y="187"/>
                  </a:lnTo>
                  <a:lnTo>
                    <a:pt x="222" y="188"/>
                  </a:lnTo>
                  <a:lnTo>
                    <a:pt x="234" y="165"/>
                  </a:lnTo>
                  <a:lnTo>
                    <a:pt x="221" y="149"/>
                  </a:lnTo>
                  <a:lnTo>
                    <a:pt x="206" y="141"/>
                  </a:lnTo>
                  <a:lnTo>
                    <a:pt x="208" y="115"/>
                  </a:lnTo>
                  <a:lnTo>
                    <a:pt x="225" y="110"/>
                  </a:lnTo>
                  <a:lnTo>
                    <a:pt x="242" y="96"/>
                  </a:lnTo>
                  <a:lnTo>
                    <a:pt x="234" y="72"/>
                  </a:lnTo>
                  <a:lnTo>
                    <a:pt x="212" y="70"/>
                  </a:lnTo>
                  <a:lnTo>
                    <a:pt x="196" y="76"/>
                  </a:lnTo>
                  <a:lnTo>
                    <a:pt x="179" y="56"/>
                  </a:lnTo>
                  <a:lnTo>
                    <a:pt x="186" y="40"/>
                  </a:lnTo>
                  <a:lnTo>
                    <a:pt x="187" y="20"/>
                  </a:lnTo>
                  <a:close/>
                  <a:moveTo>
                    <a:pt x="138" y="86"/>
                  </a:moveTo>
                  <a:lnTo>
                    <a:pt x="151" y="96"/>
                  </a:lnTo>
                  <a:lnTo>
                    <a:pt x="160" y="123"/>
                  </a:lnTo>
                  <a:lnTo>
                    <a:pt x="156" y="139"/>
                  </a:lnTo>
                  <a:lnTo>
                    <a:pt x="146" y="152"/>
                  </a:lnTo>
                  <a:lnTo>
                    <a:pt x="118" y="161"/>
                  </a:lnTo>
                  <a:lnTo>
                    <a:pt x="102" y="155"/>
                  </a:lnTo>
                  <a:lnTo>
                    <a:pt x="89" y="146"/>
                  </a:lnTo>
                  <a:lnTo>
                    <a:pt x="81" y="118"/>
                  </a:lnTo>
                  <a:lnTo>
                    <a:pt x="86" y="103"/>
                  </a:lnTo>
                  <a:lnTo>
                    <a:pt x="95" y="90"/>
                  </a:lnTo>
                  <a:lnTo>
                    <a:pt x="124" y="82"/>
                  </a:lnTo>
                  <a:lnTo>
                    <a:pt x="138" y="86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33"/>
            <p:cNvSpPr>
              <a:spLocks noEditPoints="1"/>
            </p:cNvSpPr>
            <p:nvPr/>
          </p:nvSpPr>
          <p:spPr bwMode="auto">
            <a:xfrm>
              <a:off x="5497513" y="3565526"/>
              <a:ext cx="134938" cy="138113"/>
            </a:xfrm>
            <a:custGeom>
              <a:avLst/>
              <a:gdLst>
                <a:gd name="T0" fmla="*/ 151 w 254"/>
                <a:gd name="T1" fmla="*/ 3 h 262"/>
                <a:gd name="T2" fmla="*/ 125 w 254"/>
                <a:gd name="T3" fmla="*/ 0 h 262"/>
                <a:gd name="T4" fmla="*/ 115 w 254"/>
                <a:gd name="T5" fmla="*/ 19 h 262"/>
                <a:gd name="T6" fmla="*/ 112 w 254"/>
                <a:gd name="T7" fmla="*/ 38 h 262"/>
                <a:gd name="T8" fmla="*/ 87 w 254"/>
                <a:gd name="T9" fmla="*/ 46 h 262"/>
                <a:gd name="T10" fmla="*/ 76 w 254"/>
                <a:gd name="T11" fmla="*/ 32 h 262"/>
                <a:gd name="T12" fmla="*/ 55 w 254"/>
                <a:gd name="T13" fmla="*/ 20 h 262"/>
                <a:gd name="T14" fmla="*/ 35 w 254"/>
                <a:gd name="T15" fmla="*/ 39 h 262"/>
                <a:gd name="T16" fmla="*/ 42 w 254"/>
                <a:gd name="T17" fmla="*/ 62 h 262"/>
                <a:gd name="T18" fmla="*/ 53 w 254"/>
                <a:gd name="T19" fmla="*/ 75 h 262"/>
                <a:gd name="T20" fmla="*/ 42 w 254"/>
                <a:gd name="T21" fmla="*/ 101 h 262"/>
                <a:gd name="T22" fmla="*/ 23 w 254"/>
                <a:gd name="T23" fmla="*/ 99 h 262"/>
                <a:gd name="T24" fmla="*/ 3 w 254"/>
                <a:gd name="T25" fmla="*/ 107 h 262"/>
                <a:gd name="T26" fmla="*/ 0 w 254"/>
                <a:gd name="T27" fmla="*/ 134 h 262"/>
                <a:gd name="T28" fmla="*/ 19 w 254"/>
                <a:gd name="T29" fmla="*/ 144 h 262"/>
                <a:gd name="T30" fmla="*/ 38 w 254"/>
                <a:gd name="T31" fmla="*/ 147 h 262"/>
                <a:gd name="T32" fmla="*/ 45 w 254"/>
                <a:gd name="T33" fmla="*/ 174 h 262"/>
                <a:gd name="T34" fmla="*/ 32 w 254"/>
                <a:gd name="T35" fmla="*/ 184 h 262"/>
                <a:gd name="T36" fmla="*/ 20 w 254"/>
                <a:gd name="T37" fmla="*/ 206 h 262"/>
                <a:gd name="T38" fmla="*/ 38 w 254"/>
                <a:gd name="T39" fmla="*/ 228 h 262"/>
                <a:gd name="T40" fmla="*/ 61 w 254"/>
                <a:gd name="T41" fmla="*/ 220 h 262"/>
                <a:gd name="T42" fmla="*/ 74 w 254"/>
                <a:gd name="T43" fmla="*/ 207 h 262"/>
                <a:gd name="T44" fmla="*/ 98 w 254"/>
                <a:gd name="T45" fmla="*/ 220 h 262"/>
                <a:gd name="T46" fmla="*/ 97 w 254"/>
                <a:gd name="T47" fmla="*/ 239 h 262"/>
                <a:gd name="T48" fmla="*/ 104 w 254"/>
                <a:gd name="T49" fmla="*/ 261 h 262"/>
                <a:gd name="T50" fmla="*/ 130 w 254"/>
                <a:gd name="T51" fmla="*/ 262 h 262"/>
                <a:gd name="T52" fmla="*/ 140 w 254"/>
                <a:gd name="T53" fmla="*/ 243 h 262"/>
                <a:gd name="T54" fmla="*/ 143 w 254"/>
                <a:gd name="T55" fmla="*/ 225 h 262"/>
                <a:gd name="T56" fmla="*/ 169 w 254"/>
                <a:gd name="T57" fmla="*/ 216 h 262"/>
                <a:gd name="T58" fmla="*/ 179 w 254"/>
                <a:gd name="T59" fmla="*/ 230 h 262"/>
                <a:gd name="T60" fmla="*/ 200 w 254"/>
                <a:gd name="T61" fmla="*/ 242 h 262"/>
                <a:gd name="T62" fmla="*/ 221 w 254"/>
                <a:gd name="T63" fmla="*/ 225 h 262"/>
                <a:gd name="T64" fmla="*/ 213 w 254"/>
                <a:gd name="T65" fmla="*/ 202 h 262"/>
                <a:gd name="T66" fmla="*/ 202 w 254"/>
                <a:gd name="T67" fmla="*/ 187 h 262"/>
                <a:gd name="T68" fmla="*/ 213 w 254"/>
                <a:gd name="T69" fmla="*/ 163 h 262"/>
                <a:gd name="T70" fmla="*/ 232 w 254"/>
                <a:gd name="T71" fmla="*/ 163 h 262"/>
                <a:gd name="T72" fmla="*/ 252 w 254"/>
                <a:gd name="T73" fmla="*/ 157 h 262"/>
                <a:gd name="T74" fmla="*/ 254 w 254"/>
                <a:gd name="T75" fmla="*/ 130 h 262"/>
                <a:gd name="T76" fmla="*/ 236 w 254"/>
                <a:gd name="T77" fmla="*/ 118 h 262"/>
                <a:gd name="T78" fmla="*/ 218 w 254"/>
                <a:gd name="T79" fmla="*/ 117 h 262"/>
                <a:gd name="T80" fmla="*/ 209 w 254"/>
                <a:gd name="T81" fmla="*/ 89 h 262"/>
                <a:gd name="T82" fmla="*/ 223 w 254"/>
                <a:gd name="T83" fmla="*/ 78 h 262"/>
                <a:gd name="T84" fmla="*/ 235 w 254"/>
                <a:gd name="T85" fmla="*/ 56 h 262"/>
                <a:gd name="T86" fmla="*/ 218 w 254"/>
                <a:gd name="T87" fmla="*/ 36 h 262"/>
                <a:gd name="T88" fmla="*/ 195 w 254"/>
                <a:gd name="T89" fmla="*/ 43 h 262"/>
                <a:gd name="T90" fmla="*/ 182 w 254"/>
                <a:gd name="T91" fmla="*/ 55 h 262"/>
                <a:gd name="T92" fmla="*/ 157 w 254"/>
                <a:gd name="T93" fmla="*/ 42 h 262"/>
                <a:gd name="T94" fmla="*/ 159 w 254"/>
                <a:gd name="T95" fmla="*/ 23 h 262"/>
                <a:gd name="T96" fmla="*/ 151 w 254"/>
                <a:gd name="T97" fmla="*/ 3 h 262"/>
                <a:gd name="T98" fmla="*/ 131 w 254"/>
                <a:gd name="T99" fmla="*/ 89 h 262"/>
                <a:gd name="T100" fmla="*/ 147 w 254"/>
                <a:gd name="T101" fmla="*/ 94 h 262"/>
                <a:gd name="T102" fmla="*/ 167 w 254"/>
                <a:gd name="T103" fmla="*/ 118 h 262"/>
                <a:gd name="T104" fmla="*/ 169 w 254"/>
                <a:gd name="T105" fmla="*/ 135 h 262"/>
                <a:gd name="T106" fmla="*/ 164 w 254"/>
                <a:gd name="T107" fmla="*/ 151 h 262"/>
                <a:gd name="T108" fmla="*/ 140 w 254"/>
                <a:gd name="T109" fmla="*/ 173 h 262"/>
                <a:gd name="T110" fmla="*/ 124 w 254"/>
                <a:gd name="T111" fmla="*/ 173 h 262"/>
                <a:gd name="T112" fmla="*/ 108 w 254"/>
                <a:gd name="T113" fmla="*/ 170 h 262"/>
                <a:gd name="T114" fmla="*/ 88 w 254"/>
                <a:gd name="T115" fmla="*/ 144 h 262"/>
                <a:gd name="T116" fmla="*/ 87 w 254"/>
                <a:gd name="T117" fmla="*/ 128 h 262"/>
                <a:gd name="T118" fmla="*/ 91 w 254"/>
                <a:gd name="T119" fmla="*/ 111 h 262"/>
                <a:gd name="T120" fmla="*/ 115 w 254"/>
                <a:gd name="T121" fmla="*/ 91 h 262"/>
                <a:gd name="T122" fmla="*/ 131 w 254"/>
                <a:gd name="T123" fmla="*/ 8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4" h="262">
                  <a:moveTo>
                    <a:pt x="151" y="3"/>
                  </a:moveTo>
                  <a:lnTo>
                    <a:pt x="125" y="0"/>
                  </a:lnTo>
                  <a:lnTo>
                    <a:pt x="115" y="19"/>
                  </a:lnTo>
                  <a:lnTo>
                    <a:pt x="112" y="38"/>
                  </a:lnTo>
                  <a:lnTo>
                    <a:pt x="87" y="46"/>
                  </a:lnTo>
                  <a:lnTo>
                    <a:pt x="76" y="32"/>
                  </a:lnTo>
                  <a:lnTo>
                    <a:pt x="55" y="20"/>
                  </a:lnTo>
                  <a:lnTo>
                    <a:pt x="35" y="39"/>
                  </a:lnTo>
                  <a:lnTo>
                    <a:pt x="42" y="62"/>
                  </a:lnTo>
                  <a:lnTo>
                    <a:pt x="53" y="75"/>
                  </a:lnTo>
                  <a:lnTo>
                    <a:pt x="42" y="101"/>
                  </a:lnTo>
                  <a:lnTo>
                    <a:pt x="23" y="99"/>
                  </a:lnTo>
                  <a:lnTo>
                    <a:pt x="3" y="107"/>
                  </a:lnTo>
                  <a:lnTo>
                    <a:pt x="0" y="134"/>
                  </a:lnTo>
                  <a:lnTo>
                    <a:pt x="19" y="144"/>
                  </a:lnTo>
                  <a:lnTo>
                    <a:pt x="38" y="147"/>
                  </a:lnTo>
                  <a:lnTo>
                    <a:pt x="45" y="174"/>
                  </a:lnTo>
                  <a:lnTo>
                    <a:pt x="32" y="184"/>
                  </a:lnTo>
                  <a:lnTo>
                    <a:pt x="20" y="206"/>
                  </a:lnTo>
                  <a:lnTo>
                    <a:pt x="38" y="228"/>
                  </a:lnTo>
                  <a:lnTo>
                    <a:pt x="61" y="220"/>
                  </a:lnTo>
                  <a:lnTo>
                    <a:pt x="74" y="207"/>
                  </a:lnTo>
                  <a:lnTo>
                    <a:pt x="98" y="220"/>
                  </a:lnTo>
                  <a:lnTo>
                    <a:pt x="97" y="239"/>
                  </a:lnTo>
                  <a:lnTo>
                    <a:pt x="104" y="261"/>
                  </a:lnTo>
                  <a:lnTo>
                    <a:pt x="130" y="262"/>
                  </a:lnTo>
                  <a:lnTo>
                    <a:pt x="140" y="243"/>
                  </a:lnTo>
                  <a:lnTo>
                    <a:pt x="143" y="225"/>
                  </a:lnTo>
                  <a:lnTo>
                    <a:pt x="169" y="216"/>
                  </a:lnTo>
                  <a:lnTo>
                    <a:pt x="179" y="230"/>
                  </a:lnTo>
                  <a:lnTo>
                    <a:pt x="200" y="242"/>
                  </a:lnTo>
                  <a:lnTo>
                    <a:pt x="221" y="225"/>
                  </a:lnTo>
                  <a:lnTo>
                    <a:pt x="213" y="202"/>
                  </a:lnTo>
                  <a:lnTo>
                    <a:pt x="202" y="187"/>
                  </a:lnTo>
                  <a:lnTo>
                    <a:pt x="213" y="163"/>
                  </a:lnTo>
                  <a:lnTo>
                    <a:pt x="232" y="163"/>
                  </a:lnTo>
                  <a:lnTo>
                    <a:pt x="252" y="157"/>
                  </a:lnTo>
                  <a:lnTo>
                    <a:pt x="254" y="130"/>
                  </a:lnTo>
                  <a:lnTo>
                    <a:pt x="236" y="118"/>
                  </a:lnTo>
                  <a:lnTo>
                    <a:pt x="218" y="117"/>
                  </a:lnTo>
                  <a:lnTo>
                    <a:pt x="209" y="89"/>
                  </a:lnTo>
                  <a:lnTo>
                    <a:pt x="223" y="78"/>
                  </a:lnTo>
                  <a:lnTo>
                    <a:pt x="235" y="56"/>
                  </a:lnTo>
                  <a:lnTo>
                    <a:pt x="218" y="36"/>
                  </a:lnTo>
                  <a:lnTo>
                    <a:pt x="195" y="43"/>
                  </a:lnTo>
                  <a:lnTo>
                    <a:pt x="182" y="55"/>
                  </a:lnTo>
                  <a:lnTo>
                    <a:pt x="157" y="42"/>
                  </a:lnTo>
                  <a:lnTo>
                    <a:pt x="159" y="23"/>
                  </a:lnTo>
                  <a:lnTo>
                    <a:pt x="151" y="3"/>
                  </a:lnTo>
                  <a:close/>
                  <a:moveTo>
                    <a:pt x="131" y="89"/>
                  </a:moveTo>
                  <a:lnTo>
                    <a:pt x="147" y="94"/>
                  </a:lnTo>
                  <a:lnTo>
                    <a:pt x="167" y="118"/>
                  </a:lnTo>
                  <a:lnTo>
                    <a:pt x="169" y="135"/>
                  </a:lnTo>
                  <a:lnTo>
                    <a:pt x="164" y="151"/>
                  </a:lnTo>
                  <a:lnTo>
                    <a:pt x="140" y="173"/>
                  </a:lnTo>
                  <a:lnTo>
                    <a:pt x="124" y="173"/>
                  </a:lnTo>
                  <a:lnTo>
                    <a:pt x="108" y="170"/>
                  </a:lnTo>
                  <a:lnTo>
                    <a:pt x="88" y="144"/>
                  </a:lnTo>
                  <a:lnTo>
                    <a:pt x="87" y="128"/>
                  </a:lnTo>
                  <a:lnTo>
                    <a:pt x="91" y="111"/>
                  </a:lnTo>
                  <a:lnTo>
                    <a:pt x="115" y="91"/>
                  </a:lnTo>
                  <a:lnTo>
                    <a:pt x="131" y="89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34"/>
            <p:cNvSpPr>
              <a:spLocks noEditPoints="1"/>
            </p:cNvSpPr>
            <p:nvPr/>
          </p:nvSpPr>
          <p:spPr bwMode="auto">
            <a:xfrm>
              <a:off x="5707063" y="3689351"/>
              <a:ext cx="123825" cy="122238"/>
            </a:xfrm>
            <a:custGeom>
              <a:avLst/>
              <a:gdLst>
                <a:gd name="T0" fmla="*/ 23 w 234"/>
                <a:gd name="T1" fmla="*/ 180 h 232"/>
                <a:gd name="T2" fmla="*/ 39 w 234"/>
                <a:gd name="T3" fmla="*/ 199 h 232"/>
                <a:gd name="T4" fmla="*/ 58 w 234"/>
                <a:gd name="T5" fmla="*/ 193 h 232"/>
                <a:gd name="T6" fmla="*/ 71 w 234"/>
                <a:gd name="T7" fmla="*/ 183 h 232"/>
                <a:gd name="T8" fmla="*/ 93 w 234"/>
                <a:gd name="T9" fmla="*/ 194 h 232"/>
                <a:gd name="T10" fmla="*/ 91 w 234"/>
                <a:gd name="T11" fmla="*/ 209 h 232"/>
                <a:gd name="T12" fmla="*/ 98 w 234"/>
                <a:gd name="T13" fmla="*/ 229 h 232"/>
                <a:gd name="T14" fmla="*/ 121 w 234"/>
                <a:gd name="T15" fmla="*/ 232 h 232"/>
                <a:gd name="T16" fmla="*/ 132 w 234"/>
                <a:gd name="T17" fmla="*/ 212 h 232"/>
                <a:gd name="T18" fmla="*/ 132 w 234"/>
                <a:gd name="T19" fmla="*/ 197 h 232"/>
                <a:gd name="T20" fmla="*/ 155 w 234"/>
                <a:gd name="T21" fmla="*/ 188 h 232"/>
                <a:gd name="T22" fmla="*/ 166 w 234"/>
                <a:gd name="T23" fmla="*/ 200 h 232"/>
                <a:gd name="T24" fmla="*/ 183 w 234"/>
                <a:gd name="T25" fmla="*/ 209 h 232"/>
                <a:gd name="T26" fmla="*/ 202 w 234"/>
                <a:gd name="T27" fmla="*/ 193 h 232"/>
                <a:gd name="T28" fmla="*/ 195 w 234"/>
                <a:gd name="T29" fmla="*/ 176 h 232"/>
                <a:gd name="T30" fmla="*/ 185 w 234"/>
                <a:gd name="T31" fmla="*/ 163 h 232"/>
                <a:gd name="T32" fmla="*/ 196 w 234"/>
                <a:gd name="T33" fmla="*/ 141 h 232"/>
                <a:gd name="T34" fmla="*/ 212 w 234"/>
                <a:gd name="T35" fmla="*/ 142 h 232"/>
                <a:gd name="T36" fmla="*/ 232 w 234"/>
                <a:gd name="T37" fmla="*/ 137 h 232"/>
                <a:gd name="T38" fmla="*/ 234 w 234"/>
                <a:gd name="T39" fmla="*/ 112 h 232"/>
                <a:gd name="T40" fmla="*/ 214 w 234"/>
                <a:gd name="T41" fmla="*/ 102 h 232"/>
                <a:gd name="T42" fmla="*/ 198 w 234"/>
                <a:gd name="T43" fmla="*/ 102 h 232"/>
                <a:gd name="T44" fmla="*/ 191 w 234"/>
                <a:gd name="T45" fmla="*/ 79 h 232"/>
                <a:gd name="T46" fmla="*/ 202 w 234"/>
                <a:gd name="T47" fmla="*/ 67 h 232"/>
                <a:gd name="T48" fmla="*/ 209 w 234"/>
                <a:gd name="T49" fmla="*/ 50 h 232"/>
                <a:gd name="T50" fmla="*/ 194 w 234"/>
                <a:gd name="T51" fmla="*/ 33 h 232"/>
                <a:gd name="T52" fmla="*/ 176 w 234"/>
                <a:gd name="T53" fmla="*/ 39 h 232"/>
                <a:gd name="T54" fmla="*/ 163 w 234"/>
                <a:gd name="T55" fmla="*/ 49 h 232"/>
                <a:gd name="T56" fmla="*/ 142 w 234"/>
                <a:gd name="T57" fmla="*/ 37 h 232"/>
                <a:gd name="T58" fmla="*/ 143 w 234"/>
                <a:gd name="T59" fmla="*/ 21 h 232"/>
                <a:gd name="T60" fmla="*/ 136 w 234"/>
                <a:gd name="T61" fmla="*/ 1 h 232"/>
                <a:gd name="T62" fmla="*/ 111 w 234"/>
                <a:gd name="T63" fmla="*/ 0 h 232"/>
                <a:gd name="T64" fmla="*/ 103 w 234"/>
                <a:gd name="T65" fmla="*/ 19 h 232"/>
                <a:gd name="T66" fmla="*/ 103 w 234"/>
                <a:gd name="T67" fmla="*/ 34 h 232"/>
                <a:gd name="T68" fmla="*/ 78 w 234"/>
                <a:gd name="T69" fmla="*/ 42 h 232"/>
                <a:gd name="T70" fmla="*/ 67 w 234"/>
                <a:gd name="T71" fmla="*/ 30 h 232"/>
                <a:gd name="T72" fmla="*/ 49 w 234"/>
                <a:gd name="T73" fmla="*/ 21 h 232"/>
                <a:gd name="T74" fmla="*/ 32 w 234"/>
                <a:gd name="T75" fmla="*/ 37 h 232"/>
                <a:gd name="T76" fmla="*/ 38 w 234"/>
                <a:gd name="T77" fmla="*/ 56 h 232"/>
                <a:gd name="T78" fmla="*/ 48 w 234"/>
                <a:gd name="T79" fmla="*/ 69 h 232"/>
                <a:gd name="T80" fmla="*/ 38 w 234"/>
                <a:gd name="T81" fmla="*/ 91 h 232"/>
                <a:gd name="T82" fmla="*/ 22 w 234"/>
                <a:gd name="T83" fmla="*/ 88 h 232"/>
                <a:gd name="T84" fmla="*/ 2 w 234"/>
                <a:gd name="T85" fmla="*/ 95 h 232"/>
                <a:gd name="T86" fmla="*/ 0 w 234"/>
                <a:gd name="T87" fmla="*/ 118 h 232"/>
                <a:gd name="T88" fmla="*/ 19 w 234"/>
                <a:gd name="T89" fmla="*/ 128 h 232"/>
                <a:gd name="T90" fmla="*/ 35 w 234"/>
                <a:gd name="T91" fmla="*/ 128 h 232"/>
                <a:gd name="T92" fmla="*/ 44 w 234"/>
                <a:gd name="T93" fmla="*/ 152 h 232"/>
                <a:gd name="T94" fmla="*/ 32 w 234"/>
                <a:gd name="T95" fmla="*/ 163 h 232"/>
                <a:gd name="T96" fmla="*/ 23 w 234"/>
                <a:gd name="T97" fmla="*/ 180 h 232"/>
                <a:gd name="T98" fmla="*/ 90 w 234"/>
                <a:gd name="T99" fmla="*/ 140 h 232"/>
                <a:gd name="T100" fmla="*/ 81 w 234"/>
                <a:gd name="T101" fmla="*/ 127 h 232"/>
                <a:gd name="T102" fmla="*/ 83 w 234"/>
                <a:gd name="T103" fmla="*/ 99 h 232"/>
                <a:gd name="T104" fmla="*/ 93 w 234"/>
                <a:gd name="T105" fmla="*/ 88 h 232"/>
                <a:gd name="T106" fmla="*/ 104 w 234"/>
                <a:gd name="T107" fmla="*/ 80 h 232"/>
                <a:gd name="T108" fmla="*/ 133 w 234"/>
                <a:gd name="T109" fmla="*/ 82 h 232"/>
                <a:gd name="T110" fmla="*/ 145 w 234"/>
                <a:gd name="T111" fmla="*/ 92 h 232"/>
                <a:gd name="T112" fmla="*/ 153 w 234"/>
                <a:gd name="T113" fmla="*/ 103 h 232"/>
                <a:gd name="T114" fmla="*/ 150 w 234"/>
                <a:gd name="T115" fmla="*/ 132 h 232"/>
                <a:gd name="T116" fmla="*/ 142 w 234"/>
                <a:gd name="T117" fmla="*/ 142 h 232"/>
                <a:gd name="T118" fmla="*/ 129 w 234"/>
                <a:gd name="T119" fmla="*/ 151 h 232"/>
                <a:gd name="T120" fmla="*/ 101 w 234"/>
                <a:gd name="T121" fmla="*/ 150 h 232"/>
                <a:gd name="T122" fmla="*/ 90 w 234"/>
                <a:gd name="T123" fmla="*/ 14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4" h="232">
                  <a:moveTo>
                    <a:pt x="23" y="180"/>
                  </a:moveTo>
                  <a:lnTo>
                    <a:pt x="39" y="199"/>
                  </a:lnTo>
                  <a:lnTo>
                    <a:pt x="58" y="193"/>
                  </a:lnTo>
                  <a:lnTo>
                    <a:pt x="71" y="183"/>
                  </a:lnTo>
                  <a:lnTo>
                    <a:pt x="93" y="194"/>
                  </a:lnTo>
                  <a:lnTo>
                    <a:pt x="91" y="209"/>
                  </a:lnTo>
                  <a:lnTo>
                    <a:pt x="98" y="229"/>
                  </a:lnTo>
                  <a:lnTo>
                    <a:pt x="121" y="232"/>
                  </a:lnTo>
                  <a:lnTo>
                    <a:pt x="132" y="212"/>
                  </a:lnTo>
                  <a:lnTo>
                    <a:pt x="132" y="197"/>
                  </a:lnTo>
                  <a:lnTo>
                    <a:pt x="155" y="188"/>
                  </a:lnTo>
                  <a:lnTo>
                    <a:pt x="166" y="200"/>
                  </a:lnTo>
                  <a:lnTo>
                    <a:pt x="183" y="209"/>
                  </a:lnTo>
                  <a:lnTo>
                    <a:pt x="202" y="193"/>
                  </a:lnTo>
                  <a:lnTo>
                    <a:pt x="195" y="176"/>
                  </a:lnTo>
                  <a:lnTo>
                    <a:pt x="185" y="163"/>
                  </a:lnTo>
                  <a:lnTo>
                    <a:pt x="196" y="141"/>
                  </a:lnTo>
                  <a:lnTo>
                    <a:pt x="212" y="142"/>
                  </a:lnTo>
                  <a:lnTo>
                    <a:pt x="232" y="137"/>
                  </a:lnTo>
                  <a:lnTo>
                    <a:pt x="234" y="112"/>
                  </a:lnTo>
                  <a:lnTo>
                    <a:pt x="214" y="102"/>
                  </a:lnTo>
                  <a:lnTo>
                    <a:pt x="198" y="102"/>
                  </a:lnTo>
                  <a:lnTo>
                    <a:pt x="191" y="79"/>
                  </a:lnTo>
                  <a:lnTo>
                    <a:pt x="202" y="67"/>
                  </a:lnTo>
                  <a:lnTo>
                    <a:pt x="209" y="50"/>
                  </a:lnTo>
                  <a:lnTo>
                    <a:pt x="194" y="33"/>
                  </a:lnTo>
                  <a:lnTo>
                    <a:pt x="176" y="39"/>
                  </a:lnTo>
                  <a:lnTo>
                    <a:pt x="163" y="49"/>
                  </a:lnTo>
                  <a:lnTo>
                    <a:pt x="142" y="37"/>
                  </a:lnTo>
                  <a:lnTo>
                    <a:pt x="143" y="21"/>
                  </a:lnTo>
                  <a:lnTo>
                    <a:pt x="136" y="1"/>
                  </a:lnTo>
                  <a:lnTo>
                    <a:pt x="111" y="0"/>
                  </a:lnTo>
                  <a:lnTo>
                    <a:pt x="103" y="19"/>
                  </a:lnTo>
                  <a:lnTo>
                    <a:pt x="103" y="34"/>
                  </a:lnTo>
                  <a:lnTo>
                    <a:pt x="78" y="42"/>
                  </a:lnTo>
                  <a:lnTo>
                    <a:pt x="67" y="30"/>
                  </a:lnTo>
                  <a:lnTo>
                    <a:pt x="49" y="21"/>
                  </a:lnTo>
                  <a:lnTo>
                    <a:pt x="32" y="37"/>
                  </a:lnTo>
                  <a:lnTo>
                    <a:pt x="38" y="56"/>
                  </a:lnTo>
                  <a:lnTo>
                    <a:pt x="48" y="69"/>
                  </a:lnTo>
                  <a:lnTo>
                    <a:pt x="38" y="91"/>
                  </a:lnTo>
                  <a:lnTo>
                    <a:pt x="22" y="88"/>
                  </a:lnTo>
                  <a:lnTo>
                    <a:pt x="2" y="95"/>
                  </a:lnTo>
                  <a:lnTo>
                    <a:pt x="0" y="118"/>
                  </a:lnTo>
                  <a:lnTo>
                    <a:pt x="19" y="128"/>
                  </a:lnTo>
                  <a:lnTo>
                    <a:pt x="35" y="128"/>
                  </a:lnTo>
                  <a:lnTo>
                    <a:pt x="44" y="152"/>
                  </a:lnTo>
                  <a:lnTo>
                    <a:pt x="32" y="163"/>
                  </a:lnTo>
                  <a:lnTo>
                    <a:pt x="23" y="180"/>
                  </a:lnTo>
                  <a:close/>
                  <a:moveTo>
                    <a:pt x="90" y="140"/>
                  </a:moveTo>
                  <a:lnTo>
                    <a:pt x="81" y="127"/>
                  </a:lnTo>
                  <a:lnTo>
                    <a:pt x="83" y="99"/>
                  </a:lnTo>
                  <a:lnTo>
                    <a:pt x="93" y="88"/>
                  </a:lnTo>
                  <a:lnTo>
                    <a:pt x="104" y="80"/>
                  </a:lnTo>
                  <a:lnTo>
                    <a:pt x="133" y="82"/>
                  </a:lnTo>
                  <a:lnTo>
                    <a:pt x="145" y="92"/>
                  </a:lnTo>
                  <a:lnTo>
                    <a:pt x="153" y="103"/>
                  </a:lnTo>
                  <a:lnTo>
                    <a:pt x="150" y="132"/>
                  </a:lnTo>
                  <a:lnTo>
                    <a:pt x="142" y="142"/>
                  </a:lnTo>
                  <a:lnTo>
                    <a:pt x="129" y="151"/>
                  </a:lnTo>
                  <a:lnTo>
                    <a:pt x="101" y="150"/>
                  </a:lnTo>
                  <a:lnTo>
                    <a:pt x="90" y="140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35"/>
            <p:cNvSpPr>
              <a:spLocks noEditPoints="1"/>
            </p:cNvSpPr>
            <p:nvPr/>
          </p:nvSpPr>
          <p:spPr bwMode="auto">
            <a:xfrm>
              <a:off x="5657851" y="3586163"/>
              <a:ext cx="130175" cy="128588"/>
            </a:xfrm>
            <a:custGeom>
              <a:avLst/>
              <a:gdLst>
                <a:gd name="T0" fmla="*/ 12 w 244"/>
                <a:gd name="T1" fmla="*/ 171 h 243"/>
                <a:gd name="T2" fmla="*/ 25 w 244"/>
                <a:gd name="T3" fmla="*/ 193 h 243"/>
                <a:gd name="T4" fmla="*/ 45 w 244"/>
                <a:gd name="T5" fmla="*/ 190 h 243"/>
                <a:gd name="T6" fmla="*/ 61 w 244"/>
                <a:gd name="T7" fmla="*/ 183 h 243"/>
                <a:gd name="T8" fmla="*/ 81 w 244"/>
                <a:gd name="T9" fmla="*/ 199 h 243"/>
                <a:gd name="T10" fmla="*/ 75 w 244"/>
                <a:gd name="T11" fmla="*/ 215 h 243"/>
                <a:gd name="T12" fmla="*/ 78 w 244"/>
                <a:gd name="T13" fmla="*/ 238 h 243"/>
                <a:gd name="T14" fmla="*/ 103 w 244"/>
                <a:gd name="T15" fmla="*/ 243 h 243"/>
                <a:gd name="T16" fmla="*/ 117 w 244"/>
                <a:gd name="T17" fmla="*/ 226 h 243"/>
                <a:gd name="T18" fmla="*/ 120 w 244"/>
                <a:gd name="T19" fmla="*/ 209 h 243"/>
                <a:gd name="T20" fmla="*/ 146 w 244"/>
                <a:gd name="T21" fmla="*/ 206 h 243"/>
                <a:gd name="T22" fmla="*/ 156 w 244"/>
                <a:gd name="T23" fmla="*/ 220 h 243"/>
                <a:gd name="T24" fmla="*/ 172 w 244"/>
                <a:gd name="T25" fmla="*/ 232 h 243"/>
                <a:gd name="T26" fmla="*/ 193 w 244"/>
                <a:gd name="T27" fmla="*/ 220 h 243"/>
                <a:gd name="T28" fmla="*/ 192 w 244"/>
                <a:gd name="T29" fmla="*/ 200 h 243"/>
                <a:gd name="T30" fmla="*/ 183 w 244"/>
                <a:gd name="T31" fmla="*/ 184 h 243"/>
                <a:gd name="T32" fmla="*/ 199 w 244"/>
                <a:gd name="T33" fmla="*/ 164 h 243"/>
                <a:gd name="T34" fmla="*/ 215 w 244"/>
                <a:gd name="T35" fmla="*/ 168 h 243"/>
                <a:gd name="T36" fmla="*/ 238 w 244"/>
                <a:gd name="T37" fmla="*/ 166 h 243"/>
                <a:gd name="T38" fmla="*/ 244 w 244"/>
                <a:gd name="T39" fmla="*/ 141 h 243"/>
                <a:gd name="T40" fmla="*/ 226 w 244"/>
                <a:gd name="T41" fmla="*/ 128 h 243"/>
                <a:gd name="T42" fmla="*/ 211 w 244"/>
                <a:gd name="T43" fmla="*/ 124 h 243"/>
                <a:gd name="T44" fmla="*/ 206 w 244"/>
                <a:gd name="T45" fmla="*/ 98 h 243"/>
                <a:gd name="T46" fmla="*/ 221 w 244"/>
                <a:gd name="T47" fmla="*/ 89 h 243"/>
                <a:gd name="T48" fmla="*/ 234 w 244"/>
                <a:gd name="T49" fmla="*/ 72 h 243"/>
                <a:gd name="T50" fmla="*/ 221 w 244"/>
                <a:gd name="T51" fmla="*/ 50 h 243"/>
                <a:gd name="T52" fmla="*/ 201 w 244"/>
                <a:gd name="T53" fmla="*/ 53 h 243"/>
                <a:gd name="T54" fmla="*/ 185 w 244"/>
                <a:gd name="T55" fmla="*/ 62 h 243"/>
                <a:gd name="T56" fmla="*/ 164 w 244"/>
                <a:gd name="T57" fmla="*/ 45 h 243"/>
                <a:gd name="T58" fmla="*/ 170 w 244"/>
                <a:gd name="T59" fmla="*/ 29 h 243"/>
                <a:gd name="T60" fmla="*/ 166 w 244"/>
                <a:gd name="T61" fmla="*/ 7 h 243"/>
                <a:gd name="T62" fmla="*/ 141 w 244"/>
                <a:gd name="T63" fmla="*/ 0 h 243"/>
                <a:gd name="T64" fmla="*/ 128 w 244"/>
                <a:gd name="T65" fmla="*/ 19 h 243"/>
                <a:gd name="T66" fmla="*/ 124 w 244"/>
                <a:gd name="T67" fmla="*/ 35 h 243"/>
                <a:gd name="T68" fmla="*/ 98 w 244"/>
                <a:gd name="T69" fmla="*/ 37 h 243"/>
                <a:gd name="T70" fmla="*/ 90 w 244"/>
                <a:gd name="T71" fmla="*/ 23 h 243"/>
                <a:gd name="T72" fmla="*/ 74 w 244"/>
                <a:gd name="T73" fmla="*/ 11 h 243"/>
                <a:gd name="T74" fmla="*/ 52 w 244"/>
                <a:gd name="T75" fmla="*/ 24 h 243"/>
                <a:gd name="T76" fmla="*/ 54 w 244"/>
                <a:gd name="T77" fmla="*/ 45 h 243"/>
                <a:gd name="T78" fmla="*/ 62 w 244"/>
                <a:gd name="T79" fmla="*/ 59 h 243"/>
                <a:gd name="T80" fmla="*/ 46 w 244"/>
                <a:gd name="T81" fmla="*/ 81 h 243"/>
                <a:gd name="T82" fmla="*/ 30 w 244"/>
                <a:gd name="T83" fmla="*/ 75 h 243"/>
                <a:gd name="T84" fmla="*/ 7 w 244"/>
                <a:gd name="T85" fmla="*/ 78 h 243"/>
                <a:gd name="T86" fmla="*/ 0 w 244"/>
                <a:gd name="T87" fmla="*/ 102 h 243"/>
                <a:gd name="T88" fmla="*/ 19 w 244"/>
                <a:gd name="T89" fmla="*/ 117 h 243"/>
                <a:gd name="T90" fmla="*/ 35 w 244"/>
                <a:gd name="T91" fmla="*/ 119 h 243"/>
                <a:gd name="T92" fmla="*/ 39 w 244"/>
                <a:gd name="T93" fmla="*/ 145 h 243"/>
                <a:gd name="T94" fmla="*/ 23 w 244"/>
                <a:gd name="T95" fmla="*/ 155 h 243"/>
                <a:gd name="T96" fmla="*/ 12 w 244"/>
                <a:gd name="T97" fmla="*/ 171 h 243"/>
                <a:gd name="T98" fmla="*/ 90 w 244"/>
                <a:gd name="T99" fmla="*/ 141 h 243"/>
                <a:gd name="T100" fmla="*/ 84 w 244"/>
                <a:gd name="T101" fmla="*/ 127 h 243"/>
                <a:gd name="T102" fmla="*/ 91 w 244"/>
                <a:gd name="T103" fmla="*/ 98 h 243"/>
                <a:gd name="T104" fmla="*/ 103 w 244"/>
                <a:gd name="T105" fmla="*/ 88 h 243"/>
                <a:gd name="T106" fmla="*/ 118 w 244"/>
                <a:gd name="T107" fmla="*/ 82 h 243"/>
                <a:gd name="T108" fmla="*/ 147 w 244"/>
                <a:gd name="T109" fmla="*/ 91 h 243"/>
                <a:gd name="T110" fmla="*/ 156 w 244"/>
                <a:gd name="T111" fmla="*/ 102 h 243"/>
                <a:gd name="T112" fmla="*/ 162 w 244"/>
                <a:gd name="T113" fmla="*/ 117 h 243"/>
                <a:gd name="T114" fmla="*/ 154 w 244"/>
                <a:gd name="T115" fmla="*/ 145 h 243"/>
                <a:gd name="T116" fmla="*/ 141 w 244"/>
                <a:gd name="T117" fmla="*/ 155 h 243"/>
                <a:gd name="T118" fmla="*/ 127 w 244"/>
                <a:gd name="T119" fmla="*/ 161 h 243"/>
                <a:gd name="T120" fmla="*/ 98 w 244"/>
                <a:gd name="T121" fmla="*/ 154 h 243"/>
                <a:gd name="T122" fmla="*/ 90 w 244"/>
                <a:gd name="T123" fmla="*/ 14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4" h="243">
                  <a:moveTo>
                    <a:pt x="12" y="171"/>
                  </a:moveTo>
                  <a:lnTo>
                    <a:pt x="25" y="193"/>
                  </a:lnTo>
                  <a:lnTo>
                    <a:pt x="45" y="190"/>
                  </a:lnTo>
                  <a:lnTo>
                    <a:pt x="61" y="183"/>
                  </a:lnTo>
                  <a:lnTo>
                    <a:pt x="81" y="199"/>
                  </a:lnTo>
                  <a:lnTo>
                    <a:pt x="75" y="215"/>
                  </a:lnTo>
                  <a:lnTo>
                    <a:pt x="78" y="238"/>
                  </a:lnTo>
                  <a:lnTo>
                    <a:pt x="103" y="243"/>
                  </a:lnTo>
                  <a:lnTo>
                    <a:pt x="117" y="226"/>
                  </a:lnTo>
                  <a:lnTo>
                    <a:pt x="120" y="209"/>
                  </a:lnTo>
                  <a:lnTo>
                    <a:pt x="146" y="206"/>
                  </a:lnTo>
                  <a:lnTo>
                    <a:pt x="156" y="220"/>
                  </a:lnTo>
                  <a:lnTo>
                    <a:pt x="172" y="232"/>
                  </a:lnTo>
                  <a:lnTo>
                    <a:pt x="193" y="220"/>
                  </a:lnTo>
                  <a:lnTo>
                    <a:pt x="192" y="200"/>
                  </a:lnTo>
                  <a:lnTo>
                    <a:pt x="183" y="184"/>
                  </a:lnTo>
                  <a:lnTo>
                    <a:pt x="199" y="164"/>
                  </a:lnTo>
                  <a:lnTo>
                    <a:pt x="215" y="168"/>
                  </a:lnTo>
                  <a:lnTo>
                    <a:pt x="238" y="166"/>
                  </a:lnTo>
                  <a:lnTo>
                    <a:pt x="244" y="141"/>
                  </a:lnTo>
                  <a:lnTo>
                    <a:pt x="226" y="128"/>
                  </a:lnTo>
                  <a:lnTo>
                    <a:pt x="211" y="124"/>
                  </a:lnTo>
                  <a:lnTo>
                    <a:pt x="206" y="98"/>
                  </a:lnTo>
                  <a:lnTo>
                    <a:pt x="221" y="89"/>
                  </a:lnTo>
                  <a:lnTo>
                    <a:pt x="234" y="72"/>
                  </a:lnTo>
                  <a:lnTo>
                    <a:pt x="221" y="50"/>
                  </a:lnTo>
                  <a:lnTo>
                    <a:pt x="201" y="53"/>
                  </a:lnTo>
                  <a:lnTo>
                    <a:pt x="185" y="62"/>
                  </a:lnTo>
                  <a:lnTo>
                    <a:pt x="164" y="45"/>
                  </a:lnTo>
                  <a:lnTo>
                    <a:pt x="170" y="29"/>
                  </a:lnTo>
                  <a:lnTo>
                    <a:pt x="166" y="7"/>
                  </a:lnTo>
                  <a:lnTo>
                    <a:pt x="141" y="0"/>
                  </a:lnTo>
                  <a:lnTo>
                    <a:pt x="128" y="19"/>
                  </a:lnTo>
                  <a:lnTo>
                    <a:pt x="124" y="35"/>
                  </a:lnTo>
                  <a:lnTo>
                    <a:pt x="98" y="37"/>
                  </a:lnTo>
                  <a:lnTo>
                    <a:pt x="90" y="23"/>
                  </a:lnTo>
                  <a:lnTo>
                    <a:pt x="74" y="11"/>
                  </a:lnTo>
                  <a:lnTo>
                    <a:pt x="52" y="24"/>
                  </a:lnTo>
                  <a:lnTo>
                    <a:pt x="54" y="45"/>
                  </a:lnTo>
                  <a:lnTo>
                    <a:pt x="62" y="59"/>
                  </a:lnTo>
                  <a:lnTo>
                    <a:pt x="46" y="81"/>
                  </a:lnTo>
                  <a:lnTo>
                    <a:pt x="30" y="75"/>
                  </a:lnTo>
                  <a:lnTo>
                    <a:pt x="7" y="78"/>
                  </a:lnTo>
                  <a:lnTo>
                    <a:pt x="0" y="102"/>
                  </a:lnTo>
                  <a:lnTo>
                    <a:pt x="19" y="117"/>
                  </a:lnTo>
                  <a:lnTo>
                    <a:pt x="35" y="119"/>
                  </a:lnTo>
                  <a:lnTo>
                    <a:pt x="39" y="145"/>
                  </a:lnTo>
                  <a:lnTo>
                    <a:pt x="23" y="155"/>
                  </a:lnTo>
                  <a:lnTo>
                    <a:pt x="12" y="171"/>
                  </a:lnTo>
                  <a:close/>
                  <a:moveTo>
                    <a:pt x="90" y="141"/>
                  </a:moveTo>
                  <a:lnTo>
                    <a:pt x="84" y="127"/>
                  </a:lnTo>
                  <a:lnTo>
                    <a:pt x="91" y="98"/>
                  </a:lnTo>
                  <a:lnTo>
                    <a:pt x="103" y="88"/>
                  </a:lnTo>
                  <a:lnTo>
                    <a:pt x="118" y="82"/>
                  </a:lnTo>
                  <a:lnTo>
                    <a:pt x="147" y="91"/>
                  </a:lnTo>
                  <a:lnTo>
                    <a:pt x="156" y="102"/>
                  </a:lnTo>
                  <a:lnTo>
                    <a:pt x="162" y="117"/>
                  </a:lnTo>
                  <a:lnTo>
                    <a:pt x="154" y="145"/>
                  </a:lnTo>
                  <a:lnTo>
                    <a:pt x="141" y="155"/>
                  </a:lnTo>
                  <a:lnTo>
                    <a:pt x="127" y="161"/>
                  </a:lnTo>
                  <a:lnTo>
                    <a:pt x="98" y="154"/>
                  </a:lnTo>
                  <a:lnTo>
                    <a:pt x="90" y="141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36"/>
            <p:cNvSpPr>
              <a:spLocks noEditPoints="1"/>
            </p:cNvSpPr>
            <p:nvPr/>
          </p:nvSpPr>
          <p:spPr bwMode="auto">
            <a:xfrm>
              <a:off x="5768976" y="3563938"/>
              <a:ext cx="138113" cy="139700"/>
            </a:xfrm>
            <a:custGeom>
              <a:avLst/>
              <a:gdLst>
                <a:gd name="T0" fmla="*/ 41 w 261"/>
                <a:gd name="T1" fmla="*/ 229 h 265"/>
                <a:gd name="T2" fmla="*/ 62 w 261"/>
                <a:gd name="T3" fmla="*/ 245 h 265"/>
                <a:gd name="T4" fmla="*/ 81 w 261"/>
                <a:gd name="T5" fmla="*/ 233 h 265"/>
                <a:gd name="T6" fmla="*/ 92 w 261"/>
                <a:gd name="T7" fmla="*/ 219 h 265"/>
                <a:gd name="T8" fmla="*/ 120 w 261"/>
                <a:gd name="T9" fmla="*/ 226 h 265"/>
                <a:gd name="T10" fmla="*/ 120 w 261"/>
                <a:gd name="T11" fmla="*/ 245 h 265"/>
                <a:gd name="T12" fmla="*/ 131 w 261"/>
                <a:gd name="T13" fmla="*/ 265 h 265"/>
                <a:gd name="T14" fmla="*/ 159 w 261"/>
                <a:gd name="T15" fmla="*/ 261 h 265"/>
                <a:gd name="T16" fmla="*/ 166 w 261"/>
                <a:gd name="T17" fmla="*/ 238 h 265"/>
                <a:gd name="T18" fmla="*/ 163 w 261"/>
                <a:gd name="T19" fmla="*/ 221 h 265"/>
                <a:gd name="T20" fmla="*/ 186 w 261"/>
                <a:gd name="T21" fmla="*/ 206 h 265"/>
                <a:gd name="T22" fmla="*/ 202 w 261"/>
                <a:gd name="T23" fmla="*/ 216 h 265"/>
                <a:gd name="T24" fmla="*/ 222 w 261"/>
                <a:gd name="T25" fmla="*/ 221 h 265"/>
                <a:gd name="T26" fmla="*/ 238 w 261"/>
                <a:gd name="T27" fmla="*/ 199 h 265"/>
                <a:gd name="T28" fmla="*/ 228 w 261"/>
                <a:gd name="T29" fmla="*/ 180 h 265"/>
                <a:gd name="T30" fmla="*/ 215 w 261"/>
                <a:gd name="T31" fmla="*/ 169 h 265"/>
                <a:gd name="T32" fmla="*/ 222 w 261"/>
                <a:gd name="T33" fmla="*/ 141 h 265"/>
                <a:gd name="T34" fmla="*/ 239 w 261"/>
                <a:gd name="T35" fmla="*/ 140 h 265"/>
                <a:gd name="T36" fmla="*/ 261 w 261"/>
                <a:gd name="T37" fmla="*/ 127 h 265"/>
                <a:gd name="T38" fmla="*/ 258 w 261"/>
                <a:gd name="T39" fmla="*/ 100 h 265"/>
                <a:gd name="T40" fmla="*/ 235 w 261"/>
                <a:gd name="T41" fmla="*/ 94 h 265"/>
                <a:gd name="T42" fmla="*/ 218 w 261"/>
                <a:gd name="T43" fmla="*/ 98 h 265"/>
                <a:gd name="T44" fmla="*/ 203 w 261"/>
                <a:gd name="T45" fmla="*/ 74 h 265"/>
                <a:gd name="T46" fmla="*/ 215 w 261"/>
                <a:gd name="T47" fmla="*/ 58 h 265"/>
                <a:gd name="T48" fmla="*/ 221 w 261"/>
                <a:gd name="T49" fmla="*/ 38 h 265"/>
                <a:gd name="T50" fmla="*/ 199 w 261"/>
                <a:gd name="T51" fmla="*/ 20 h 265"/>
                <a:gd name="T52" fmla="*/ 180 w 261"/>
                <a:gd name="T53" fmla="*/ 32 h 265"/>
                <a:gd name="T54" fmla="*/ 169 w 261"/>
                <a:gd name="T55" fmla="*/ 46 h 265"/>
                <a:gd name="T56" fmla="*/ 141 w 261"/>
                <a:gd name="T57" fmla="*/ 39 h 265"/>
                <a:gd name="T58" fmla="*/ 140 w 261"/>
                <a:gd name="T59" fmla="*/ 22 h 265"/>
                <a:gd name="T60" fmla="*/ 128 w 261"/>
                <a:gd name="T61" fmla="*/ 0 h 265"/>
                <a:gd name="T62" fmla="*/ 103 w 261"/>
                <a:gd name="T63" fmla="*/ 5 h 265"/>
                <a:gd name="T64" fmla="*/ 95 w 261"/>
                <a:gd name="T65" fmla="*/ 28 h 265"/>
                <a:gd name="T66" fmla="*/ 98 w 261"/>
                <a:gd name="T67" fmla="*/ 46 h 265"/>
                <a:gd name="T68" fmla="*/ 75 w 261"/>
                <a:gd name="T69" fmla="*/ 61 h 265"/>
                <a:gd name="T70" fmla="*/ 59 w 261"/>
                <a:gd name="T71" fmla="*/ 51 h 265"/>
                <a:gd name="T72" fmla="*/ 39 w 261"/>
                <a:gd name="T73" fmla="*/ 45 h 265"/>
                <a:gd name="T74" fmla="*/ 22 w 261"/>
                <a:gd name="T75" fmla="*/ 66 h 265"/>
                <a:gd name="T76" fmla="*/ 32 w 261"/>
                <a:gd name="T77" fmla="*/ 85 h 265"/>
                <a:gd name="T78" fmla="*/ 46 w 261"/>
                <a:gd name="T79" fmla="*/ 97 h 265"/>
                <a:gd name="T80" fmla="*/ 39 w 261"/>
                <a:gd name="T81" fmla="*/ 124 h 265"/>
                <a:gd name="T82" fmla="*/ 20 w 261"/>
                <a:gd name="T83" fmla="*/ 125 h 265"/>
                <a:gd name="T84" fmla="*/ 0 w 261"/>
                <a:gd name="T85" fmla="*/ 138 h 265"/>
                <a:gd name="T86" fmla="*/ 3 w 261"/>
                <a:gd name="T87" fmla="*/ 166 h 265"/>
                <a:gd name="T88" fmla="*/ 26 w 261"/>
                <a:gd name="T89" fmla="*/ 172 h 265"/>
                <a:gd name="T90" fmla="*/ 43 w 261"/>
                <a:gd name="T91" fmla="*/ 169 h 265"/>
                <a:gd name="T92" fmla="*/ 58 w 261"/>
                <a:gd name="T93" fmla="*/ 192 h 265"/>
                <a:gd name="T94" fmla="*/ 46 w 261"/>
                <a:gd name="T95" fmla="*/ 208 h 265"/>
                <a:gd name="T96" fmla="*/ 41 w 261"/>
                <a:gd name="T97" fmla="*/ 229 h 265"/>
                <a:gd name="T98" fmla="*/ 105 w 261"/>
                <a:gd name="T99" fmla="*/ 166 h 265"/>
                <a:gd name="T100" fmla="*/ 94 w 261"/>
                <a:gd name="T101" fmla="*/ 154 h 265"/>
                <a:gd name="T102" fmla="*/ 90 w 261"/>
                <a:gd name="T103" fmla="*/ 123 h 265"/>
                <a:gd name="T104" fmla="*/ 98 w 261"/>
                <a:gd name="T105" fmla="*/ 108 h 265"/>
                <a:gd name="T106" fmla="*/ 110 w 261"/>
                <a:gd name="T107" fmla="*/ 97 h 265"/>
                <a:gd name="T108" fmla="*/ 141 w 261"/>
                <a:gd name="T109" fmla="*/ 91 h 265"/>
                <a:gd name="T110" fmla="*/ 156 w 261"/>
                <a:gd name="T111" fmla="*/ 100 h 265"/>
                <a:gd name="T112" fmla="*/ 167 w 261"/>
                <a:gd name="T113" fmla="*/ 111 h 265"/>
                <a:gd name="T114" fmla="*/ 172 w 261"/>
                <a:gd name="T115" fmla="*/ 143 h 265"/>
                <a:gd name="T116" fmla="*/ 163 w 261"/>
                <a:gd name="T117" fmla="*/ 157 h 265"/>
                <a:gd name="T118" fmla="*/ 150 w 261"/>
                <a:gd name="T119" fmla="*/ 170 h 265"/>
                <a:gd name="T120" fmla="*/ 120 w 261"/>
                <a:gd name="T121" fmla="*/ 174 h 265"/>
                <a:gd name="T122" fmla="*/ 105 w 261"/>
                <a:gd name="T123" fmla="*/ 166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1" h="265">
                  <a:moveTo>
                    <a:pt x="41" y="229"/>
                  </a:moveTo>
                  <a:lnTo>
                    <a:pt x="62" y="245"/>
                  </a:lnTo>
                  <a:lnTo>
                    <a:pt x="81" y="233"/>
                  </a:lnTo>
                  <a:lnTo>
                    <a:pt x="92" y="219"/>
                  </a:lnTo>
                  <a:lnTo>
                    <a:pt x="120" y="226"/>
                  </a:lnTo>
                  <a:lnTo>
                    <a:pt x="120" y="245"/>
                  </a:lnTo>
                  <a:lnTo>
                    <a:pt x="131" y="265"/>
                  </a:lnTo>
                  <a:lnTo>
                    <a:pt x="159" y="261"/>
                  </a:lnTo>
                  <a:lnTo>
                    <a:pt x="166" y="238"/>
                  </a:lnTo>
                  <a:lnTo>
                    <a:pt x="163" y="221"/>
                  </a:lnTo>
                  <a:lnTo>
                    <a:pt x="186" y="206"/>
                  </a:lnTo>
                  <a:lnTo>
                    <a:pt x="202" y="216"/>
                  </a:lnTo>
                  <a:lnTo>
                    <a:pt x="222" y="221"/>
                  </a:lnTo>
                  <a:lnTo>
                    <a:pt x="238" y="199"/>
                  </a:lnTo>
                  <a:lnTo>
                    <a:pt x="228" y="180"/>
                  </a:lnTo>
                  <a:lnTo>
                    <a:pt x="215" y="169"/>
                  </a:lnTo>
                  <a:lnTo>
                    <a:pt x="222" y="141"/>
                  </a:lnTo>
                  <a:lnTo>
                    <a:pt x="239" y="140"/>
                  </a:lnTo>
                  <a:lnTo>
                    <a:pt x="261" y="127"/>
                  </a:lnTo>
                  <a:lnTo>
                    <a:pt x="258" y="100"/>
                  </a:lnTo>
                  <a:lnTo>
                    <a:pt x="235" y="94"/>
                  </a:lnTo>
                  <a:lnTo>
                    <a:pt x="218" y="98"/>
                  </a:lnTo>
                  <a:lnTo>
                    <a:pt x="203" y="74"/>
                  </a:lnTo>
                  <a:lnTo>
                    <a:pt x="215" y="58"/>
                  </a:lnTo>
                  <a:lnTo>
                    <a:pt x="221" y="38"/>
                  </a:lnTo>
                  <a:lnTo>
                    <a:pt x="199" y="20"/>
                  </a:lnTo>
                  <a:lnTo>
                    <a:pt x="180" y="32"/>
                  </a:lnTo>
                  <a:lnTo>
                    <a:pt x="169" y="46"/>
                  </a:lnTo>
                  <a:lnTo>
                    <a:pt x="141" y="39"/>
                  </a:lnTo>
                  <a:lnTo>
                    <a:pt x="140" y="22"/>
                  </a:lnTo>
                  <a:lnTo>
                    <a:pt x="128" y="0"/>
                  </a:lnTo>
                  <a:lnTo>
                    <a:pt x="103" y="5"/>
                  </a:lnTo>
                  <a:lnTo>
                    <a:pt x="95" y="28"/>
                  </a:lnTo>
                  <a:lnTo>
                    <a:pt x="98" y="46"/>
                  </a:lnTo>
                  <a:lnTo>
                    <a:pt x="75" y="61"/>
                  </a:lnTo>
                  <a:lnTo>
                    <a:pt x="59" y="51"/>
                  </a:lnTo>
                  <a:lnTo>
                    <a:pt x="39" y="45"/>
                  </a:lnTo>
                  <a:lnTo>
                    <a:pt x="22" y="66"/>
                  </a:lnTo>
                  <a:lnTo>
                    <a:pt x="32" y="85"/>
                  </a:lnTo>
                  <a:lnTo>
                    <a:pt x="46" y="97"/>
                  </a:lnTo>
                  <a:lnTo>
                    <a:pt x="39" y="124"/>
                  </a:lnTo>
                  <a:lnTo>
                    <a:pt x="20" y="125"/>
                  </a:lnTo>
                  <a:lnTo>
                    <a:pt x="0" y="138"/>
                  </a:lnTo>
                  <a:lnTo>
                    <a:pt x="3" y="166"/>
                  </a:lnTo>
                  <a:lnTo>
                    <a:pt x="26" y="172"/>
                  </a:lnTo>
                  <a:lnTo>
                    <a:pt x="43" y="169"/>
                  </a:lnTo>
                  <a:lnTo>
                    <a:pt x="58" y="192"/>
                  </a:lnTo>
                  <a:lnTo>
                    <a:pt x="46" y="208"/>
                  </a:lnTo>
                  <a:lnTo>
                    <a:pt x="41" y="229"/>
                  </a:lnTo>
                  <a:close/>
                  <a:moveTo>
                    <a:pt x="105" y="166"/>
                  </a:moveTo>
                  <a:lnTo>
                    <a:pt x="94" y="154"/>
                  </a:lnTo>
                  <a:lnTo>
                    <a:pt x="90" y="123"/>
                  </a:lnTo>
                  <a:lnTo>
                    <a:pt x="98" y="108"/>
                  </a:lnTo>
                  <a:lnTo>
                    <a:pt x="110" y="97"/>
                  </a:lnTo>
                  <a:lnTo>
                    <a:pt x="141" y="91"/>
                  </a:lnTo>
                  <a:lnTo>
                    <a:pt x="156" y="100"/>
                  </a:lnTo>
                  <a:lnTo>
                    <a:pt x="167" y="111"/>
                  </a:lnTo>
                  <a:lnTo>
                    <a:pt x="172" y="143"/>
                  </a:lnTo>
                  <a:lnTo>
                    <a:pt x="163" y="157"/>
                  </a:lnTo>
                  <a:lnTo>
                    <a:pt x="150" y="170"/>
                  </a:lnTo>
                  <a:lnTo>
                    <a:pt x="120" y="174"/>
                  </a:lnTo>
                  <a:lnTo>
                    <a:pt x="105" y="166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37"/>
            <p:cNvSpPr>
              <a:spLocks noEditPoints="1"/>
            </p:cNvSpPr>
            <p:nvPr/>
          </p:nvSpPr>
          <p:spPr bwMode="auto">
            <a:xfrm>
              <a:off x="5705476" y="3695701"/>
              <a:ext cx="123825" cy="122238"/>
            </a:xfrm>
            <a:custGeom>
              <a:avLst/>
              <a:gdLst>
                <a:gd name="T0" fmla="*/ 23 w 233"/>
                <a:gd name="T1" fmla="*/ 180 h 232"/>
                <a:gd name="T2" fmla="*/ 38 w 233"/>
                <a:gd name="T3" fmla="*/ 199 h 232"/>
                <a:gd name="T4" fmla="*/ 57 w 233"/>
                <a:gd name="T5" fmla="*/ 193 h 232"/>
                <a:gd name="T6" fmla="*/ 70 w 233"/>
                <a:gd name="T7" fmla="*/ 183 h 232"/>
                <a:gd name="T8" fmla="*/ 92 w 233"/>
                <a:gd name="T9" fmla="*/ 195 h 232"/>
                <a:gd name="T10" fmla="*/ 90 w 233"/>
                <a:gd name="T11" fmla="*/ 211 h 232"/>
                <a:gd name="T12" fmla="*/ 98 w 233"/>
                <a:gd name="T13" fmla="*/ 231 h 232"/>
                <a:gd name="T14" fmla="*/ 121 w 233"/>
                <a:gd name="T15" fmla="*/ 232 h 232"/>
                <a:gd name="T16" fmla="*/ 131 w 233"/>
                <a:gd name="T17" fmla="*/ 213 h 232"/>
                <a:gd name="T18" fmla="*/ 131 w 233"/>
                <a:gd name="T19" fmla="*/ 198 h 232"/>
                <a:gd name="T20" fmla="*/ 154 w 233"/>
                <a:gd name="T21" fmla="*/ 189 h 232"/>
                <a:gd name="T22" fmla="*/ 165 w 233"/>
                <a:gd name="T23" fmla="*/ 202 h 232"/>
                <a:gd name="T24" fmla="*/ 183 w 233"/>
                <a:gd name="T25" fmla="*/ 209 h 232"/>
                <a:gd name="T26" fmla="*/ 201 w 233"/>
                <a:gd name="T27" fmla="*/ 195 h 232"/>
                <a:gd name="T28" fmla="*/ 194 w 233"/>
                <a:gd name="T29" fmla="*/ 176 h 232"/>
                <a:gd name="T30" fmla="*/ 184 w 233"/>
                <a:gd name="T31" fmla="*/ 163 h 232"/>
                <a:gd name="T32" fmla="*/ 196 w 233"/>
                <a:gd name="T33" fmla="*/ 141 h 232"/>
                <a:gd name="T34" fmla="*/ 211 w 233"/>
                <a:gd name="T35" fmla="*/ 144 h 232"/>
                <a:gd name="T36" fmla="*/ 232 w 233"/>
                <a:gd name="T37" fmla="*/ 137 h 232"/>
                <a:gd name="T38" fmla="*/ 233 w 233"/>
                <a:gd name="T39" fmla="*/ 113 h 232"/>
                <a:gd name="T40" fmla="*/ 213 w 233"/>
                <a:gd name="T41" fmla="*/ 104 h 232"/>
                <a:gd name="T42" fmla="*/ 197 w 233"/>
                <a:gd name="T43" fmla="*/ 103 h 232"/>
                <a:gd name="T44" fmla="*/ 188 w 233"/>
                <a:gd name="T45" fmla="*/ 80 h 232"/>
                <a:gd name="T46" fmla="*/ 201 w 233"/>
                <a:gd name="T47" fmla="*/ 69 h 232"/>
                <a:gd name="T48" fmla="*/ 209 w 233"/>
                <a:gd name="T49" fmla="*/ 52 h 232"/>
                <a:gd name="T50" fmla="*/ 193 w 233"/>
                <a:gd name="T51" fmla="*/ 33 h 232"/>
                <a:gd name="T52" fmla="*/ 175 w 233"/>
                <a:gd name="T53" fmla="*/ 39 h 232"/>
                <a:gd name="T54" fmla="*/ 162 w 233"/>
                <a:gd name="T55" fmla="*/ 49 h 232"/>
                <a:gd name="T56" fmla="*/ 139 w 233"/>
                <a:gd name="T57" fmla="*/ 38 h 232"/>
                <a:gd name="T58" fmla="*/ 142 w 233"/>
                <a:gd name="T59" fmla="*/ 23 h 232"/>
                <a:gd name="T60" fmla="*/ 135 w 233"/>
                <a:gd name="T61" fmla="*/ 3 h 232"/>
                <a:gd name="T62" fmla="*/ 111 w 233"/>
                <a:gd name="T63" fmla="*/ 0 h 232"/>
                <a:gd name="T64" fmla="*/ 100 w 233"/>
                <a:gd name="T65" fmla="*/ 19 h 232"/>
                <a:gd name="T66" fmla="*/ 100 w 233"/>
                <a:gd name="T67" fmla="*/ 35 h 232"/>
                <a:gd name="T68" fmla="*/ 77 w 233"/>
                <a:gd name="T69" fmla="*/ 44 h 232"/>
                <a:gd name="T70" fmla="*/ 66 w 233"/>
                <a:gd name="T71" fmla="*/ 31 h 232"/>
                <a:gd name="T72" fmla="*/ 49 w 233"/>
                <a:gd name="T73" fmla="*/ 23 h 232"/>
                <a:gd name="T74" fmla="*/ 31 w 233"/>
                <a:gd name="T75" fmla="*/ 38 h 232"/>
                <a:gd name="T76" fmla="*/ 37 w 233"/>
                <a:gd name="T77" fmla="*/ 56 h 232"/>
                <a:gd name="T78" fmla="*/ 47 w 233"/>
                <a:gd name="T79" fmla="*/ 69 h 232"/>
                <a:gd name="T80" fmla="*/ 37 w 233"/>
                <a:gd name="T81" fmla="*/ 91 h 232"/>
                <a:gd name="T82" fmla="*/ 21 w 233"/>
                <a:gd name="T83" fmla="*/ 90 h 232"/>
                <a:gd name="T84" fmla="*/ 1 w 233"/>
                <a:gd name="T85" fmla="*/ 95 h 232"/>
                <a:gd name="T86" fmla="*/ 0 w 233"/>
                <a:gd name="T87" fmla="*/ 120 h 232"/>
                <a:gd name="T88" fmla="*/ 18 w 233"/>
                <a:gd name="T89" fmla="*/ 129 h 232"/>
                <a:gd name="T90" fmla="*/ 34 w 233"/>
                <a:gd name="T91" fmla="*/ 130 h 232"/>
                <a:gd name="T92" fmla="*/ 43 w 233"/>
                <a:gd name="T93" fmla="*/ 153 h 232"/>
                <a:gd name="T94" fmla="*/ 31 w 233"/>
                <a:gd name="T95" fmla="*/ 165 h 232"/>
                <a:gd name="T96" fmla="*/ 23 w 233"/>
                <a:gd name="T97" fmla="*/ 180 h 232"/>
                <a:gd name="T98" fmla="*/ 89 w 233"/>
                <a:gd name="T99" fmla="*/ 140 h 232"/>
                <a:gd name="T100" fmla="*/ 80 w 233"/>
                <a:gd name="T101" fmla="*/ 127 h 232"/>
                <a:gd name="T102" fmla="*/ 82 w 233"/>
                <a:gd name="T103" fmla="*/ 100 h 232"/>
                <a:gd name="T104" fmla="*/ 92 w 233"/>
                <a:gd name="T105" fmla="*/ 88 h 232"/>
                <a:gd name="T106" fmla="*/ 103 w 233"/>
                <a:gd name="T107" fmla="*/ 81 h 232"/>
                <a:gd name="T108" fmla="*/ 132 w 233"/>
                <a:gd name="T109" fmla="*/ 82 h 232"/>
                <a:gd name="T110" fmla="*/ 144 w 233"/>
                <a:gd name="T111" fmla="*/ 92 h 232"/>
                <a:gd name="T112" fmla="*/ 151 w 233"/>
                <a:gd name="T113" fmla="*/ 105 h 232"/>
                <a:gd name="T114" fmla="*/ 149 w 233"/>
                <a:gd name="T115" fmla="*/ 133 h 232"/>
                <a:gd name="T116" fmla="*/ 141 w 233"/>
                <a:gd name="T117" fmla="*/ 144 h 232"/>
                <a:gd name="T118" fmla="*/ 128 w 233"/>
                <a:gd name="T119" fmla="*/ 152 h 232"/>
                <a:gd name="T120" fmla="*/ 100 w 233"/>
                <a:gd name="T121" fmla="*/ 150 h 232"/>
                <a:gd name="T122" fmla="*/ 89 w 233"/>
                <a:gd name="T123" fmla="*/ 14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3" h="232">
                  <a:moveTo>
                    <a:pt x="23" y="180"/>
                  </a:moveTo>
                  <a:lnTo>
                    <a:pt x="38" y="199"/>
                  </a:lnTo>
                  <a:lnTo>
                    <a:pt x="57" y="193"/>
                  </a:lnTo>
                  <a:lnTo>
                    <a:pt x="70" y="183"/>
                  </a:lnTo>
                  <a:lnTo>
                    <a:pt x="92" y="195"/>
                  </a:lnTo>
                  <a:lnTo>
                    <a:pt x="90" y="211"/>
                  </a:lnTo>
                  <a:lnTo>
                    <a:pt x="98" y="231"/>
                  </a:lnTo>
                  <a:lnTo>
                    <a:pt x="121" y="232"/>
                  </a:lnTo>
                  <a:lnTo>
                    <a:pt x="131" y="213"/>
                  </a:lnTo>
                  <a:lnTo>
                    <a:pt x="131" y="198"/>
                  </a:lnTo>
                  <a:lnTo>
                    <a:pt x="154" y="189"/>
                  </a:lnTo>
                  <a:lnTo>
                    <a:pt x="165" y="202"/>
                  </a:lnTo>
                  <a:lnTo>
                    <a:pt x="183" y="209"/>
                  </a:lnTo>
                  <a:lnTo>
                    <a:pt x="201" y="195"/>
                  </a:lnTo>
                  <a:lnTo>
                    <a:pt x="194" y="176"/>
                  </a:lnTo>
                  <a:lnTo>
                    <a:pt x="184" y="163"/>
                  </a:lnTo>
                  <a:lnTo>
                    <a:pt x="196" y="141"/>
                  </a:lnTo>
                  <a:lnTo>
                    <a:pt x="211" y="144"/>
                  </a:lnTo>
                  <a:lnTo>
                    <a:pt x="232" y="137"/>
                  </a:lnTo>
                  <a:lnTo>
                    <a:pt x="233" y="113"/>
                  </a:lnTo>
                  <a:lnTo>
                    <a:pt x="213" y="104"/>
                  </a:lnTo>
                  <a:lnTo>
                    <a:pt x="197" y="103"/>
                  </a:lnTo>
                  <a:lnTo>
                    <a:pt x="188" y="80"/>
                  </a:lnTo>
                  <a:lnTo>
                    <a:pt x="201" y="69"/>
                  </a:lnTo>
                  <a:lnTo>
                    <a:pt x="209" y="52"/>
                  </a:lnTo>
                  <a:lnTo>
                    <a:pt x="193" y="33"/>
                  </a:lnTo>
                  <a:lnTo>
                    <a:pt x="175" y="39"/>
                  </a:lnTo>
                  <a:lnTo>
                    <a:pt x="162" y="49"/>
                  </a:lnTo>
                  <a:lnTo>
                    <a:pt x="139" y="38"/>
                  </a:lnTo>
                  <a:lnTo>
                    <a:pt x="142" y="23"/>
                  </a:lnTo>
                  <a:lnTo>
                    <a:pt x="135" y="3"/>
                  </a:lnTo>
                  <a:lnTo>
                    <a:pt x="111" y="0"/>
                  </a:lnTo>
                  <a:lnTo>
                    <a:pt x="100" y="19"/>
                  </a:lnTo>
                  <a:lnTo>
                    <a:pt x="100" y="35"/>
                  </a:lnTo>
                  <a:lnTo>
                    <a:pt x="77" y="44"/>
                  </a:lnTo>
                  <a:lnTo>
                    <a:pt x="66" y="31"/>
                  </a:lnTo>
                  <a:lnTo>
                    <a:pt x="49" y="23"/>
                  </a:lnTo>
                  <a:lnTo>
                    <a:pt x="31" y="38"/>
                  </a:lnTo>
                  <a:lnTo>
                    <a:pt x="37" y="56"/>
                  </a:lnTo>
                  <a:lnTo>
                    <a:pt x="47" y="69"/>
                  </a:lnTo>
                  <a:lnTo>
                    <a:pt x="37" y="91"/>
                  </a:lnTo>
                  <a:lnTo>
                    <a:pt x="21" y="90"/>
                  </a:lnTo>
                  <a:lnTo>
                    <a:pt x="1" y="95"/>
                  </a:lnTo>
                  <a:lnTo>
                    <a:pt x="0" y="120"/>
                  </a:lnTo>
                  <a:lnTo>
                    <a:pt x="18" y="129"/>
                  </a:lnTo>
                  <a:lnTo>
                    <a:pt x="34" y="130"/>
                  </a:lnTo>
                  <a:lnTo>
                    <a:pt x="43" y="153"/>
                  </a:lnTo>
                  <a:lnTo>
                    <a:pt x="31" y="165"/>
                  </a:lnTo>
                  <a:lnTo>
                    <a:pt x="23" y="180"/>
                  </a:lnTo>
                  <a:close/>
                  <a:moveTo>
                    <a:pt x="89" y="140"/>
                  </a:moveTo>
                  <a:lnTo>
                    <a:pt x="80" y="127"/>
                  </a:lnTo>
                  <a:lnTo>
                    <a:pt x="82" y="100"/>
                  </a:lnTo>
                  <a:lnTo>
                    <a:pt x="92" y="88"/>
                  </a:lnTo>
                  <a:lnTo>
                    <a:pt x="103" y="81"/>
                  </a:lnTo>
                  <a:lnTo>
                    <a:pt x="132" y="82"/>
                  </a:lnTo>
                  <a:lnTo>
                    <a:pt x="144" y="92"/>
                  </a:lnTo>
                  <a:lnTo>
                    <a:pt x="151" y="105"/>
                  </a:lnTo>
                  <a:lnTo>
                    <a:pt x="149" y="133"/>
                  </a:lnTo>
                  <a:lnTo>
                    <a:pt x="141" y="144"/>
                  </a:lnTo>
                  <a:lnTo>
                    <a:pt x="128" y="152"/>
                  </a:lnTo>
                  <a:lnTo>
                    <a:pt x="100" y="150"/>
                  </a:lnTo>
                  <a:lnTo>
                    <a:pt x="89" y="140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38"/>
            <p:cNvSpPr>
              <a:spLocks noEditPoints="1"/>
            </p:cNvSpPr>
            <p:nvPr/>
          </p:nvSpPr>
          <p:spPr bwMode="auto">
            <a:xfrm>
              <a:off x="5656263" y="3592513"/>
              <a:ext cx="130175" cy="128588"/>
            </a:xfrm>
            <a:custGeom>
              <a:avLst/>
              <a:gdLst>
                <a:gd name="T0" fmla="*/ 12 w 244"/>
                <a:gd name="T1" fmla="*/ 170 h 242"/>
                <a:gd name="T2" fmla="*/ 25 w 244"/>
                <a:gd name="T3" fmla="*/ 191 h 242"/>
                <a:gd name="T4" fmla="*/ 45 w 244"/>
                <a:gd name="T5" fmla="*/ 190 h 242"/>
                <a:gd name="T6" fmla="*/ 59 w 244"/>
                <a:gd name="T7" fmla="*/ 181 h 242"/>
                <a:gd name="T8" fmla="*/ 81 w 244"/>
                <a:gd name="T9" fmla="*/ 197 h 242"/>
                <a:gd name="T10" fmla="*/ 75 w 244"/>
                <a:gd name="T11" fmla="*/ 213 h 242"/>
                <a:gd name="T12" fmla="*/ 78 w 244"/>
                <a:gd name="T13" fmla="*/ 236 h 242"/>
                <a:gd name="T14" fmla="*/ 103 w 244"/>
                <a:gd name="T15" fmla="*/ 242 h 242"/>
                <a:gd name="T16" fmla="*/ 117 w 244"/>
                <a:gd name="T17" fmla="*/ 225 h 242"/>
                <a:gd name="T18" fmla="*/ 120 w 244"/>
                <a:gd name="T19" fmla="*/ 209 h 242"/>
                <a:gd name="T20" fmla="*/ 146 w 244"/>
                <a:gd name="T21" fmla="*/ 204 h 242"/>
                <a:gd name="T22" fmla="*/ 156 w 244"/>
                <a:gd name="T23" fmla="*/ 219 h 242"/>
                <a:gd name="T24" fmla="*/ 172 w 244"/>
                <a:gd name="T25" fmla="*/ 232 h 242"/>
                <a:gd name="T26" fmla="*/ 193 w 244"/>
                <a:gd name="T27" fmla="*/ 219 h 242"/>
                <a:gd name="T28" fmla="*/ 192 w 244"/>
                <a:gd name="T29" fmla="*/ 199 h 242"/>
                <a:gd name="T30" fmla="*/ 183 w 244"/>
                <a:gd name="T31" fmla="*/ 183 h 242"/>
                <a:gd name="T32" fmla="*/ 199 w 244"/>
                <a:gd name="T33" fmla="*/ 163 h 242"/>
                <a:gd name="T34" fmla="*/ 215 w 244"/>
                <a:gd name="T35" fmla="*/ 168 h 242"/>
                <a:gd name="T36" fmla="*/ 238 w 244"/>
                <a:gd name="T37" fmla="*/ 166 h 242"/>
                <a:gd name="T38" fmla="*/ 244 w 244"/>
                <a:gd name="T39" fmla="*/ 140 h 242"/>
                <a:gd name="T40" fmla="*/ 227 w 244"/>
                <a:gd name="T41" fmla="*/ 127 h 242"/>
                <a:gd name="T42" fmla="*/ 211 w 244"/>
                <a:gd name="T43" fmla="*/ 122 h 242"/>
                <a:gd name="T44" fmla="*/ 206 w 244"/>
                <a:gd name="T45" fmla="*/ 96 h 242"/>
                <a:gd name="T46" fmla="*/ 221 w 244"/>
                <a:gd name="T47" fmla="*/ 88 h 242"/>
                <a:gd name="T48" fmla="*/ 234 w 244"/>
                <a:gd name="T49" fmla="*/ 72 h 242"/>
                <a:gd name="T50" fmla="*/ 221 w 244"/>
                <a:gd name="T51" fmla="*/ 50 h 242"/>
                <a:gd name="T52" fmla="*/ 201 w 244"/>
                <a:gd name="T53" fmla="*/ 52 h 242"/>
                <a:gd name="T54" fmla="*/ 185 w 244"/>
                <a:gd name="T55" fmla="*/ 60 h 242"/>
                <a:gd name="T56" fmla="*/ 165 w 244"/>
                <a:gd name="T57" fmla="*/ 45 h 242"/>
                <a:gd name="T58" fmla="*/ 170 w 244"/>
                <a:gd name="T59" fmla="*/ 29 h 242"/>
                <a:gd name="T60" fmla="*/ 166 w 244"/>
                <a:gd name="T61" fmla="*/ 6 h 242"/>
                <a:gd name="T62" fmla="*/ 142 w 244"/>
                <a:gd name="T63" fmla="*/ 0 h 242"/>
                <a:gd name="T64" fmla="*/ 129 w 244"/>
                <a:gd name="T65" fmla="*/ 17 h 242"/>
                <a:gd name="T66" fmla="*/ 124 w 244"/>
                <a:gd name="T67" fmla="*/ 33 h 242"/>
                <a:gd name="T68" fmla="*/ 98 w 244"/>
                <a:gd name="T69" fmla="*/ 37 h 242"/>
                <a:gd name="T70" fmla="*/ 90 w 244"/>
                <a:gd name="T71" fmla="*/ 23 h 242"/>
                <a:gd name="T72" fmla="*/ 74 w 244"/>
                <a:gd name="T73" fmla="*/ 10 h 242"/>
                <a:gd name="T74" fmla="*/ 51 w 244"/>
                <a:gd name="T75" fmla="*/ 23 h 242"/>
                <a:gd name="T76" fmla="*/ 54 w 244"/>
                <a:gd name="T77" fmla="*/ 43 h 242"/>
                <a:gd name="T78" fmla="*/ 62 w 244"/>
                <a:gd name="T79" fmla="*/ 59 h 242"/>
                <a:gd name="T80" fmla="*/ 45 w 244"/>
                <a:gd name="T81" fmla="*/ 79 h 242"/>
                <a:gd name="T82" fmla="*/ 29 w 244"/>
                <a:gd name="T83" fmla="*/ 73 h 242"/>
                <a:gd name="T84" fmla="*/ 7 w 244"/>
                <a:gd name="T85" fmla="*/ 76 h 242"/>
                <a:gd name="T86" fmla="*/ 0 w 244"/>
                <a:gd name="T87" fmla="*/ 101 h 242"/>
                <a:gd name="T88" fmla="*/ 19 w 244"/>
                <a:gd name="T89" fmla="*/ 115 h 242"/>
                <a:gd name="T90" fmla="*/ 35 w 244"/>
                <a:gd name="T91" fmla="*/ 118 h 242"/>
                <a:gd name="T92" fmla="*/ 39 w 244"/>
                <a:gd name="T93" fmla="*/ 144 h 242"/>
                <a:gd name="T94" fmla="*/ 23 w 244"/>
                <a:gd name="T95" fmla="*/ 154 h 242"/>
                <a:gd name="T96" fmla="*/ 12 w 244"/>
                <a:gd name="T97" fmla="*/ 170 h 242"/>
                <a:gd name="T98" fmla="*/ 90 w 244"/>
                <a:gd name="T99" fmla="*/ 140 h 242"/>
                <a:gd name="T100" fmla="*/ 82 w 244"/>
                <a:gd name="T101" fmla="*/ 125 h 242"/>
                <a:gd name="T102" fmla="*/ 91 w 244"/>
                <a:gd name="T103" fmla="*/ 96 h 242"/>
                <a:gd name="T104" fmla="*/ 103 w 244"/>
                <a:gd name="T105" fmla="*/ 88 h 242"/>
                <a:gd name="T106" fmla="*/ 117 w 244"/>
                <a:gd name="T107" fmla="*/ 82 h 242"/>
                <a:gd name="T108" fmla="*/ 147 w 244"/>
                <a:gd name="T109" fmla="*/ 89 h 242"/>
                <a:gd name="T110" fmla="*/ 156 w 244"/>
                <a:gd name="T111" fmla="*/ 101 h 242"/>
                <a:gd name="T112" fmla="*/ 162 w 244"/>
                <a:gd name="T113" fmla="*/ 117 h 242"/>
                <a:gd name="T114" fmla="*/ 155 w 244"/>
                <a:gd name="T115" fmla="*/ 145 h 242"/>
                <a:gd name="T116" fmla="*/ 142 w 244"/>
                <a:gd name="T117" fmla="*/ 154 h 242"/>
                <a:gd name="T118" fmla="*/ 127 w 244"/>
                <a:gd name="T119" fmla="*/ 160 h 242"/>
                <a:gd name="T120" fmla="*/ 98 w 244"/>
                <a:gd name="T121" fmla="*/ 153 h 242"/>
                <a:gd name="T122" fmla="*/ 90 w 244"/>
                <a:gd name="T123" fmla="*/ 14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4" h="242">
                  <a:moveTo>
                    <a:pt x="12" y="170"/>
                  </a:moveTo>
                  <a:lnTo>
                    <a:pt x="25" y="191"/>
                  </a:lnTo>
                  <a:lnTo>
                    <a:pt x="45" y="190"/>
                  </a:lnTo>
                  <a:lnTo>
                    <a:pt x="59" y="181"/>
                  </a:lnTo>
                  <a:lnTo>
                    <a:pt x="81" y="197"/>
                  </a:lnTo>
                  <a:lnTo>
                    <a:pt x="75" y="213"/>
                  </a:lnTo>
                  <a:lnTo>
                    <a:pt x="78" y="236"/>
                  </a:lnTo>
                  <a:lnTo>
                    <a:pt x="103" y="242"/>
                  </a:lnTo>
                  <a:lnTo>
                    <a:pt x="117" y="225"/>
                  </a:lnTo>
                  <a:lnTo>
                    <a:pt x="120" y="209"/>
                  </a:lnTo>
                  <a:lnTo>
                    <a:pt x="146" y="204"/>
                  </a:lnTo>
                  <a:lnTo>
                    <a:pt x="156" y="219"/>
                  </a:lnTo>
                  <a:lnTo>
                    <a:pt x="172" y="232"/>
                  </a:lnTo>
                  <a:lnTo>
                    <a:pt x="193" y="219"/>
                  </a:lnTo>
                  <a:lnTo>
                    <a:pt x="192" y="199"/>
                  </a:lnTo>
                  <a:lnTo>
                    <a:pt x="183" y="183"/>
                  </a:lnTo>
                  <a:lnTo>
                    <a:pt x="199" y="163"/>
                  </a:lnTo>
                  <a:lnTo>
                    <a:pt x="215" y="168"/>
                  </a:lnTo>
                  <a:lnTo>
                    <a:pt x="238" y="166"/>
                  </a:lnTo>
                  <a:lnTo>
                    <a:pt x="244" y="140"/>
                  </a:lnTo>
                  <a:lnTo>
                    <a:pt x="227" y="127"/>
                  </a:lnTo>
                  <a:lnTo>
                    <a:pt x="211" y="122"/>
                  </a:lnTo>
                  <a:lnTo>
                    <a:pt x="206" y="96"/>
                  </a:lnTo>
                  <a:lnTo>
                    <a:pt x="221" y="88"/>
                  </a:lnTo>
                  <a:lnTo>
                    <a:pt x="234" y="72"/>
                  </a:lnTo>
                  <a:lnTo>
                    <a:pt x="221" y="50"/>
                  </a:lnTo>
                  <a:lnTo>
                    <a:pt x="201" y="52"/>
                  </a:lnTo>
                  <a:lnTo>
                    <a:pt x="185" y="60"/>
                  </a:lnTo>
                  <a:lnTo>
                    <a:pt x="165" y="45"/>
                  </a:lnTo>
                  <a:lnTo>
                    <a:pt x="170" y="29"/>
                  </a:lnTo>
                  <a:lnTo>
                    <a:pt x="166" y="6"/>
                  </a:lnTo>
                  <a:lnTo>
                    <a:pt x="142" y="0"/>
                  </a:lnTo>
                  <a:lnTo>
                    <a:pt x="129" y="17"/>
                  </a:lnTo>
                  <a:lnTo>
                    <a:pt x="124" y="33"/>
                  </a:lnTo>
                  <a:lnTo>
                    <a:pt x="98" y="37"/>
                  </a:lnTo>
                  <a:lnTo>
                    <a:pt x="90" y="23"/>
                  </a:lnTo>
                  <a:lnTo>
                    <a:pt x="74" y="10"/>
                  </a:lnTo>
                  <a:lnTo>
                    <a:pt x="51" y="23"/>
                  </a:lnTo>
                  <a:lnTo>
                    <a:pt x="54" y="43"/>
                  </a:lnTo>
                  <a:lnTo>
                    <a:pt x="62" y="59"/>
                  </a:lnTo>
                  <a:lnTo>
                    <a:pt x="45" y="79"/>
                  </a:lnTo>
                  <a:lnTo>
                    <a:pt x="29" y="73"/>
                  </a:lnTo>
                  <a:lnTo>
                    <a:pt x="7" y="76"/>
                  </a:lnTo>
                  <a:lnTo>
                    <a:pt x="0" y="101"/>
                  </a:lnTo>
                  <a:lnTo>
                    <a:pt x="19" y="115"/>
                  </a:lnTo>
                  <a:lnTo>
                    <a:pt x="35" y="118"/>
                  </a:lnTo>
                  <a:lnTo>
                    <a:pt x="39" y="144"/>
                  </a:lnTo>
                  <a:lnTo>
                    <a:pt x="23" y="154"/>
                  </a:lnTo>
                  <a:lnTo>
                    <a:pt x="12" y="170"/>
                  </a:lnTo>
                  <a:close/>
                  <a:moveTo>
                    <a:pt x="90" y="140"/>
                  </a:moveTo>
                  <a:lnTo>
                    <a:pt x="82" y="125"/>
                  </a:lnTo>
                  <a:lnTo>
                    <a:pt x="91" y="96"/>
                  </a:lnTo>
                  <a:lnTo>
                    <a:pt x="103" y="88"/>
                  </a:lnTo>
                  <a:lnTo>
                    <a:pt x="117" y="82"/>
                  </a:lnTo>
                  <a:lnTo>
                    <a:pt x="147" y="89"/>
                  </a:lnTo>
                  <a:lnTo>
                    <a:pt x="156" y="101"/>
                  </a:lnTo>
                  <a:lnTo>
                    <a:pt x="162" y="117"/>
                  </a:lnTo>
                  <a:lnTo>
                    <a:pt x="155" y="145"/>
                  </a:lnTo>
                  <a:lnTo>
                    <a:pt x="142" y="154"/>
                  </a:lnTo>
                  <a:lnTo>
                    <a:pt x="127" y="160"/>
                  </a:lnTo>
                  <a:lnTo>
                    <a:pt x="98" y="153"/>
                  </a:lnTo>
                  <a:lnTo>
                    <a:pt x="90" y="140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39"/>
            <p:cNvSpPr>
              <a:spLocks noEditPoints="1"/>
            </p:cNvSpPr>
            <p:nvPr/>
          </p:nvSpPr>
          <p:spPr bwMode="auto">
            <a:xfrm>
              <a:off x="5767388" y="3570288"/>
              <a:ext cx="138113" cy="139700"/>
            </a:xfrm>
            <a:custGeom>
              <a:avLst/>
              <a:gdLst>
                <a:gd name="T0" fmla="*/ 41 w 261"/>
                <a:gd name="T1" fmla="*/ 228 h 264"/>
                <a:gd name="T2" fmla="*/ 62 w 261"/>
                <a:gd name="T3" fmla="*/ 244 h 264"/>
                <a:gd name="T4" fmla="*/ 81 w 261"/>
                <a:gd name="T5" fmla="*/ 233 h 264"/>
                <a:gd name="T6" fmla="*/ 93 w 261"/>
                <a:gd name="T7" fmla="*/ 219 h 264"/>
                <a:gd name="T8" fmla="*/ 118 w 261"/>
                <a:gd name="T9" fmla="*/ 225 h 264"/>
                <a:gd name="T10" fmla="*/ 120 w 261"/>
                <a:gd name="T11" fmla="*/ 244 h 264"/>
                <a:gd name="T12" fmla="*/ 131 w 261"/>
                <a:gd name="T13" fmla="*/ 264 h 264"/>
                <a:gd name="T14" fmla="*/ 159 w 261"/>
                <a:gd name="T15" fmla="*/ 259 h 264"/>
                <a:gd name="T16" fmla="*/ 166 w 261"/>
                <a:gd name="T17" fmla="*/ 236 h 264"/>
                <a:gd name="T18" fmla="*/ 162 w 261"/>
                <a:gd name="T19" fmla="*/ 219 h 264"/>
                <a:gd name="T20" fmla="*/ 186 w 261"/>
                <a:gd name="T21" fmla="*/ 205 h 264"/>
                <a:gd name="T22" fmla="*/ 202 w 261"/>
                <a:gd name="T23" fmla="*/ 215 h 264"/>
                <a:gd name="T24" fmla="*/ 222 w 261"/>
                <a:gd name="T25" fmla="*/ 220 h 264"/>
                <a:gd name="T26" fmla="*/ 238 w 261"/>
                <a:gd name="T27" fmla="*/ 197 h 264"/>
                <a:gd name="T28" fmla="*/ 228 w 261"/>
                <a:gd name="T29" fmla="*/ 179 h 264"/>
                <a:gd name="T30" fmla="*/ 215 w 261"/>
                <a:gd name="T31" fmla="*/ 167 h 264"/>
                <a:gd name="T32" fmla="*/ 222 w 261"/>
                <a:gd name="T33" fmla="*/ 140 h 264"/>
                <a:gd name="T34" fmla="*/ 240 w 261"/>
                <a:gd name="T35" fmla="*/ 138 h 264"/>
                <a:gd name="T36" fmla="*/ 261 w 261"/>
                <a:gd name="T37" fmla="*/ 125 h 264"/>
                <a:gd name="T38" fmla="*/ 258 w 261"/>
                <a:gd name="T39" fmla="*/ 100 h 264"/>
                <a:gd name="T40" fmla="*/ 235 w 261"/>
                <a:gd name="T41" fmla="*/ 94 h 264"/>
                <a:gd name="T42" fmla="*/ 218 w 261"/>
                <a:gd name="T43" fmla="*/ 97 h 264"/>
                <a:gd name="T44" fmla="*/ 204 w 261"/>
                <a:gd name="T45" fmla="*/ 72 h 264"/>
                <a:gd name="T46" fmla="*/ 215 w 261"/>
                <a:gd name="T47" fmla="*/ 58 h 264"/>
                <a:gd name="T48" fmla="*/ 221 w 261"/>
                <a:gd name="T49" fmla="*/ 36 h 264"/>
                <a:gd name="T50" fmla="*/ 199 w 261"/>
                <a:gd name="T51" fmla="*/ 20 h 264"/>
                <a:gd name="T52" fmla="*/ 180 w 261"/>
                <a:gd name="T53" fmla="*/ 30 h 264"/>
                <a:gd name="T54" fmla="*/ 169 w 261"/>
                <a:gd name="T55" fmla="*/ 45 h 264"/>
                <a:gd name="T56" fmla="*/ 142 w 261"/>
                <a:gd name="T57" fmla="*/ 38 h 264"/>
                <a:gd name="T58" fmla="*/ 140 w 261"/>
                <a:gd name="T59" fmla="*/ 20 h 264"/>
                <a:gd name="T60" fmla="*/ 129 w 261"/>
                <a:gd name="T61" fmla="*/ 0 h 264"/>
                <a:gd name="T62" fmla="*/ 103 w 261"/>
                <a:gd name="T63" fmla="*/ 3 h 264"/>
                <a:gd name="T64" fmla="*/ 95 w 261"/>
                <a:gd name="T65" fmla="*/ 28 h 264"/>
                <a:gd name="T66" fmla="*/ 98 w 261"/>
                <a:gd name="T67" fmla="*/ 45 h 264"/>
                <a:gd name="T68" fmla="*/ 74 w 261"/>
                <a:gd name="T69" fmla="*/ 59 h 264"/>
                <a:gd name="T70" fmla="*/ 59 w 261"/>
                <a:gd name="T71" fmla="*/ 49 h 264"/>
                <a:gd name="T72" fmla="*/ 39 w 261"/>
                <a:gd name="T73" fmla="*/ 43 h 264"/>
                <a:gd name="T74" fmla="*/ 22 w 261"/>
                <a:gd name="T75" fmla="*/ 65 h 264"/>
                <a:gd name="T76" fmla="*/ 32 w 261"/>
                <a:gd name="T77" fmla="*/ 84 h 264"/>
                <a:gd name="T78" fmla="*/ 46 w 261"/>
                <a:gd name="T79" fmla="*/ 97 h 264"/>
                <a:gd name="T80" fmla="*/ 38 w 261"/>
                <a:gd name="T81" fmla="*/ 124 h 264"/>
                <a:gd name="T82" fmla="*/ 20 w 261"/>
                <a:gd name="T83" fmla="*/ 125 h 264"/>
                <a:gd name="T84" fmla="*/ 0 w 261"/>
                <a:gd name="T85" fmla="*/ 137 h 264"/>
                <a:gd name="T86" fmla="*/ 3 w 261"/>
                <a:gd name="T87" fmla="*/ 164 h 264"/>
                <a:gd name="T88" fmla="*/ 26 w 261"/>
                <a:gd name="T89" fmla="*/ 170 h 264"/>
                <a:gd name="T90" fmla="*/ 44 w 261"/>
                <a:gd name="T91" fmla="*/ 167 h 264"/>
                <a:gd name="T92" fmla="*/ 56 w 261"/>
                <a:gd name="T93" fmla="*/ 192 h 264"/>
                <a:gd name="T94" fmla="*/ 46 w 261"/>
                <a:gd name="T95" fmla="*/ 206 h 264"/>
                <a:gd name="T96" fmla="*/ 41 w 261"/>
                <a:gd name="T97" fmla="*/ 228 h 264"/>
                <a:gd name="T98" fmla="*/ 106 w 261"/>
                <a:gd name="T99" fmla="*/ 166 h 264"/>
                <a:gd name="T100" fmla="*/ 94 w 261"/>
                <a:gd name="T101" fmla="*/ 153 h 264"/>
                <a:gd name="T102" fmla="*/ 90 w 261"/>
                <a:gd name="T103" fmla="*/ 121 h 264"/>
                <a:gd name="T104" fmla="*/ 98 w 261"/>
                <a:gd name="T105" fmla="*/ 107 h 264"/>
                <a:gd name="T106" fmla="*/ 110 w 261"/>
                <a:gd name="T107" fmla="*/ 95 h 264"/>
                <a:gd name="T108" fmla="*/ 142 w 261"/>
                <a:gd name="T109" fmla="*/ 91 h 264"/>
                <a:gd name="T110" fmla="*/ 156 w 261"/>
                <a:gd name="T111" fmla="*/ 98 h 264"/>
                <a:gd name="T112" fmla="*/ 167 w 261"/>
                <a:gd name="T113" fmla="*/ 110 h 264"/>
                <a:gd name="T114" fmla="*/ 172 w 261"/>
                <a:gd name="T115" fmla="*/ 141 h 264"/>
                <a:gd name="T116" fmla="*/ 163 w 261"/>
                <a:gd name="T117" fmla="*/ 157 h 264"/>
                <a:gd name="T118" fmla="*/ 150 w 261"/>
                <a:gd name="T119" fmla="*/ 169 h 264"/>
                <a:gd name="T120" fmla="*/ 120 w 261"/>
                <a:gd name="T121" fmla="*/ 173 h 264"/>
                <a:gd name="T122" fmla="*/ 106 w 261"/>
                <a:gd name="T123" fmla="*/ 166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1" h="264">
                  <a:moveTo>
                    <a:pt x="41" y="228"/>
                  </a:moveTo>
                  <a:lnTo>
                    <a:pt x="62" y="244"/>
                  </a:lnTo>
                  <a:lnTo>
                    <a:pt x="81" y="233"/>
                  </a:lnTo>
                  <a:lnTo>
                    <a:pt x="93" y="219"/>
                  </a:lnTo>
                  <a:lnTo>
                    <a:pt x="118" y="225"/>
                  </a:lnTo>
                  <a:lnTo>
                    <a:pt x="120" y="244"/>
                  </a:lnTo>
                  <a:lnTo>
                    <a:pt x="131" y="264"/>
                  </a:lnTo>
                  <a:lnTo>
                    <a:pt x="159" y="259"/>
                  </a:lnTo>
                  <a:lnTo>
                    <a:pt x="166" y="236"/>
                  </a:lnTo>
                  <a:lnTo>
                    <a:pt x="162" y="219"/>
                  </a:lnTo>
                  <a:lnTo>
                    <a:pt x="186" y="205"/>
                  </a:lnTo>
                  <a:lnTo>
                    <a:pt x="202" y="215"/>
                  </a:lnTo>
                  <a:lnTo>
                    <a:pt x="222" y="220"/>
                  </a:lnTo>
                  <a:lnTo>
                    <a:pt x="238" y="197"/>
                  </a:lnTo>
                  <a:lnTo>
                    <a:pt x="228" y="179"/>
                  </a:lnTo>
                  <a:lnTo>
                    <a:pt x="215" y="167"/>
                  </a:lnTo>
                  <a:lnTo>
                    <a:pt x="222" y="140"/>
                  </a:lnTo>
                  <a:lnTo>
                    <a:pt x="240" y="138"/>
                  </a:lnTo>
                  <a:lnTo>
                    <a:pt x="261" y="125"/>
                  </a:lnTo>
                  <a:lnTo>
                    <a:pt x="258" y="100"/>
                  </a:lnTo>
                  <a:lnTo>
                    <a:pt x="235" y="94"/>
                  </a:lnTo>
                  <a:lnTo>
                    <a:pt x="218" y="97"/>
                  </a:lnTo>
                  <a:lnTo>
                    <a:pt x="204" y="72"/>
                  </a:lnTo>
                  <a:lnTo>
                    <a:pt x="215" y="58"/>
                  </a:lnTo>
                  <a:lnTo>
                    <a:pt x="221" y="36"/>
                  </a:lnTo>
                  <a:lnTo>
                    <a:pt x="199" y="20"/>
                  </a:lnTo>
                  <a:lnTo>
                    <a:pt x="180" y="30"/>
                  </a:lnTo>
                  <a:lnTo>
                    <a:pt x="169" y="45"/>
                  </a:lnTo>
                  <a:lnTo>
                    <a:pt x="142" y="38"/>
                  </a:lnTo>
                  <a:lnTo>
                    <a:pt x="140" y="20"/>
                  </a:lnTo>
                  <a:lnTo>
                    <a:pt x="129" y="0"/>
                  </a:lnTo>
                  <a:lnTo>
                    <a:pt x="103" y="3"/>
                  </a:lnTo>
                  <a:lnTo>
                    <a:pt x="95" y="28"/>
                  </a:lnTo>
                  <a:lnTo>
                    <a:pt x="98" y="45"/>
                  </a:lnTo>
                  <a:lnTo>
                    <a:pt x="74" y="59"/>
                  </a:lnTo>
                  <a:lnTo>
                    <a:pt x="59" y="49"/>
                  </a:lnTo>
                  <a:lnTo>
                    <a:pt x="39" y="43"/>
                  </a:lnTo>
                  <a:lnTo>
                    <a:pt x="22" y="65"/>
                  </a:lnTo>
                  <a:lnTo>
                    <a:pt x="32" y="84"/>
                  </a:lnTo>
                  <a:lnTo>
                    <a:pt x="46" y="97"/>
                  </a:lnTo>
                  <a:lnTo>
                    <a:pt x="38" y="124"/>
                  </a:lnTo>
                  <a:lnTo>
                    <a:pt x="20" y="125"/>
                  </a:lnTo>
                  <a:lnTo>
                    <a:pt x="0" y="137"/>
                  </a:lnTo>
                  <a:lnTo>
                    <a:pt x="3" y="164"/>
                  </a:lnTo>
                  <a:lnTo>
                    <a:pt x="26" y="170"/>
                  </a:lnTo>
                  <a:lnTo>
                    <a:pt x="44" y="167"/>
                  </a:lnTo>
                  <a:lnTo>
                    <a:pt x="56" y="192"/>
                  </a:lnTo>
                  <a:lnTo>
                    <a:pt x="46" y="206"/>
                  </a:lnTo>
                  <a:lnTo>
                    <a:pt x="41" y="228"/>
                  </a:lnTo>
                  <a:close/>
                  <a:moveTo>
                    <a:pt x="106" y="166"/>
                  </a:moveTo>
                  <a:lnTo>
                    <a:pt x="94" y="153"/>
                  </a:lnTo>
                  <a:lnTo>
                    <a:pt x="90" y="121"/>
                  </a:lnTo>
                  <a:lnTo>
                    <a:pt x="98" y="107"/>
                  </a:lnTo>
                  <a:lnTo>
                    <a:pt x="110" y="95"/>
                  </a:lnTo>
                  <a:lnTo>
                    <a:pt x="142" y="91"/>
                  </a:lnTo>
                  <a:lnTo>
                    <a:pt x="156" y="98"/>
                  </a:lnTo>
                  <a:lnTo>
                    <a:pt x="167" y="110"/>
                  </a:lnTo>
                  <a:lnTo>
                    <a:pt x="172" y="141"/>
                  </a:lnTo>
                  <a:lnTo>
                    <a:pt x="163" y="157"/>
                  </a:lnTo>
                  <a:lnTo>
                    <a:pt x="150" y="169"/>
                  </a:lnTo>
                  <a:lnTo>
                    <a:pt x="120" y="173"/>
                  </a:lnTo>
                  <a:lnTo>
                    <a:pt x="106" y="166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40"/>
            <p:cNvSpPr>
              <a:spLocks noEditPoints="1"/>
            </p:cNvSpPr>
            <p:nvPr/>
          </p:nvSpPr>
          <p:spPr bwMode="auto">
            <a:xfrm>
              <a:off x="4930776" y="1666876"/>
              <a:ext cx="71438" cy="71438"/>
            </a:xfrm>
            <a:custGeom>
              <a:avLst/>
              <a:gdLst>
                <a:gd name="T0" fmla="*/ 94 w 134"/>
                <a:gd name="T1" fmla="*/ 4 h 133"/>
                <a:gd name="T2" fmla="*/ 79 w 134"/>
                <a:gd name="T3" fmla="*/ 0 h 133"/>
                <a:gd name="T4" fmla="*/ 72 w 134"/>
                <a:gd name="T5" fmla="*/ 9 h 133"/>
                <a:gd name="T6" fmla="*/ 69 w 134"/>
                <a:gd name="T7" fmla="*/ 17 h 133"/>
                <a:gd name="T8" fmla="*/ 55 w 134"/>
                <a:gd name="T9" fmla="*/ 19 h 133"/>
                <a:gd name="T10" fmla="*/ 51 w 134"/>
                <a:gd name="T11" fmla="*/ 12 h 133"/>
                <a:gd name="T12" fmla="*/ 41 w 134"/>
                <a:gd name="T13" fmla="*/ 3 h 133"/>
                <a:gd name="T14" fmla="*/ 28 w 134"/>
                <a:gd name="T15" fmla="*/ 10 h 133"/>
                <a:gd name="T16" fmla="*/ 29 w 134"/>
                <a:gd name="T17" fmla="*/ 22 h 133"/>
                <a:gd name="T18" fmla="*/ 35 w 134"/>
                <a:gd name="T19" fmla="*/ 30 h 133"/>
                <a:gd name="T20" fmla="*/ 25 w 134"/>
                <a:gd name="T21" fmla="*/ 42 h 133"/>
                <a:gd name="T22" fmla="*/ 16 w 134"/>
                <a:gd name="T23" fmla="*/ 39 h 133"/>
                <a:gd name="T24" fmla="*/ 4 w 134"/>
                <a:gd name="T25" fmla="*/ 40 h 133"/>
                <a:gd name="T26" fmla="*/ 0 w 134"/>
                <a:gd name="T27" fmla="*/ 53 h 133"/>
                <a:gd name="T28" fmla="*/ 9 w 134"/>
                <a:gd name="T29" fmla="*/ 61 h 133"/>
                <a:gd name="T30" fmla="*/ 19 w 134"/>
                <a:gd name="T31" fmla="*/ 65 h 133"/>
                <a:gd name="T32" fmla="*/ 20 w 134"/>
                <a:gd name="T33" fmla="*/ 79 h 133"/>
                <a:gd name="T34" fmla="*/ 12 w 134"/>
                <a:gd name="T35" fmla="*/ 82 h 133"/>
                <a:gd name="T36" fmla="*/ 3 w 134"/>
                <a:gd name="T37" fmla="*/ 92 h 133"/>
                <a:gd name="T38" fmla="*/ 10 w 134"/>
                <a:gd name="T39" fmla="*/ 105 h 133"/>
                <a:gd name="T40" fmla="*/ 23 w 134"/>
                <a:gd name="T41" fmla="*/ 104 h 133"/>
                <a:gd name="T42" fmla="*/ 30 w 134"/>
                <a:gd name="T43" fmla="*/ 98 h 133"/>
                <a:gd name="T44" fmla="*/ 42 w 134"/>
                <a:gd name="T45" fmla="*/ 108 h 133"/>
                <a:gd name="T46" fmla="*/ 41 w 134"/>
                <a:gd name="T47" fmla="*/ 117 h 133"/>
                <a:gd name="T48" fmla="*/ 42 w 134"/>
                <a:gd name="T49" fmla="*/ 128 h 133"/>
                <a:gd name="T50" fmla="*/ 55 w 134"/>
                <a:gd name="T51" fmla="*/ 133 h 133"/>
                <a:gd name="T52" fmla="*/ 62 w 134"/>
                <a:gd name="T53" fmla="*/ 124 h 133"/>
                <a:gd name="T54" fmla="*/ 65 w 134"/>
                <a:gd name="T55" fmla="*/ 114 h 133"/>
                <a:gd name="T56" fmla="*/ 81 w 134"/>
                <a:gd name="T57" fmla="*/ 112 h 133"/>
                <a:gd name="T58" fmla="*/ 84 w 134"/>
                <a:gd name="T59" fmla="*/ 121 h 133"/>
                <a:gd name="T60" fmla="*/ 94 w 134"/>
                <a:gd name="T61" fmla="*/ 130 h 133"/>
                <a:gd name="T62" fmla="*/ 107 w 134"/>
                <a:gd name="T63" fmla="*/ 123 h 133"/>
                <a:gd name="T64" fmla="*/ 105 w 134"/>
                <a:gd name="T65" fmla="*/ 110 h 133"/>
                <a:gd name="T66" fmla="*/ 101 w 134"/>
                <a:gd name="T67" fmla="*/ 102 h 133"/>
                <a:gd name="T68" fmla="*/ 110 w 134"/>
                <a:gd name="T69" fmla="*/ 91 h 133"/>
                <a:gd name="T70" fmla="*/ 120 w 134"/>
                <a:gd name="T71" fmla="*/ 92 h 133"/>
                <a:gd name="T72" fmla="*/ 131 w 134"/>
                <a:gd name="T73" fmla="*/ 91 h 133"/>
                <a:gd name="T74" fmla="*/ 134 w 134"/>
                <a:gd name="T75" fmla="*/ 78 h 133"/>
                <a:gd name="T76" fmla="*/ 126 w 134"/>
                <a:gd name="T77" fmla="*/ 71 h 133"/>
                <a:gd name="T78" fmla="*/ 117 w 134"/>
                <a:gd name="T79" fmla="*/ 68 h 133"/>
                <a:gd name="T80" fmla="*/ 115 w 134"/>
                <a:gd name="T81" fmla="*/ 53 h 133"/>
                <a:gd name="T82" fmla="*/ 124 w 134"/>
                <a:gd name="T83" fmla="*/ 49 h 133"/>
                <a:gd name="T84" fmla="*/ 131 w 134"/>
                <a:gd name="T85" fmla="*/ 39 h 133"/>
                <a:gd name="T86" fmla="*/ 126 w 134"/>
                <a:gd name="T87" fmla="*/ 27 h 133"/>
                <a:gd name="T88" fmla="*/ 113 w 134"/>
                <a:gd name="T89" fmla="*/ 29 h 133"/>
                <a:gd name="T90" fmla="*/ 104 w 134"/>
                <a:gd name="T91" fmla="*/ 33 h 133"/>
                <a:gd name="T92" fmla="*/ 92 w 134"/>
                <a:gd name="T93" fmla="*/ 25 h 133"/>
                <a:gd name="T94" fmla="*/ 95 w 134"/>
                <a:gd name="T95" fmla="*/ 15 h 133"/>
                <a:gd name="T96" fmla="*/ 94 w 134"/>
                <a:gd name="T97" fmla="*/ 4 h 133"/>
                <a:gd name="T98" fmla="*/ 74 w 134"/>
                <a:gd name="T99" fmla="*/ 45 h 133"/>
                <a:gd name="T100" fmla="*/ 82 w 134"/>
                <a:gd name="T101" fmla="*/ 49 h 133"/>
                <a:gd name="T102" fmla="*/ 90 w 134"/>
                <a:gd name="T103" fmla="*/ 63 h 133"/>
                <a:gd name="T104" fmla="*/ 88 w 134"/>
                <a:gd name="T105" fmla="*/ 72 h 133"/>
                <a:gd name="T106" fmla="*/ 85 w 134"/>
                <a:gd name="T107" fmla="*/ 81 h 133"/>
                <a:gd name="T108" fmla="*/ 71 w 134"/>
                <a:gd name="T109" fmla="*/ 88 h 133"/>
                <a:gd name="T110" fmla="*/ 61 w 134"/>
                <a:gd name="T111" fmla="*/ 87 h 133"/>
                <a:gd name="T112" fmla="*/ 53 w 134"/>
                <a:gd name="T113" fmla="*/ 84 h 133"/>
                <a:gd name="T114" fmla="*/ 45 w 134"/>
                <a:gd name="T115" fmla="*/ 69 h 133"/>
                <a:gd name="T116" fmla="*/ 46 w 134"/>
                <a:gd name="T117" fmla="*/ 61 h 133"/>
                <a:gd name="T118" fmla="*/ 51 w 134"/>
                <a:gd name="T119" fmla="*/ 52 h 133"/>
                <a:gd name="T120" fmla="*/ 65 w 134"/>
                <a:gd name="T121" fmla="*/ 45 h 133"/>
                <a:gd name="T122" fmla="*/ 74 w 134"/>
                <a:gd name="T123" fmla="*/ 45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33">
                  <a:moveTo>
                    <a:pt x="94" y="4"/>
                  </a:moveTo>
                  <a:lnTo>
                    <a:pt x="79" y="0"/>
                  </a:lnTo>
                  <a:lnTo>
                    <a:pt x="72" y="9"/>
                  </a:lnTo>
                  <a:lnTo>
                    <a:pt x="69" y="17"/>
                  </a:lnTo>
                  <a:lnTo>
                    <a:pt x="55" y="19"/>
                  </a:lnTo>
                  <a:lnTo>
                    <a:pt x="51" y="12"/>
                  </a:lnTo>
                  <a:lnTo>
                    <a:pt x="41" y="3"/>
                  </a:lnTo>
                  <a:lnTo>
                    <a:pt x="28" y="10"/>
                  </a:lnTo>
                  <a:lnTo>
                    <a:pt x="29" y="22"/>
                  </a:lnTo>
                  <a:lnTo>
                    <a:pt x="35" y="30"/>
                  </a:lnTo>
                  <a:lnTo>
                    <a:pt x="25" y="42"/>
                  </a:lnTo>
                  <a:lnTo>
                    <a:pt x="16" y="39"/>
                  </a:lnTo>
                  <a:lnTo>
                    <a:pt x="4" y="40"/>
                  </a:lnTo>
                  <a:lnTo>
                    <a:pt x="0" y="53"/>
                  </a:lnTo>
                  <a:lnTo>
                    <a:pt x="9" y="61"/>
                  </a:lnTo>
                  <a:lnTo>
                    <a:pt x="19" y="65"/>
                  </a:lnTo>
                  <a:lnTo>
                    <a:pt x="20" y="79"/>
                  </a:lnTo>
                  <a:lnTo>
                    <a:pt x="12" y="82"/>
                  </a:lnTo>
                  <a:lnTo>
                    <a:pt x="3" y="92"/>
                  </a:lnTo>
                  <a:lnTo>
                    <a:pt x="10" y="105"/>
                  </a:lnTo>
                  <a:lnTo>
                    <a:pt x="23" y="104"/>
                  </a:lnTo>
                  <a:lnTo>
                    <a:pt x="30" y="98"/>
                  </a:lnTo>
                  <a:lnTo>
                    <a:pt x="42" y="108"/>
                  </a:lnTo>
                  <a:lnTo>
                    <a:pt x="41" y="117"/>
                  </a:lnTo>
                  <a:lnTo>
                    <a:pt x="42" y="128"/>
                  </a:lnTo>
                  <a:lnTo>
                    <a:pt x="55" y="133"/>
                  </a:lnTo>
                  <a:lnTo>
                    <a:pt x="62" y="124"/>
                  </a:lnTo>
                  <a:lnTo>
                    <a:pt x="65" y="114"/>
                  </a:lnTo>
                  <a:lnTo>
                    <a:pt x="81" y="112"/>
                  </a:lnTo>
                  <a:lnTo>
                    <a:pt x="84" y="121"/>
                  </a:lnTo>
                  <a:lnTo>
                    <a:pt x="94" y="130"/>
                  </a:lnTo>
                  <a:lnTo>
                    <a:pt x="107" y="123"/>
                  </a:lnTo>
                  <a:lnTo>
                    <a:pt x="105" y="110"/>
                  </a:lnTo>
                  <a:lnTo>
                    <a:pt x="101" y="102"/>
                  </a:lnTo>
                  <a:lnTo>
                    <a:pt x="110" y="91"/>
                  </a:lnTo>
                  <a:lnTo>
                    <a:pt x="120" y="92"/>
                  </a:lnTo>
                  <a:lnTo>
                    <a:pt x="131" y="91"/>
                  </a:lnTo>
                  <a:lnTo>
                    <a:pt x="134" y="78"/>
                  </a:lnTo>
                  <a:lnTo>
                    <a:pt x="126" y="71"/>
                  </a:lnTo>
                  <a:lnTo>
                    <a:pt x="117" y="68"/>
                  </a:lnTo>
                  <a:lnTo>
                    <a:pt x="115" y="53"/>
                  </a:lnTo>
                  <a:lnTo>
                    <a:pt x="124" y="49"/>
                  </a:lnTo>
                  <a:lnTo>
                    <a:pt x="131" y="39"/>
                  </a:lnTo>
                  <a:lnTo>
                    <a:pt x="126" y="27"/>
                  </a:lnTo>
                  <a:lnTo>
                    <a:pt x="113" y="29"/>
                  </a:lnTo>
                  <a:lnTo>
                    <a:pt x="104" y="33"/>
                  </a:lnTo>
                  <a:lnTo>
                    <a:pt x="92" y="25"/>
                  </a:lnTo>
                  <a:lnTo>
                    <a:pt x="95" y="15"/>
                  </a:lnTo>
                  <a:lnTo>
                    <a:pt x="94" y="4"/>
                  </a:lnTo>
                  <a:close/>
                  <a:moveTo>
                    <a:pt x="74" y="45"/>
                  </a:moveTo>
                  <a:lnTo>
                    <a:pt x="82" y="49"/>
                  </a:lnTo>
                  <a:lnTo>
                    <a:pt x="90" y="63"/>
                  </a:lnTo>
                  <a:lnTo>
                    <a:pt x="88" y="72"/>
                  </a:lnTo>
                  <a:lnTo>
                    <a:pt x="85" y="81"/>
                  </a:lnTo>
                  <a:lnTo>
                    <a:pt x="71" y="88"/>
                  </a:lnTo>
                  <a:lnTo>
                    <a:pt x="61" y="87"/>
                  </a:lnTo>
                  <a:lnTo>
                    <a:pt x="53" y="84"/>
                  </a:lnTo>
                  <a:lnTo>
                    <a:pt x="45" y="69"/>
                  </a:lnTo>
                  <a:lnTo>
                    <a:pt x="46" y="61"/>
                  </a:lnTo>
                  <a:lnTo>
                    <a:pt x="51" y="52"/>
                  </a:lnTo>
                  <a:lnTo>
                    <a:pt x="65" y="45"/>
                  </a:lnTo>
                  <a:lnTo>
                    <a:pt x="74" y="4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441"/>
            <p:cNvSpPr>
              <a:spLocks noEditPoints="1"/>
            </p:cNvSpPr>
            <p:nvPr/>
          </p:nvSpPr>
          <p:spPr bwMode="auto">
            <a:xfrm>
              <a:off x="4983163" y="1700213"/>
              <a:ext cx="76200" cy="76200"/>
            </a:xfrm>
            <a:custGeom>
              <a:avLst/>
              <a:gdLst>
                <a:gd name="T0" fmla="*/ 111 w 142"/>
                <a:gd name="T1" fmla="*/ 12 h 143"/>
                <a:gd name="T2" fmla="*/ 98 w 142"/>
                <a:gd name="T3" fmla="*/ 4 h 143"/>
                <a:gd name="T4" fmla="*/ 89 w 142"/>
                <a:gd name="T5" fmla="*/ 12 h 143"/>
                <a:gd name="T6" fmla="*/ 83 w 142"/>
                <a:gd name="T7" fmla="*/ 22 h 143"/>
                <a:gd name="T8" fmla="*/ 67 w 142"/>
                <a:gd name="T9" fmla="*/ 20 h 143"/>
                <a:gd name="T10" fmla="*/ 66 w 142"/>
                <a:gd name="T11" fmla="*/ 10 h 143"/>
                <a:gd name="T12" fmla="*/ 56 w 142"/>
                <a:gd name="T13" fmla="*/ 0 h 143"/>
                <a:gd name="T14" fmla="*/ 43 w 142"/>
                <a:gd name="T15" fmla="*/ 4 h 143"/>
                <a:gd name="T16" fmla="*/ 41 w 142"/>
                <a:gd name="T17" fmla="*/ 17 h 143"/>
                <a:gd name="T18" fmla="*/ 44 w 142"/>
                <a:gd name="T19" fmla="*/ 27 h 143"/>
                <a:gd name="T20" fmla="*/ 33 w 142"/>
                <a:gd name="T21" fmla="*/ 37 h 143"/>
                <a:gd name="T22" fmla="*/ 23 w 142"/>
                <a:gd name="T23" fmla="*/ 33 h 143"/>
                <a:gd name="T24" fmla="*/ 11 w 142"/>
                <a:gd name="T25" fmla="*/ 32 h 143"/>
                <a:gd name="T26" fmla="*/ 4 w 142"/>
                <a:gd name="T27" fmla="*/ 45 h 143"/>
                <a:gd name="T28" fmla="*/ 11 w 142"/>
                <a:gd name="T29" fmla="*/ 55 h 143"/>
                <a:gd name="T30" fmla="*/ 21 w 142"/>
                <a:gd name="T31" fmla="*/ 59 h 143"/>
                <a:gd name="T32" fmla="*/ 20 w 142"/>
                <a:gd name="T33" fmla="*/ 75 h 143"/>
                <a:gd name="T34" fmla="*/ 10 w 142"/>
                <a:gd name="T35" fmla="*/ 78 h 143"/>
                <a:gd name="T36" fmla="*/ 0 w 142"/>
                <a:gd name="T37" fmla="*/ 86 h 143"/>
                <a:gd name="T38" fmla="*/ 4 w 142"/>
                <a:gd name="T39" fmla="*/ 101 h 143"/>
                <a:gd name="T40" fmla="*/ 17 w 142"/>
                <a:gd name="T41" fmla="*/ 102 h 143"/>
                <a:gd name="T42" fmla="*/ 27 w 142"/>
                <a:gd name="T43" fmla="*/ 98 h 143"/>
                <a:gd name="T44" fmla="*/ 37 w 142"/>
                <a:gd name="T45" fmla="*/ 109 h 143"/>
                <a:gd name="T46" fmla="*/ 33 w 142"/>
                <a:gd name="T47" fmla="*/ 120 h 143"/>
                <a:gd name="T48" fmla="*/ 31 w 142"/>
                <a:gd name="T49" fmla="*/ 131 h 143"/>
                <a:gd name="T50" fmla="*/ 44 w 142"/>
                <a:gd name="T51" fmla="*/ 138 h 143"/>
                <a:gd name="T52" fmla="*/ 54 w 142"/>
                <a:gd name="T53" fmla="*/ 131 h 143"/>
                <a:gd name="T54" fmla="*/ 59 w 142"/>
                <a:gd name="T55" fmla="*/ 122 h 143"/>
                <a:gd name="T56" fmla="*/ 75 w 142"/>
                <a:gd name="T57" fmla="*/ 124 h 143"/>
                <a:gd name="T58" fmla="*/ 77 w 142"/>
                <a:gd name="T59" fmla="*/ 133 h 143"/>
                <a:gd name="T60" fmla="*/ 86 w 142"/>
                <a:gd name="T61" fmla="*/ 143 h 143"/>
                <a:gd name="T62" fmla="*/ 100 w 142"/>
                <a:gd name="T63" fmla="*/ 138 h 143"/>
                <a:gd name="T64" fmla="*/ 102 w 142"/>
                <a:gd name="T65" fmla="*/ 125 h 143"/>
                <a:gd name="T66" fmla="*/ 98 w 142"/>
                <a:gd name="T67" fmla="*/ 117 h 143"/>
                <a:gd name="T68" fmla="*/ 111 w 142"/>
                <a:gd name="T69" fmla="*/ 107 h 143"/>
                <a:gd name="T70" fmla="*/ 119 w 142"/>
                <a:gd name="T71" fmla="*/ 111 h 143"/>
                <a:gd name="T72" fmla="*/ 131 w 142"/>
                <a:gd name="T73" fmla="*/ 111 h 143"/>
                <a:gd name="T74" fmla="*/ 138 w 142"/>
                <a:gd name="T75" fmla="*/ 98 h 143"/>
                <a:gd name="T76" fmla="*/ 131 w 142"/>
                <a:gd name="T77" fmla="*/ 88 h 143"/>
                <a:gd name="T78" fmla="*/ 122 w 142"/>
                <a:gd name="T79" fmla="*/ 84 h 143"/>
                <a:gd name="T80" fmla="*/ 124 w 142"/>
                <a:gd name="T81" fmla="*/ 68 h 143"/>
                <a:gd name="T82" fmla="*/ 132 w 142"/>
                <a:gd name="T83" fmla="*/ 65 h 143"/>
                <a:gd name="T84" fmla="*/ 142 w 142"/>
                <a:gd name="T85" fmla="*/ 56 h 143"/>
                <a:gd name="T86" fmla="*/ 138 w 142"/>
                <a:gd name="T87" fmla="*/ 42 h 143"/>
                <a:gd name="T88" fmla="*/ 125 w 142"/>
                <a:gd name="T89" fmla="*/ 42 h 143"/>
                <a:gd name="T90" fmla="*/ 116 w 142"/>
                <a:gd name="T91" fmla="*/ 45 h 143"/>
                <a:gd name="T92" fmla="*/ 106 w 142"/>
                <a:gd name="T93" fmla="*/ 33 h 143"/>
                <a:gd name="T94" fmla="*/ 111 w 142"/>
                <a:gd name="T95" fmla="*/ 23 h 143"/>
                <a:gd name="T96" fmla="*/ 111 w 142"/>
                <a:gd name="T97" fmla="*/ 12 h 143"/>
                <a:gd name="T98" fmla="*/ 82 w 142"/>
                <a:gd name="T99" fmla="*/ 50 h 143"/>
                <a:gd name="T100" fmla="*/ 89 w 142"/>
                <a:gd name="T101" fmla="*/ 56 h 143"/>
                <a:gd name="T102" fmla="*/ 95 w 142"/>
                <a:gd name="T103" fmla="*/ 73 h 143"/>
                <a:gd name="T104" fmla="*/ 92 w 142"/>
                <a:gd name="T105" fmla="*/ 82 h 143"/>
                <a:gd name="T106" fmla="*/ 86 w 142"/>
                <a:gd name="T107" fmla="*/ 89 h 143"/>
                <a:gd name="T108" fmla="*/ 69 w 142"/>
                <a:gd name="T109" fmla="*/ 95 h 143"/>
                <a:gd name="T110" fmla="*/ 60 w 142"/>
                <a:gd name="T111" fmla="*/ 92 h 143"/>
                <a:gd name="T112" fmla="*/ 53 w 142"/>
                <a:gd name="T113" fmla="*/ 86 h 143"/>
                <a:gd name="T114" fmla="*/ 47 w 142"/>
                <a:gd name="T115" fmla="*/ 69 h 143"/>
                <a:gd name="T116" fmla="*/ 50 w 142"/>
                <a:gd name="T117" fmla="*/ 61 h 143"/>
                <a:gd name="T118" fmla="*/ 56 w 142"/>
                <a:gd name="T119" fmla="*/ 53 h 143"/>
                <a:gd name="T120" fmla="*/ 73 w 142"/>
                <a:gd name="T121" fmla="*/ 48 h 143"/>
                <a:gd name="T122" fmla="*/ 82 w 142"/>
                <a:gd name="T123" fmla="*/ 5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" h="143">
                  <a:moveTo>
                    <a:pt x="111" y="12"/>
                  </a:moveTo>
                  <a:lnTo>
                    <a:pt x="98" y="4"/>
                  </a:lnTo>
                  <a:lnTo>
                    <a:pt x="89" y="12"/>
                  </a:lnTo>
                  <a:lnTo>
                    <a:pt x="83" y="22"/>
                  </a:lnTo>
                  <a:lnTo>
                    <a:pt x="67" y="20"/>
                  </a:lnTo>
                  <a:lnTo>
                    <a:pt x="66" y="10"/>
                  </a:lnTo>
                  <a:lnTo>
                    <a:pt x="56" y="0"/>
                  </a:lnTo>
                  <a:lnTo>
                    <a:pt x="43" y="4"/>
                  </a:lnTo>
                  <a:lnTo>
                    <a:pt x="41" y="17"/>
                  </a:lnTo>
                  <a:lnTo>
                    <a:pt x="44" y="27"/>
                  </a:lnTo>
                  <a:lnTo>
                    <a:pt x="33" y="37"/>
                  </a:lnTo>
                  <a:lnTo>
                    <a:pt x="23" y="33"/>
                  </a:lnTo>
                  <a:lnTo>
                    <a:pt x="11" y="32"/>
                  </a:lnTo>
                  <a:lnTo>
                    <a:pt x="4" y="45"/>
                  </a:lnTo>
                  <a:lnTo>
                    <a:pt x="11" y="55"/>
                  </a:lnTo>
                  <a:lnTo>
                    <a:pt x="21" y="59"/>
                  </a:lnTo>
                  <a:lnTo>
                    <a:pt x="20" y="75"/>
                  </a:lnTo>
                  <a:lnTo>
                    <a:pt x="10" y="78"/>
                  </a:lnTo>
                  <a:lnTo>
                    <a:pt x="0" y="86"/>
                  </a:lnTo>
                  <a:lnTo>
                    <a:pt x="4" y="101"/>
                  </a:lnTo>
                  <a:lnTo>
                    <a:pt x="17" y="102"/>
                  </a:lnTo>
                  <a:lnTo>
                    <a:pt x="27" y="98"/>
                  </a:lnTo>
                  <a:lnTo>
                    <a:pt x="37" y="109"/>
                  </a:lnTo>
                  <a:lnTo>
                    <a:pt x="33" y="120"/>
                  </a:lnTo>
                  <a:lnTo>
                    <a:pt x="31" y="131"/>
                  </a:lnTo>
                  <a:lnTo>
                    <a:pt x="44" y="138"/>
                  </a:lnTo>
                  <a:lnTo>
                    <a:pt x="54" y="131"/>
                  </a:lnTo>
                  <a:lnTo>
                    <a:pt x="59" y="122"/>
                  </a:lnTo>
                  <a:lnTo>
                    <a:pt x="75" y="124"/>
                  </a:lnTo>
                  <a:lnTo>
                    <a:pt x="77" y="133"/>
                  </a:lnTo>
                  <a:lnTo>
                    <a:pt x="86" y="143"/>
                  </a:lnTo>
                  <a:lnTo>
                    <a:pt x="100" y="138"/>
                  </a:lnTo>
                  <a:lnTo>
                    <a:pt x="102" y="125"/>
                  </a:lnTo>
                  <a:lnTo>
                    <a:pt x="98" y="117"/>
                  </a:lnTo>
                  <a:lnTo>
                    <a:pt x="111" y="107"/>
                  </a:lnTo>
                  <a:lnTo>
                    <a:pt x="119" y="111"/>
                  </a:lnTo>
                  <a:lnTo>
                    <a:pt x="131" y="111"/>
                  </a:lnTo>
                  <a:lnTo>
                    <a:pt x="138" y="98"/>
                  </a:lnTo>
                  <a:lnTo>
                    <a:pt x="131" y="88"/>
                  </a:lnTo>
                  <a:lnTo>
                    <a:pt x="122" y="84"/>
                  </a:lnTo>
                  <a:lnTo>
                    <a:pt x="124" y="68"/>
                  </a:lnTo>
                  <a:lnTo>
                    <a:pt x="132" y="65"/>
                  </a:lnTo>
                  <a:lnTo>
                    <a:pt x="142" y="56"/>
                  </a:lnTo>
                  <a:lnTo>
                    <a:pt x="138" y="42"/>
                  </a:lnTo>
                  <a:lnTo>
                    <a:pt x="125" y="42"/>
                  </a:lnTo>
                  <a:lnTo>
                    <a:pt x="116" y="45"/>
                  </a:lnTo>
                  <a:lnTo>
                    <a:pt x="106" y="33"/>
                  </a:lnTo>
                  <a:lnTo>
                    <a:pt x="111" y="23"/>
                  </a:lnTo>
                  <a:lnTo>
                    <a:pt x="111" y="12"/>
                  </a:lnTo>
                  <a:close/>
                  <a:moveTo>
                    <a:pt x="82" y="50"/>
                  </a:moveTo>
                  <a:lnTo>
                    <a:pt x="89" y="56"/>
                  </a:lnTo>
                  <a:lnTo>
                    <a:pt x="95" y="73"/>
                  </a:lnTo>
                  <a:lnTo>
                    <a:pt x="92" y="82"/>
                  </a:lnTo>
                  <a:lnTo>
                    <a:pt x="86" y="89"/>
                  </a:lnTo>
                  <a:lnTo>
                    <a:pt x="69" y="95"/>
                  </a:lnTo>
                  <a:lnTo>
                    <a:pt x="60" y="92"/>
                  </a:lnTo>
                  <a:lnTo>
                    <a:pt x="53" y="86"/>
                  </a:lnTo>
                  <a:lnTo>
                    <a:pt x="47" y="69"/>
                  </a:lnTo>
                  <a:lnTo>
                    <a:pt x="50" y="61"/>
                  </a:lnTo>
                  <a:lnTo>
                    <a:pt x="56" y="53"/>
                  </a:lnTo>
                  <a:lnTo>
                    <a:pt x="73" y="48"/>
                  </a:lnTo>
                  <a:lnTo>
                    <a:pt x="82" y="50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442"/>
            <p:cNvSpPr>
              <a:spLocks noEditPoints="1"/>
            </p:cNvSpPr>
            <p:nvPr/>
          </p:nvSpPr>
          <p:spPr bwMode="auto">
            <a:xfrm>
              <a:off x="4929188" y="1741488"/>
              <a:ext cx="79375" cy="82550"/>
            </a:xfrm>
            <a:custGeom>
              <a:avLst/>
              <a:gdLst>
                <a:gd name="T0" fmla="*/ 90 w 150"/>
                <a:gd name="T1" fmla="*/ 1 h 157"/>
                <a:gd name="T2" fmla="*/ 74 w 150"/>
                <a:gd name="T3" fmla="*/ 0 h 157"/>
                <a:gd name="T4" fmla="*/ 68 w 150"/>
                <a:gd name="T5" fmla="*/ 11 h 157"/>
                <a:gd name="T6" fmla="*/ 67 w 150"/>
                <a:gd name="T7" fmla="*/ 23 h 157"/>
                <a:gd name="T8" fmla="*/ 51 w 150"/>
                <a:gd name="T9" fmla="*/ 27 h 157"/>
                <a:gd name="T10" fmla="*/ 45 w 150"/>
                <a:gd name="T11" fmla="*/ 19 h 157"/>
                <a:gd name="T12" fmla="*/ 32 w 150"/>
                <a:gd name="T13" fmla="*/ 13 h 157"/>
                <a:gd name="T14" fmla="*/ 20 w 150"/>
                <a:gd name="T15" fmla="*/ 23 h 157"/>
                <a:gd name="T16" fmla="*/ 25 w 150"/>
                <a:gd name="T17" fmla="*/ 37 h 157"/>
                <a:gd name="T18" fmla="*/ 32 w 150"/>
                <a:gd name="T19" fmla="*/ 44 h 157"/>
                <a:gd name="T20" fmla="*/ 25 w 150"/>
                <a:gd name="T21" fmla="*/ 60 h 157"/>
                <a:gd name="T22" fmla="*/ 13 w 150"/>
                <a:gd name="T23" fmla="*/ 59 h 157"/>
                <a:gd name="T24" fmla="*/ 2 w 150"/>
                <a:gd name="T25" fmla="*/ 63 h 157"/>
                <a:gd name="T26" fmla="*/ 0 w 150"/>
                <a:gd name="T27" fmla="*/ 79 h 157"/>
                <a:gd name="T28" fmla="*/ 12 w 150"/>
                <a:gd name="T29" fmla="*/ 86 h 157"/>
                <a:gd name="T30" fmla="*/ 22 w 150"/>
                <a:gd name="T31" fmla="*/ 88 h 157"/>
                <a:gd name="T32" fmla="*/ 26 w 150"/>
                <a:gd name="T33" fmla="*/ 103 h 157"/>
                <a:gd name="T34" fmla="*/ 19 w 150"/>
                <a:gd name="T35" fmla="*/ 109 h 157"/>
                <a:gd name="T36" fmla="*/ 12 w 150"/>
                <a:gd name="T37" fmla="*/ 122 h 157"/>
                <a:gd name="T38" fmla="*/ 22 w 150"/>
                <a:gd name="T39" fmla="*/ 135 h 157"/>
                <a:gd name="T40" fmla="*/ 35 w 150"/>
                <a:gd name="T41" fmla="*/ 131 h 157"/>
                <a:gd name="T42" fmla="*/ 44 w 150"/>
                <a:gd name="T43" fmla="*/ 124 h 157"/>
                <a:gd name="T44" fmla="*/ 58 w 150"/>
                <a:gd name="T45" fmla="*/ 131 h 157"/>
                <a:gd name="T46" fmla="*/ 56 w 150"/>
                <a:gd name="T47" fmla="*/ 142 h 157"/>
                <a:gd name="T48" fmla="*/ 61 w 150"/>
                <a:gd name="T49" fmla="*/ 155 h 157"/>
                <a:gd name="T50" fmla="*/ 77 w 150"/>
                <a:gd name="T51" fmla="*/ 157 h 157"/>
                <a:gd name="T52" fmla="*/ 82 w 150"/>
                <a:gd name="T53" fmla="*/ 145 h 157"/>
                <a:gd name="T54" fmla="*/ 84 w 150"/>
                <a:gd name="T55" fmla="*/ 134 h 157"/>
                <a:gd name="T56" fmla="*/ 100 w 150"/>
                <a:gd name="T57" fmla="*/ 129 h 157"/>
                <a:gd name="T58" fmla="*/ 105 w 150"/>
                <a:gd name="T59" fmla="*/ 137 h 157"/>
                <a:gd name="T60" fmla="*/ 118 w 150"/>
                <a:gd name="T61" fmla="*/ 144 h 157"/>
                <a:gd name="T62" fmla="*/ 130 w 150"/>
                <a:gd name="T63" fmla="*/ 134 h 157"/>
                <a:gd name="T64" fmla="*/ 127 w 150"/>
                <a:gd name="T65" fmla="*/ 119 h 157"/>
                <a:gd name="T66" fmla="*/ 120 w 150"/>
                <a:gd name="T67" fmla="*/ 112 h 157"/>
                <a:gd name="T68" fmla="*/ 127 w 150"/>
                <a:gd name="T69" fmla="*/ 96 h 157"/>
                <a:gd name="T70" fmla="*/ 137 w 150"/>
                <a:gd name="T71" fmla="*/ 98 h 157"/>
                <a:gd name="T72" fmla="*/ 150 w 150"/>
                <a:gd name="T73" fmla="*/ 93 h 157"/>
                <a:gd name="T74" fmla="*/ 150 w 150"/>
                <a:gd name="T75" fmla="*/ 76 h 157"/>
                <a:gd name="T76" fmla="*/ 140 w 150"/>
                <a:gd name="T77" fmla="*/ 70 h 157"/>
                <a:gd name="T78" fmla="*/ 129 w 150"/>
                <a:gd name="T79" fmla="*/ 69 h 157"/>
                <a:gd name="T80" fmla="*/ 124 w 150"/>
                <a:gd name="T81" fmla="*/ 53 h 157"/>
                <a:gd name="T82" fmla="*/ 133 w 150"/>
                <a:gd name="T83" fmla="*/ 47 h 157"/>
                <a:gd name="T84" fmla="*/ 139 w 150"/>
                <a:gd name="T85" fmla="*/ 34 h 157"/>
                <a:gd name="T86" fmla="*/ 129 w 150"/>
                <a:gd name="T87" fmla="*/ 21 h 157"/>
                <a:gd name="T88" fmla="*/ 116 w 150"/>
                <a:gd name="T89" fmla="*/ 26 h 157"/>
                <a:gd name="T90" fmla="*/ 108 w 150"/>
                <a:gd name="T91" fmla="*/ 33 h 157"/>
                <a:gd name="T92" fmla="*/ 94 w 150"/>
                <a:gd name="T93" fmla="*/ 26 h 157"/>
                <a:gd name="T94" fmla="*/ 94 w 150"/>
                <a:gd name="T95" fmla="*/ 14 h 157"/>
                <a:gd name="T96" fmla="*/ 90 w 150"/>
                <a:gd name="T97" fmla="*/ 1 h 157"/>
                <a:gd name="T98" fmla="*/ 78 w 150"/>
                <a:gd name="T99" fmla="*/ 53 h 157"/>
                <a:gd name="T100" fmla="*/ 87 w 150"/>
                <a:gd name="T101" fmla="*/ 56 h 157"/>
                <a:gd name="T102" fmla="*/ 100 w 150"/>
                <a:gd name="T103" fmla="*/ 70 h 157"/>
                <a:gd name="T104" fmla="*/ 100 w 150"/>
                <a:gd name="T105" fmla="*/ 80 h 157"/>
                <a:gd name="T106" fmla="*/ 97 w 150"/>
                <a:gd name="T107" fmla="*/ 91 h 157"/>
                <a:gd name="T108" fmla="*/ 84 w 150"/>
                <a:gd name="T109" fmla="*/ 102 h 157"/>
                <a:gd name="T110" fmla="*/ 74 w 150"/>
                <a:gd name="T111" fmla="*/ 103 h 157"/>
                <a:gd name="T112" fmla="*/ 64 w 150"/>
                <a:gd name="T113" fmla="*/ 101 h 157"/>
                <a:gd name="T114" fmla="*/ 52 w 150"/>
                <a:gd name="T115" fmla="*/ 86 h 157"/>
                <a:gd name="T116" fmla="*/ 51 w 150"/>
                <a:gd name="T117" fmla="*/ 76 h 157"/>
                <a:gd name="T118" fmla="*/ 54 w 150"/>
                <a:gd name="T119" fmla="*/ 66 h 157"/>
                <a:gd name="T120" fmla="*/ 68 w 150"/>
                <a:gd name="T121" fmla="*/ 53 h 157"/>
                <a:gd name="T122" fmla="*/ 78 w 150"/>
                <a:gd name="T123" fmla="*/ 5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0" h="157">
                  <a:moveTo>
                    <a:pt x="90" y="1"/>
                  </a:moveTo>
                  <a:lnTo>
                    <a:pt x="74" y="0"/>
                  </a:lnTo>
                  <a:lnTo>
                    <a:pt x="68" y="11"/>
                  </a:lnTo>
                  <a:lnTo>
                    <a:pt x="67" y="23"/>
                  </a:lnTo>
                  <a:lnTo>
                    <a:pt x="51" y="27"/>
                  </a:lnTo>
                  <a:lnTo>
                    <a:pt x="45" y="19"/>
                  </a:lnTo>
                  <a:lnTo>
                    <a:pt x="32" y="13"/>
                  </a:lnTo>
                  <a:lnTo>
                    <a:pt x="20" y="23"/>
                  </a:lnTo>
                  <a:lnTo>
                    <a:pt x="25" y="37"/>
                  </a:lnTo>
                  <a:lnTo>
                    <a:pt x="32" y="44"/>
                  </a:lnTo>
                  <a:lnTo>
                    <a:pt x="25" y="60"/>
                  </a:lnTo>
                  <a:lnTo>
                    <a:pt x="13" y="59"/>
                  </a:lnTo>
                  <a:lnTo>
                    <a:pt x="2" y="63"/>
                  </a:lnTo>
                  <a:lnTo>
                    <a:pt x="0" y="79"/>
                  </a:lnTo>
                  <a:lnTo>
                    <a:pt x="12" y="86"/>
                  </a:lnTo>
                  <a:lnTo>
                    <a:pt x="22" y="88"/>
                  </a:lnTo>
                  <a:lnTo>
                    <a:pt x="26" y="103"/>
                  </a:lnTo>
                  <a:lnTo>
                    <a:pt x="19" y="109"/>
                  </a:lnTo>
                  <a:lnTo>
                    <a:pt x="12" y="122"/>
                  </a:lnTo>
                  <a:lnTo>
                    <a:pt x="22" y="135"/>
                  </a:lnTo>
                  <a:lnTo>
                    <a:pt x="35" y="131"/>
                  </a:lnTo>
                  <a:lnTo>
                    <a:pt x="44" y="124"/>
                  </a:lnTo>
                  <a:lnTo>
                    <a:pt x="58" y="131"/>
                  </a:lnTo>
                  <a:lnTo>
                    <a:pt x="56" y="142"/>
                  </a:lnTo>
                  <a:lnTo>
                    <a:pt x="61" y="155"/>
                  </a:lnTo>
                  <a:lnTo>
                    <a:pt x="77" y="157"/>
                  </a:lnTo>
                  <a:lnTo>
                    <a:pt x="82" y="145"/>
                  </a:lnTo>
                  <a:lnTo>
                    <a:pt x="84" y="134"/>
                  </a:lnTo>
                  <a:lnTo>
                    <a:pt x="100" y="129"/>
                  </a:lnTo>
                  <a:lnTo>
                    <a:pt x="105" y="137"/>
                  </a:lnTo>
                  <a:lnTo>
                    <a:pt x="118" y="144"/>
                  </a:lnTo>
                  <a:lnTo>
                    <a:pt x="130" y="134"/>
                  </a:lnTo>
                  <a:lnTo>
                    <a:pt x="127" y="119"/>
                  </a:lnTo>
                  <a:lnTo>
                    <a:pt x="120" y="112"/>
                  </a:lnTo>
                  <a:lnTo>
                    <a:pt x="127" y="96"/>
                  </a:lnTo>
                  <a:lnTo>
                    <a:pt x="137" y="98"/>
                  </a:lnTo>
                  <a:lnTo>
                    <a:pt x="150" y="93"/>
                  </a:lnTo>
                  <a:lnTo>
                    <a:pt x="150" y="76"/>
                  </a:lnTo>
                  <a:lnTo>
                    <a:pt x="140" y="70"/>
                  </a:lnTo>
                  <a:lnTo>
                    <a:pt x="129" y="69"/>
                  </a:lnTo>
                  <a:lnTo>
                    <a:pt x="124" y="53"/>
                  </a:lnTo>
                  <a:lnTo>
                    <a:pt x="133" y="47"/>
                  </a:lnTo>
                  <a:lnTo>
                    <a:pt x="139" y="34"/>
                  </a:lnTo>
                  <a:lnTo>
                    <a:pt x="129" y="21"/>
                  </a:lnTo>
                  <a:lnTo>
                    <a:pt x="116" y="26"/>
                  </a:lnTo>
                  <a:lnTo>
                    <a:pt x="108" y="33"/>
                  </a:lnTo>
                  <a:lnTo>
                    <a:pt x="94" y="26"/>
                  </a:lnTo>
                  <a:lnTo>
                    <a:pt x="94" y="14"/>
                  </a:lnTo>
                  <a:lnTo>
                    <a:pt x="90" y="1"/>
                  </a:lnTo>
                  <a:close/>
                  <a:moveTo>
                    <a:pt x="78" y="53"/>
                  </a:moveTo>
                  <a:lnTo>
                    <a:pt x="87" y="56"/>
                  </a:lnTo>
                  <a:lnTo>
                    <a:pt x="100" y="70"/>
                  </a:lnTo>
                  <a:lnTo>
                    <a:pt x="100" y="80"/>
                  </a:lnTo>
                  <a:lnTo>
                    <a:pt x="97" y="91"/>
                  </a:lnTo>
                  <a:lnTo>
                    <a:pt x="84" y="102"/>
                  </a:lnTo>
                  <a:lnTo>
                    <a:pt x="74" y="103"/>
                  </a:lnTo>
                  <a:lnTo>
                    <a:pt x="64" y="101"/>
                  </a:lnTo>
                  <a:lnTo>
                    <a:pt x="52" y="86"/>
                  </a:lnTo>
                  <a:lnTo>
                    <a:pt x="51" y="76"/>
                  </a:lnTo>
                  <a:lnTo>
                    <a:pt x="54" y="66"/>
                  </a:lnTo>
                  <a:lnTo>
                    <a:pt x="68" y="53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443"/>
            <p:cNvSpPr>
              <a:spLocks noEditPoints="1"/>
            </p:cNvSpPr>
            <p:nvPr/>
          </p:nvSpPr>
          <p:spPr bwMode="auto">
            <a:xfrm>
              <a:off x="4929188" y="1663701"/>
              <a:ext cx="71438" cy="69850"/>
            </a:xfrm>
            <a:custGeom>
              <a:avLst/>
              <a:gdLst>
                <a:gd name="T0" fmla="*/ 94 w 136"/>
                <a:gd name="T1" fmla="*/ 4 h 132"/>
                <a:gd name="T2" fmla="*/ 81 w 136"/>
                <a:gd name="T3" fmla="*/ 0 h 132"/>
                <a:gd name="T4" fmla="*/ 74 w 136"/>
                <a:gd name="T5" fmla="*/ 9 h 132"/>
                <a:gd name="T6" fmla="*/ 69 w 136"/>
                <a:gd name="T7" fmla="*/ 19 h 132"/>
                <a:gd name="T8" fmla="*/ 55 w 136"/>
                <a:gd name="T9" fmla="*/ 19 h 132"/>
                <a:gd name="T10" fmla="*/ 51 w 136"/>
                <a:gd name="T11" fmla="*/ 11 h 132"/>
                <a:gd name="T12" fmla="*/ 41 w 136"/>
                <a:gd name="T13" fmla="*/ 3 h 132"/>
                <a:gd name="T14" fmla="*/ 29 w 136"/>
                <a:gd name="T15" fmla="*/ 10 h 132"/>
                <a:gd name="T16" fmla="*/ 31 w 136"/>
                <a:gd name="T17" fmla="*/ 23 h 132"/>
                <a:gd name="T18" fmla="*/ 35 w 136"/>
                <a:gd name="T19" fmla="*/ 30 h 132"/>
                <a:gd name="T20" fmla="*/ 26 w 136"/>
                <a:gd name="T21" fmla="*/ 42 h 132"/>
                <a:gd name="T22" fmla="*/ 16 w 136"/>
                <a:gd name="T23" fmla="*/ 39 h 132"/>
                <a:gd name="T24" fmla="*/ 5 w 136"/>
                <a:gd name="T25" fmla="*/ 40 h 132"/>
                <a:gd name="T26" fmla="*/ 0 w 136"/>
                <a:gd name="T27" fmla="*/ 55 h 132"/>
                <a:gd name="T28" fmla="*/ 9 w 136"/>
                <a:gd name="T29" fmla="*/ 62 h 132"/>
                <a:gd name="T30" fmla="*/ 19 w 136"/>
                <a:gd name="T31" fmla="*/ 65 h 132"/>
                <a:gd name="T32" fmla="*/ 20 w 136"/>
                <a:gd name="T33" fmla="*/ 79 h 132"/>
                <a:gd name="T34" fmla="*/ 12 w 136"/>
                <a:gd name="T35" fmla="*/ 83 h 132"/>
                <a:gd name="T36" fmla="*/ 5 w 136"/>
                <a:gd name="T37" fmla="*/ 92 h 132"/>
                <a:gd name="T38" fmla="*/ 10 w 136"/>
                <a:gd name="T39" fmla="*/ 105 h 132"/>
                <a:gd name="T40" fmla="*/ 23 w 136"/>
                <a:gd name="T41" fmla="*/ 104 h 132"/>
                <a:gd name="T42" fmla="*/ 32 w 136"/>
                <a:gd name="T43" fmla="*/ 99 h 132"/>
                <a:gd name="T44" fmla="*/ 44 w 136"/>
                <a:gd name="T45" fmla="*/ 108 h 132"/>
                <a:gd name="T46" fmla="*/ 41 w 136"/>
                <a:gd name="T47" fmla="*/ 117 h 132"/>
                <a:gd name="T48" fmla="*/ 42 w 136"/>
                <a:gd name="T49" fmla="*/ 128 h 132"/>
                <a:gd name="T50" fmla="*/ 56 w 136"/>
                <a:gd name="T51" fmla="*/ 132 h 132"/>
                <a:gd name="T52" fmla="*/ 64 w 136"/>
                <a:gd name="T53" fmla="*/ 124 h 132"/>
                <a:gd name="T54" fmla="*/ 67 w 136"/>
                <a:gd name="T55" fmla="*/ 115 h 132"/>
                <a:gd name="T56" fmla="*/ 81 w 136"/>
                <a:gd name="T57" fmla="*/ 114 h 132"/>
                <a:gd name="T58" fmla="*/ 85 w 136"/>
                <a:gd name="T59" fmla="*/ 121 h 132"/>
                <a:gd name="T60" fmla="*/ 95 w 136"/>
                <a:gd name="T61" fmla="*/ 130 h 132"/>
                <a:gd name="T62" fmla="*/ 108 w 136"/>
                <a:gd name="T63" fmla="*/ 122 h 132"/>
                <a:gd name="T64" fmla="*/ 107 w 136"/>
                <a:gd name="T65" fmla="*/ 109 h 132"/>
                <a:gd name="T66" fmla="*/ 101 w 136"/>
                <a:gd name="T67" fmla="*/ 102 h 132"/>
                <a:gd name="T68" fmla="*/ 111 w 136"/>
                <a:gd name="T69" fmla="*/ 91 h 132"/>
                <a:gd name="T70" fmla="*/ 120 w 136"/>
                <a:gd name="T71" fmla="*/ 94 h 132"/>
                <a:gd name="T72" fmla="*/ 131 w 136"/>
                <a:gd name="T73" fmla="*/ 92 h 132"/>
                <a:gd name="T74" fmla="*/ 136 w 136"/>
                <a:gd name="T75" fmla="*/ 78 h 132"/>
                <a:gd name="T76" fmla="*/ 127 w 136"/>
                <a:gd name="T77" fmla="*/ 70 h 132"/>
                <a:gd name="T78" fmla="*/ 117 w 136"/>
                <a:gd name="T79" fmla="*/ 68 h 132"/>
                <a:gd name="T80" fmla="*/ 116 w 136"/>
                <a:gd name="T81" fmla="*/ 53 h 132"/>
                <a:gd name="T82" fmla="*/ 124 w 136"/>
                <a:gd name="T83" fmla="*/ 49 h 132"/>
                <a:gd name="T84" fmla="*/ 133 w 136"/>
                <a:gd name="T85" fmla="*/ 40 h 132"/>
                <a:gd name="T86" fmla="*/ 126 w 136"/>
                <a:gd name="T87" fmla="*/ 27 h 132"/>
                <a:gd name="T88" fmla="*/ 113 w 136"/>
                <a:gd name="T89" fmla="*/ 29 h 132"/>
                <a:gd name="T90" fmla="*/ 105 w 136"/>
                <a:gd name="T91" fmla="*/ 33 h 132"/>
                <a:gd name="T92" fmla="*/ 93 w 136"/>
                <a:gd name="T93" fmla="*/ 24 h 132"/>
                <a:gd name="T94" fmla="*/ 95 w 136"/>
                <a:gd name="T95" fmla="*/ 16 h 132"/>
                <a:gd name="T96" fmla="*/ 94 w 136"/>
                <a:gd name="T97" fmla="*/ 4 h 132"/>
                <a:gd name="T98" fmla="*/ 74 w 136"/>
                <a:gd name="T99" fmla="*/ 46 h 132"/>
                <a:gd name="T100" fmla="*/ 82 w 136"/>
                <a:gd name="T101" fmla="*/ 49 h 132"/>
                <a:gd name="T102" fmla="*/ 91 w 136"/>
                <a:gd name="T103" fmla="*/ 63 h 132"/>
                <a:gd name="T104" fmla="*/ 90 w 136"/>
                <a:gd name="T105" fmla="*/ 72 h 132"/>
                <a:gd name="T106" fmla="*/ 85 w 136"/>
                <a:gd name="T107" fmla="*/ 81 h 132"/>
                <a:gd name="T108" fmla="*/ 71 w 136"/>
                <a:gd name="T109" fmla="*/ 88 h 132"/>
                <a:gd name="T110" fmla="*/ 62 w 136"/>
                <a:gd name="T111" fmla="*/ 86 h 132"/>
                <a:gd name="T112" fmla="*/ 54 w 136"/>
                <a:gd name="T113" fmla="*/ 83 h 132"/>
                <a:gd name="T114" fmla="*/ 46 w 136"/>
                <a:gd name="T115" fmla="*/ 69 h 132"/>
                <a:gd name="T116" fmla="*/ 46 w 136"/>
                <a:gd name="T117" fmla="*/ 60 h 132"/>
                <a:gd name="T118" fmla="*/ 51 w 136"/>
                <a:gd name="T119" fmla="*/ 52 h 132"/>
                <a:gd name="T120" fmla="*/ 65 w 136"/>
                <a:gd name="T121" fmla="*/ 45 h 132"/>
                <a:gd name="T122" fmla="*/ 74 w 136"/>
                <a:gd name="T123" fmla="*/ 4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6" h="132">
                  <a:moveTo>
                    <a:pt x="94" y="4"/>
                  </a:moveTo>
                  <a:lnTo>
                    <a:pt x="81" y="0"/>
                  </a:lnTo>
                  <a:lnTo>
                    <a:pt x="74" y="9"/>
                  </a:lnTo>
                  <a:lnTo>
                    <a:pt x="69" y="19"/>
                  </a:lnTo>
                  <a:lnTo>
                    <a:pt x="55" y="19"/>
                  </a:lnTo>
                  <a:lnTo>
                    <a:pt x="51" y="11"/>
                  </a:lnTo>
                  <a:lnTo>
                    <a:pt x="41" y="3"/>
                  </a:lnTo>
                  <a:lnTo>
                    <a:pt x="29" y="10"/>
                  </a:lnTo>
                  <a:lnTo>
                    <a:pt x="31" y="23"/>
                  </a:lnTo>
                  <a:lnTo>
                    <a:pt x="35" y="30"/>
                  </a:lnTo>
                  <a:lnTo>
                    <a:pt x="26" y="42"/>
                  </a:lnTo>
                  <a:lnTo>
                    <a:pt x="16" y="39"/>
                  </a:lnTo>
                  <a:lnTo>
                    <a:pt x="5" y="40"/>
                  </a:lnTo>
                  <a:lnTo>
                    <a:pt x="0" y="55"/>
                  </a:lnTo>
                  <a:lnTo>
                    <a:pt x="9" y="62"/>
                  </a:lnTo>
                  <a:lnTo>
                    <a:pt x="19" y="65"/>
                  </a:lnTo>
                  <a:lnTo>
                    <a:pt x="20" y="79"/>
                  </a:lnTo>
                  <a:lnTo>
                    <a:pt x="12" y="83"/>
                  </a:lnTo>
                  <a:lnTo>
                    <a:pt x="5" y="92"/>
                  </a:lnTo>
                  <a:lnTo>
                    <a:pt x="10" y="105"/>
                  </a:lnTo>
                  <a:lnTo>
                    <a:pt x="23" y="104"/>
                  </a:lnTo>
                  <a:lnTo>
                    <a:pt x="32" y="99"/>
                  </a:lnTo>
                  <a:lnTo>
                    <a:pt x="44" y="108"/>
                  </a:lnTo>
                  <a:lnTo>
                    <a:pt x="41" y="117"/>
                  </a:lnTo>
                  <a:lnTo>
                    <a:pt x="42" y="128"/>
                  </a:lnTo>
                  <a:lnTo>
                    <a:pt x="56" y="132"/>
                  </a:lnTo>
                  <a:lnTo>
                    <a:pt x="64" y="124"/>
                  </a:lnTo>
                  <a:lnTo>
                    <a:pt x="67" y="115"/>
                  </a:lnTo>
                  <a:lnTo>
                    <a:pt x="81" y="114"/>
                  </a:lnTo>
                  <a:lnTo>
                    <a:pt x="85" y="121"/>
                  </a:lnTo>
                  <a:lnTo>
                    <a:pt x="95" y="130"/>
                  </a:lnTo>
                  <a:lnTo>
                    <a:pt x="108" y="122"/>
                  </a:lnTo>
                  <a:lnTo>
                    <a:pt x="107" y="109"/>
                  </a:lnTo>
                  <a:lnTo>
                    <a:pt x="101" y="102"/>
                  </a:lnTo>
                  <a:lnTo>
                    <a:pt x="111" y="91"/>
                  </a:lnTo>
                  <a:lnTo>
                    <a:pt x="120" y="94"/>
                  </a:lnTo>
                  <a:lnTo>
                    <a:pt x="131" y="92"/>
                  </a:lnTo>
                  <a:lnTo>
                    <a:pt x="136" y="78"/>
                  </a:lnTo>
                  <a:lnTo>
                    <a:pt x="127" y="70"/>
                  </a:lnTo>
                  <a:lnTo>
                    <a:pt x="117" y="68"/>
                  </a:lnTo>
                  <a:lnTo>
                    <a:pt x="116" y="53"/>
                  </a:lnTo>
                  <a:lnTo>
                    <a:pt x="124" y="49"/>
                  </a:lnTo>
                  <a:lnTo>
                    <a:pt x="133" y="40"/>
                  </a:lnTo>
                  <a:lnTo>
                    <a:pt x="126" y="27"/>
                  </a:lnTo>
                  <a:lnTo>
                    <a:pt x="113" y="29"/>
                  </a:lnTo>
                  <a:lnTo>
                    <a:pt x="105" y="33"/>
                  </a:lnTo>
                  <a:lnTo>
                    <a:pt x="93" y="24"/>
                  </a:lnTo>
                  <a:lnTo>
                    <a:pt x="95" y="16"/>
                  </a:lnTo>
                  <a:lnTo>
                    <a:pt x="94" y="4"/>
                  </a:lnTo>
                  <a:close/>
                  <a:moveTo>
                    <a:pt x="74" y="46"/>
                  </a:moveTo>
                  <a:lnTo>
                    <a:pt x="82" y="49"/>
                  </a:lnTo>
                  <a:lnTo>
                    <a:pt x="91" y="63"/>
                  </a:lnTo>
                  <a:lnTo>
                    <a:pt x="90" y="72"/>
                  </a:lnTo>
                  <a:lnTo>
                    <a:pt x="85" y="81"/>
                  </a:lnTo>
                  <a:lnTo>
                    <a:pt x="71" y="88"/>
                  </a:lnTo>
                  <a:lnTo>
                    <a:pt x="62" y="86"/>
                  </a:lnTo>
                  <a:lnTo>
                    <a:pt x="54" y="83"/>
                  </a:lnTo>
                  <a:lnTo>
                    <a:pt x="46" y="69"/>
                  </a:lnTo>
                  <a:lnTo>
                    <a:pt x="46" y="60"/>
                  </a:lnTo>
                  <a:lnTo>
                    <a:pt x="51" y="52"/>
                  </a:lnTo>
                  <a:lnTo>
                    <a:pt x="65" y="45"/>
                  </a:lnTo>
                  <a:lnTo>
                    <a:pt x="74" y="46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444"/>
            <p:cNvSpPr>
              <a:spLocks noEditPoints="1"/>
            </p:cNvSpPr>
            <p:nvPr/>
          </p:nvSpPr>
          <p:spPr bwMode="auto">
            <a:xfrm>
              <a:off x="4981576" y="1697038"/>
              <a:ext cx="76200" cy="76200"/>
            </a:xfrm>
            <a:custGeom>
              <a:avLst/>
              <a:gdLst>
                <a:gd name="T0" fmla="*/ 112 w 144"/>
                <a:gd name="T1" fmla="*/ 11 h 144"/>
                <a:gd name="T2" fmla="*/ 98 w 144"/>
                <a:gd name="T3" fmla="*/ 4 h 144"/>
                <a:gd name="T4" fmla="*/ 89 w 144"/>
                <a:gd name="T5" fmla="*/ 13 h 144"/>
                <a:gd name="T6" fmla="*/ 83 w 144"/>
                <a:gd name="T7" fmla="*/ 21 h 144"/>
                <a:gd name="T8" fmla="*/ 69 w 144"/>
                <a:gd name="T9" fmla="*/ 20 h 144"/>
                <a:gd name="T10" fmla="*/ 66 w 144"/>
                <a:gd name="T11" fmla="*/ 10 h 144"/>
                <a:gd name="T12" fmla="*/ 57 w 144"/>
                <a:gd name="T13" fmla="*/ 0 h 144"/>
                <a:gd name="T14" fmla="*/ 43 w 144"/>
                <a:gd name="T15" fmla="*/ 4 h 144"/>
                <a:gd name="T16" fmla="*/ 42 w 144"/>
                <a:gd name="T17" fmla="*/ 17 h 144"/>
                <a:gd name="T18" fmla="*/ 44 w 144"/>
                <a:gd name="T19" fmla="*/ 27 h 144"/>
                <a:gd name="T20" fmla="*/ 33 w 144"/>
                <a:gd name="T21" fmla="*/ 37 h 144"/>
                <a:gd name="T22" fmla="*/ 24 w 144"/>
                <a:gd name="T23" fmla="*/ 33 h 144"/>
                <a:gd name="T24" fmla="*/ 11 w 144"/>
                <a:gd name="T25" fmla="*/ 32 h 144"/>
                <a:gd name="T26" fmla="*/ 5 w 144"/>
                <a:gd name="T27" fmla="*/ 46 h 144"/>
                <a:gd name="T28" fmla="*/ 13 w 144"/>
                <a:gd name="T29" fmla="*/ 55 h 144"/>
                <a:gd name="T30" fmla="*/ 21 w 144"/>
                <a:gd name="T31" fmla="*/ 60 h 144"/>
                <a:gd name="T32" fmla="*/ 20 w 144"/>
                <a:gd name="T33" fmla="*/ 75 h 144"/>
                <a:gd name="T34" fmla="*/ 10 w 144"/>
                <a:gd name="T35" fmla="*/ 78 h 144"/>
                <a:gd name="T36" fmla="*/ 0 w 144"/>
                <a:gd name="T37" fmla="*/ 86 h 144"/>
                <a:gd name="T38" fmla="*/ 4 w 144"/>
                <a:gd name="T39" fmla="*/ 101 h 144"/>
                <a:gd name="T40" fmla="*/ 18 w 144"/>
                <a:gd name="T41" fmla="*/ 102 h 144"/>
                <a:gd name="T42" fmla="*/ 27 w 144"/>
                <a:gd name="T43" fmla="*/ 98 h 144"/>
                <a:gd name="T44" fmla="*/ 37 w 144"/>
                <a:gd name="T45" fmla="*/ 111 h 144"/>
                <a:gd name="T46" fmla="*/ 33 w 144"/>
                <a:gd name="T47" fmla="*/ 119 h 144"/>
                <a:gd name="T48" fmla="*/ 33 w 144"/>
                <a:gd name="T49" fmla="*/ 131 h 144"/>
                <a:gd name="T50" fmla="*/ 46 w 144"/>
                <a:gd name="T51" fmla="*/ 138 h 144"/>
                <a:gd name="T52" fmla="*/ 54 w 144"/>
                <a:gd name="T53" fmla="*/ 131 h 144"/>
                <a:gd name="T54" fmla="*/ 60 w 144"/>
                <a:gd name="T55" fmla="*/ 122 h 144"/>
                <a:gd name="T56" fmla="*/ 76 w 144"/>
                <a:gd name="T57" fmla="*/ 124 h 144"/>
                <a:gd name="T58" fmla="*/ 78 w 144"/>
                <a:gd name="T59" fmla="*/ 134 h 144"/>
                <a:gd name="T60" fmla="*/ 86 w 144"/>
                <a:gd name="T61" fmla="*/ 144 h 144"/>
                <a:gd name="T62" fmla="*/ 101 w 144"/>
                <a:gd name="T63" fmla="*/ 138 h 144"/>
                <a:gd name="T64" fmla="*/ 102 w 144"/>
                <a:gd name="T65" fmla="*/ 125 h 144"/>
                <a:gd name="T66" fmla="*/ 99 w 144"/>
                <a:gd name="T67" fmla="*/ 116 h 144"/>
                <a:gd name="T68" fmla="*/ 111 w 144"/>
                <a:gd name="T69" fmla="*/ 106 h 144"/>
                <a:gd name="T70" fmla="*/ 119 w 144"/>
                <a:gd name="T71" fmla="*/ 111 h 144"/>
                <a:gd name="T72" fmla="*/ 132 w 144"/>
                <a:gd name="T73" fmla="*/ 111 h 144"/>
                <a:gd name="T74" fmla="*/ 140 w 144"/>
                <a:gd name="T75" fmla="*/ 98 h 144"/>
                <a:gd name="T76" fmla="*/ 131 w 144"/>
                <a:gd name="T77" fmla="*/ 89 h 144"/>
                <a:gd name="T78" fmla="*/ 122 w 144"/>
                <a:gd name="T79" fmla="*/ 83 h 144"/>
                <a:gd name="T80" fmla="*/ 124 w 144"/>
                <a:gd name="T81" fmla="*/ 68 h 144"/>
                <a:gd name="T82" fmla="*/ 134 w 144"/>
                <a:gd name="T83" fmla="*/ 66 h 144"/>
                <a:gd name="T84" fmla="*/ 144 w 144"/>
                <a:gd name="T85" fmla="*/ 57 h 144"/>
                <a:gd name="T86" fmla="*/ 140 w 144"/>
                <a:gd name="T87" fmla="*/ 43 h 144"/>
                <a:gd name="T88" fmla="*/ 125 w 144"/>
                <a:gd name="T89" fmla="*/ 42 h 144"/>
                <a:gd name="T90" fmla="*/ 116 w 144"/>
                <a:gd name="T91" fmla="*/ 44 h 144"/>
                <a:gd name="T92" fmla="*/ 106 w 144"/>
                <a:gd name="T93" fmla="*/ 33 h 144"/>
                <a:gd name="T94" fmla="*/ 111 w 144"/>
                <a:gd name="T95" fmla="*/ 23 h 144"/>
                <a:gd name="T96" fmla="*/ 112 w 144"/>
                <a:gd name="T97" fmla="*/ 11 h 144"/>
                <a:gd name="T98" fmla="*/ 82 w 144"/>
                <a:gd name="T99" fmla="*/ 52 h 144"/>
                <a:gd name="T100" fmla="*/ 91 w 144"/>
                <a:gd name="T101" fmla="*/ 56 h 144"/>
                <a:gd name="T102" fmla="*/ 95 w 144"/>
                <a:gd name="T103" fmla="*/ 73 h 144"/>
                <a:gd name="T104" fmla="*/ 92 w 144"/>
                <a:gd name="T105" fmla="*/ 82 h 144"/>
                <a:gd name="T106" fmla="*/ 88 w 144"/>
                <a:gd name="T107" fmla="*/ 89 h 144"/>
                <a:gd name="T108" fmla="*/ 70 w 144"/>
                <a:gd name="T109" fmla="*/ 95 h 144"/>
                <a:gd name="T110" fmla="*/ 62 w 144"/>
                <a:gd name="T111" fmla="*/ 92 h 144"/>
                <a:gd name="T112" fmla="*/ 53 w 144"/>
                <a:gd name="T113" fmla="*/ 86 h 144"/>
                <a:gd name="T114" fmla="*/ 49 w 144"/>
                <a:gd name="T115" fmla="*/ 70 h 144"/>
                <a:gd name="T116" fmla="*/ 52 w 144"/>
                <a:gd name="T117" fmla="*/ 60 h 144"/>
                <a:gd name="T118" fmla="*/ 57 w 144"/>
                <a:gd name="T119" fmla="*/ 53 h 144"/>
                <a:gd name="T120" fmla="*/ 73 w 144"/>
                <a:gd name="T121" fmla="*/ 47 h 144"/>
                <a:gd name="T122" fmla="*/ 82 w 144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2" y="11"/>
                  </a:moveTo>
                  <a:lnTo>
                    <a:pt x="98" y="4"/>
                  </a:lnTo>
                  <a:lnTo>
                    <a:pt x="89" y="13"/>
                  </a:lnTo>
                  <a:lnTo>
                    <a:pt x="83" y="21"/>
                  </a:lnTo>
                  <a:lnTo>
                    <a:pt x="69" y="20"/>
                  </a:lnTo>
                  <a:lnTo>
                    <a:pt x="66" y="10"/>
                  </a:lnTo>
                  <a:lnTo>
                    <a:pt x="57" y="0"/>
                  </a:lnTo>
                  <a:lnTo>
                    <a:pt x="43" y="4"/>
                  </a:lnTo>
                  <a:lnTo>
                    <a:pt x="42" y="17"/>
                  </a:lnTo>
                  <a:lnTo>
                    <a:pt x="44" y="27"/>
                  </a:lnTo>
                  <a:lnTo>
                    <a:pt x="33" y="37"/>
                  </a:lnTo>
                  <a:lnTo>
                    <a:pt x="24" y="33"/>
                  </a:lnTo>
                  <a:lnTo>
                    <a:pt x="11" y="32"/>
                  </a:lnTo>
                  <a:lnTo>
                    <a:pt x="5" y="46"/>
                  </a:lnTo>
                  <a:lnTo>
                    <a:pt x="13" y="55"/>
                  </a:lnTo>
                  <a:lnTo>
                    <a:pt x="21" y="60"/>
                  </a:lnTo>
                  <a:lnTo>
                    <a:pt x="20" y="75"/>
                  </a:lnTo>
                  <a:lnTo>
                    <a:pt x="10" y="78"/>
                  </a:lnTo>
                  <a:lnTo>
                    <a:pt x="0" y="86"/>
                  </a:lnTo>
                  <a:lnTo>
                    <a:pt x="4" y="101"/>
                  </a:lnTo>
                  <a:lnTo>
                    <a:pt x="18" y="102"/>
                  </a:lnTo>
                  <a:lnTo>
                    <a:pt x="27" y="98"/>
                  </a:lnTo>
                  <a:lnTo>
                    <a:pt x="37" y="111"/>
                  </a:lnTo>
                  <a:lnTo>
                    <a:pt x="33" y="119"/>
                  </a:lnTo>
                  <a:lnTo>
                    <a:pt x="33" y="131"/>
                  </a:lnTo>
                  <a:lnTo>
                    <a:pt x="46" y="138"/>
                  </a:lnTo>
                  <a:lnTo>
                    <a:pt x="54" y="131"/>
                  </a:lnTo>
                  <a:lnTo>
                    <a:pt x="60" y="122"/>
                  </a:lnTo>
                  <a:lnTo>
                    <a:pt x="76" y="124"/>
                  </a:lnTo>
                  <a:lnTo>
                    <a:pt x="78" y="134"/>
                  </a:lnTo>
                  <a:lnTo>
                    <a:pt x="86" y="144"/>
                  </a:lnTo>
                  <a:lnTo>
                    <a:pt x="101" y="138"/>
                  </a:lnTo>
                  <a:lnTo>
                    <a:pt x="102" y="125"/>
                  </a:lnTo>
                  <a:lnTo>
                    <a:pt x="99" y="116"/>
                  </a:lnTo>
                  <a:lnTo>
                    <a:pt x="111" y="106"/>
                  </a:lnTo>
                  <a:lnTo>
                    <a:pt x="119" y="111"/>
                  </a:lnTo>
                  <a:lnTo>
                    <a:pt x="132" y="111"/>
                  </a:lnTo>
                  <a:lnTo>
                    <a:pt x="140" y="98"/>
                  </a:lnTo>
                  <a:lnTo>
                    <a:pt x="131" y="89"/>
                  </a:lnTo>
                  <a:lnTo>
                    <a:pt x="122" y="83"/>
                  </a:lnTo>
                  <a:lnTo>
                    <a:pt x="124" y="68"/>
                  </a:lnTo>
                  <a:lnTo>
                    <a:pt x="134" y="66"/>
                  </a:lnTo>
                  <a:lnTo>
                    <a:pt x="144" y="57"/>
                  </a:lnTo>
                  <a:lnTo>
                    <a:pt x="140" y="43"/>
                  </a:lnTo>
                  <a:lnTo>
                    <a:pt x="125" y="42"/>
                  </a:lnTo>
                  <a:lnTo>
                    <a:pt x="116" y="44"/>
                  </a:lnTo>
                  <a:lnTo>
                    <a:pt x="106" y="33"/>
                  </a:lnTo>
                  <a:lnTo>
                    <a:pt x="111" y="23"/>
                  </a:lnTo>
                  <a:lnTo>
                    <a:pt x="112" y="11"/>
                  </a:lnTo>
                  <a:close/>
                  <a:moveTo>
                    <a:pt x="82" y="52"/>
                  </a:moveTo>
                  <a:lnTo>
                    <a:pt x="91" y="56"/>
                  </a:lnTo>
                  <a:lnTo>
                    <a:pt x="95" y="73"/>
                  </a:lnTo>
                  <a:lnTo>
                    <a:pt x="92" y="82"/>
                  </a:lnTo>
                  <a:lnTo>
                    <a:pt x="88" y="89"/>
                  </a:lnTo>
                  <a:lnTo>
                    <a:pt x="70" y="95"/>
                  </a:lnTo>
                  <a:lnTo>
                    <a:pt x="62" y="92"/>
                  </a:lnTo>
                  <a:lnTo>
                    <a:pt x="53" y="86"/>
                  </a:lnTo>
                  <a:lnTo>
                    <a:pt x="49" y="70"/>
                  </a:lnTo>
                  <a:lnTo>
                    <a:pt x="52" y="60"/>
                  </a:lnTo>
                  <a:lnTo>
                    <a:pt x="57" y="53"/>
                  </a:lnTo>
                  <a:lnTo>
                    <a:pt x="73" y="47"/>
                  </a:lnTo>
                  <a:lnTo>
                    <a:pt x="82" y="52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445"/>
            <p:cNvSpPr>
              <a:spLocks noEditPoints="1"/>
            </p:cNvSpPr>
            <p:nvPr/>
          </p:nvSpPr>
          <p:spPr bwMode="auto">
            <a:xfrm>
              <a:off x="4927601" y="1738313"/>
              <a:ext cx="80963" cy="82550"/>
            </a:xfrm>
            <a:custGeom>
              <a:avLst/>
              <a:gdLst>
                <a:gd name="T0" fmla="*/ 91 w 152"/>
                <a:gd name="T1" fmla="*/ 1 h 157"/>
                <a:gd name="T2" fmla="*/ 75 w 152"/>
                <a:gd name="T3" fmla="*/ 0 h 157"/>
                <a:gd name="T4" fmla="*/ 70 w 152"/>
                <a:gd name="T5" fmla="*/ 11 h 157"/>
                <a:gd name="T6" fmla="*/ 68 w 152"/>
                <a:gd name="T7" fmla="*/ 23 h 157"/>
                <a:gd name="T8" fmla="*/ 52 w 152"/>
                <a:gd name="T9" fmla="*/ 28 h 157"/>
                <a:gd name="T10" fmla="*/ 45 w 152"/>
                <a:gd name="T11" fmla="*/ 20 h 157"/>
                <a:gd name="T12" fmla="*/ 34 w 152"/>
                <a:gd name="T13" fmla="*/ 13 h 157"/>
                <a:gd name="T14" fmla="*/ 21 w 152"/>
                <a:gd name="T15" fmla="*/ 23 h 157"/>
                <a:gd name="T16" fmla="*/ 25 w 152"/>
                <a:gd name="T17" fmla="*/ 37 h 157"/>
                <a:gd name="T18" fmla="*/ 32 w 152"/>
                <a:gd name="T19" fmla="*/ 44 h 157"/>
                <a:gd name="T20" fmla="*/ 25 w 152"/>
                <a:gd name="T21" fmla="*/ 60 h 157"/>
                <a:gd name="T22" fmla="*/ 15 w 152"/>
                <a:gd name="T23" fmla="*/ 59 h 157"/>
                <a:gd name="T24" fmla="*/ 2 w 152"/>
                <a:gd name="T25" fmla="*/ 63 h 157"/>
                <a:gd name="T26" fmla="*/ 0 w 152"/>
                <a:gd name="T27" fmla="*/ 80 h 157"/>
                <a:gd name="T28" fmla="*/ 12 w 152"/>
                <a:gd name="T29" fmla="*/ 86 h 157"/>
                <a:gd name="T30" fmla="*/ 22 w 152"/>
                <a:gd name="T31" fmla="*/ 87 h 157"/>
                <a:gd name="T32" fmla="*/ 28 w 152"/>
                <a:gd name="T33" fmla="*/ 103 h 157"/>
                <a:gd name="T34" fmla="*/ 19 w 152"/>
                <a:gd name="T35" fmla="*/ 110 h 157"/>
                <a:gd name="T36" fmla="*/ 13 w 152"/>
                <a:gd name="T37" fmla="*/ 122 h 157"/>
                <a:gd name="T38" fmla="*/ 23 w 152"/>
                <a:gd name="T39" fmla="*/ 135 h 157"/>
                <a:gd name="T40" fmla="*/ 36 w 152"/>
                <a:gd name="T41" fmla="*/ 131 h 157"/>
                <a:gd name="T42" fmla="*/ 44 w 152"/>
                <a:gd name="T43" fmla="*/ 123 h 157"/>
                <a:gd name="T44" fmla="*/ 58 w 152"/>
                <a:gd name="T45" fmla="*/ 131 h 157"/>
                <a:gd name="T46" fmla="*/ 58 w 152"/>
                <a:gd name="T47" fmla="*/ 142 h 157"/>
                <a:gd name="T48" fmla="*/ 62 w 152"/>
                <a:gd name="T49" fmla="*/ 155 h 157"/>
                <a:gd name="T50" fmla="*/ 77 w 152"/>
                <a:gd name="T51" fmla="*/ 157 h 157"/>
                <a:gd name="T52" fmla="*/ 84 w 152"/>
                <a:gd name="T53" fmla="*/ 145 h 157"/>
                <a:gd name="T54" fmla="*/ 85 w 152"/>
                <a:gd name="T55" fmla="*/ 134 h 157"/>
                <a:gd name="T56" fmla="*/ 100 w 152"/>
                <a:gd name="T57" fmla="*/ 129 h 157"/>
                <a:gd name="T58" fmla="*/ 107 w 152"/>
                <a:gd name="T59" fmla="*/ 138 h 157"/>
                <a:gd name="T60" fmla="*/ 119 w 152"/>
                <a:gd name="T61" fmla="*/ 144 h 157"/>
                <a:gd name="T62" fmla="*/ 132 w 152"/>
                <a:gd name="T63" fmla="*/ 134 h 157"/>
                <a:gd name="T64" fmla="*/ 127 w 152"/>
                <a:gd name="T65" fmla="*/ 119 h 157"/>
                <a:gd name="T66" fmla="*/ 120 w 152"/>
                <a:gd name="T67" fmla="*/ 112 h 157"/>
                <a:gd name="T68" fmla="*/ 127 w 152"/>
                <a:gd name="T69" fmla="*/ 96 h 157"/>
                <a:gd name="T70" fmla="*/ 139 w 152"/>
                <a:gd name="T71" fmla="*/ 98 h 157"/>
                <a:gd name="T72" fmla="*/ 150 w 152"/>
                <a:gd name="T73" fmla="*/ 93 h 157"/>
                <a:gd name="T74" fmla="*/ 152 w 152"/>
                <a:gd name="T75" fmla="*/ 77 h 157"/>
                <a:gd name="T76" fmla="*/ 140 w 152"/>
                <a:gd name="T77" fmla="*/ 70 h 157"/>
                <a:gd name="T78" fmla="*/ 130 w 152"/>
                <a:gd name="T79" fmla="*/ 69 h 157"/>
                <a:gd name="T80" fmla="*/ 124 w 152"/>
                <a:gd name="T81" fmla="*/ 53 h 157"/>
                <a:gd name="T82" fmla="*/ 133 w 152"/>
                <a:gd name="T83" fmla="*/ 47 h 157"/>
                <a:gd name="T84" fmla="*/ 140 w 152"/>
                <a:gd name="T85" fmla="*/ 34 h 157"/>
                <a:gd name="T86" fmla="*/ 130 w 152"/>
                <a:gd name="T87" fmla="*/ 21 h 157"/>
                <a:gd name="T88" fmla="*/ 116 w 152"/>
                <a:gd name="T89" fmla="*/ 26 h 157"/>
                <a:gd name="T90" fmla="*/ 108 w 152"/>
                <a:gd name="T91" fmla="*/ 33 h 157"/>
                <a:gd name="T92" fmla="*/ 94 w 152"/>
                <a:gd name="T93" fmla="*/ 26 h 157"/>
                <a:gd name="T94" fmla="*/ 94 w 152"/>
                <a:gd name="T95" fmla="*/ 14 h 157"/>
                <a:gd name="T96" fmla="*/ 91 w 152"/>
                <a:gd name="T97" fmla="*/ 1 h 157"/>
                <a:gd name="T98" fmla="*/ 78 w 152"/>
                <a:gd name="T99" fmla="*/ 53 h 157"/>
                <a:gd name="T100" fmla="*/ 88 w 152"/>
                <a:gd name="T101" fmla="*/ 56 h 157"/>
                <a:gd name="T102" fmla="*/ 100 w 152"/>
                <a:gd name="T103" fmla="*/ 70 h 157"/>
                <a:gd name="T104" fmla="*/ 100 w 152"/>
                <a:gd name="T105" fmla="*/ 80 h 157"/>
                <a:gd name="T106" fmla="*/ 98 w 152"/>
                <a:gd name="T107" fmla="*/ 90 h 157"/>
                <a:gd name="T108" fmla="*/ 84 w 152"/>
                <a:gd name="T109" fmla="*/ 103 h 157"/>
                <a:gd name="T110" fmla="*/ 74 w 152"/>
                <a:gd name="T111" fmla="*/ 103 h 157"/>
                <a:gd name="T112" fmla="*/ 65 w 152"/>
                <a:gd name="T113" fmla="*/ 100 h 157"/>
                <a:gd name="T114" fmla="*/ 52 w 152"/>
                <a:gd name="T115" fmla="*/ 86 h 157"/>
                <a:gd name="T116" fmla="*/ 52 w 152"/>
                <a:gd name="T117" fmla="*/ 76 h 157"/>
                <a:gd name="T118" fmla="*/ 54 w 152"/>
                <a:gd name="T119" fmla="*/ 66 h 157"/>
                <a:gd name="T120" fmla="*/ 68 w 152"/>
                <a:gd name="T121" fmla="*/ 54 h 157"/>
                <a:gd name="T122" fmla="*/ 78 w 152"/>
                <a:gd name="T123" fmla="*/ 5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157">
                  <a:moveTo>
                    <a:pt x="91" y="1"/>
                  </a:moveTo>
                  <a:lnTo>
                    <a:pt x="75" y="0"/>
                  </a:lnTo>
                  <a:lnTo>
                    <a:pt x="70" y="11"/>
                  </a:lnTo>
                  <a:lnTo>
                    <a:pt x="68" y="23"/>
                  </a:lnTo>
                  <a:lnTo>
                    <a:pt x="52" y="28"/>
                  </a:lnTo>
                  <a:lnTo>
                    <a:pt x="45" y="20"/>
                  </a:lnTo>
                  <a:lnTo>
                    <a:pt x="34" y="13"/>
                  </a:lnTo>
                  <a:lnTo>
                    <a:pt x="21" y="23"/>
                  </a:lnTo>
                  <a:lnTo>
                    <a:pt x="25" y="37"/>
                  </a:lnTo>
                  <a:lnTo>
                    <a:pt x="32" y="44"/>
                  </a:lnTo>
                  <a:lnTo>
                    <a:pt x="25" y="60"/>
                  </a:lnTo>
                  <a:lnTo>
                    <a:pt x="15" y="59"/>
                  </a:lnTo>
                  <a:lnTo>
                    <a:pt x="2" y="63"/>
                  </a:lnTo>
                  <a:lnTo>
                    <a:pt x="0" y="80"/>
                  </a:lnTo>
                  <a:lnTo>
                    <a:pt x="12" y="86"/>
                  </a:lnTo>
                  <a:lnTo>
                    <a:pt x="22" y="87"/>
                  </a:lnTo>
                  <a:lnTo>
                    <a:pt x="28" y="103"/>
                  </a:lnTo>
                  <a:lnTo>
                    <a:pt x="19" y="110"/>
                  </a:lnTo>
                  <a:lnTo>
                    <a:pt x="13" y="122"/>
                  </a:lnTo>
                  <a:lnTo>
                    <a:pt x="23" y="135"/>
                  </a:lnTo>
                  <a:lnTo>
                    <a:pt x="36" y="131"/>
                  </a:lnTo>
                  <a:lnTo>
                    <a:pt x="44" y="123"/>
                  </a:lnTo>
                  <a:lnTo>
                    <a:pt x="58" y="131"/>
                  </a:lnTo>
                  <a:lnTo>
                    <a:pt x="58" y="142"/>
                  </a:lnTo>
                  <a:lnTo>
                    <a:pt x="62" y="155"/>
                  </a:lnTo>
                  <a:lnTo>
                    <a:pt x="77" y="157"/>
                  </a:lnTo>
                  <a:lnTo>
                    <a:pt x="84" y="145"/>
                  </a:lnTo>
                  <a:lnTo>
                    <a:pt x="85" y="134"/>
                  </a:lnTo>
                  <a:lnTo>
                    <a:pt x="100" y="129"/>
                  </a:lnTo>
                  <a:lnTo>
                    <a:pt x="107" y="138"/>
                  </a:lnTo>
                  <a:lnTo>
                    <a:pt x="119" y="144"/>
                  </a:lnTo>
                  <a:lnTo>
                    <a:pt x="132" y="134"/>
                  </a:lnTo>
                  <a:lnTo>
                    <a:pt x="127" y="119"/>
                  </a:lnTo>
                  <a:lnTo>
                    <a:pt x="120" y="112"/>
                  </a:lnTo>
                  <a:lnTo>
                    <a:pt x="127" y="96"/>
                  </a:lnTo>
                  <a:lnTo>
                    <a:pt x="139" y="98"/>
                  </a:lnTo>
                  <a:lnTo>
                    <a:pt x="150" y="93"/>
                  </a:lnTo>
                  <a:lnTo>
                    <a:pt x="152" y="77"/>
                  </a:lnTo>
                  <a:lnTo>
                    <a:pt x="140" y="70"/>
                  </a:lnTo>
                  <a:lnTo>
                    <a:pt x="130" y="69"/>
                  </a:lnTo>
                  <a:lnTo>
                    <a:pt x="124" y="53"/>
                  </a:lnTo>
                  <a:lnTo>
                    <a:pt x="133" y="47"/>
                  </a:lnTo>
                  <a:lnTo>
                    <a:pt x="140" y="34"/>
                  </a:lnTo>
                  <a:lnTo>
                    <a:pt x="130" y="21"/>
                  </a:lnTo>
                  <a:lnTo>
                    <a:pt x="116" y="26"/>
                  </a:lnTo>
                  <a:lnTo>
                    <a:pt x="108" y="33"/>
                  </a:lnTo>
                  <a:lnTo>
                    <a:pt x="94" y="26"/>
                  </a:lnTo>
                  <a:lnTo>
                    <a:pt x="94" y="14"/>
                  </a:lnTo>
                  <a:lnTo>
                    <a:pt x="91" y="1"/>
                  </a:lnTo>
                  <a:close/>
                  <a:moveTo>
                    <a:pt x="78" y="53"/>
                  </a:moveTo>
                  <a:lnTo>
                    <a:pt x="88" y="56"/>
                  </a:lnTo>
                  <a:lnTo>
                    <a:pt x="100" y="70"/>
                  </a:lnTo>
                  <a:lnTo>
                    <a:pt x="100" y="80"/>
                  </a:lnTo>
                  <a:lnTo>
                    <a:pt x="98" y="90"/>
                  </a:lnTo>
                  <a:lnTo>
                    <a:pt x="84" y="103"/>
                  </a:lnTo>
                  <a:lnTo>
                    <a:pt x="74" y="103"/>
                  </a:lnTo>
                  <a:lnTo>
                    <a:pt x="65" y="100"/>
                  </a:lnTo>
                  <a:lnTo>
                    <a:pt x="52" y="86"/>
                  </a:lnTo>
                  <a:lnTo>
                    <a:pt x="52" y="76"/>
                  </a:lnTo>
                  <a:lnTo>
                    <a:pt x="54" y="66"/>
                  </a:lnTo>
                  <a:lnTo>
                    <a:pt x="68" y="54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446"/>
            <p:cNvSpPr>
              <a:spLocks noEditPoints="1"/>
            </p:cNvSpPr>
            <p:nvPr/>
          </p:nvSpPr>
          <p:spPr bwMode="auto">
            <a:xfrm>
              <a:off x="5000626" y="1854201"/>
              <a:ext cx="71438" cy="71438"/>
            </a:xfrm>
            <a:custGeom>
              <a:avLst/>
              <a:gdLst>
                <a:gd name="T0" fmla="*/ 93 w 135"/>
                <a:gd name="T1" fmla="*/ 5 h 133"/>
                <a:gd name="T2" fmla="*/ 80 w 135"/>
                <a:gd name="T3" fmla="*/ 0 h 133"/>
                <a:gd name="T4" fmla="*/ 73 w 135"/>
                <a:gd name="T5" fmla="*/ 9 h 133"/>
                <a:gd name="T6" fmla="*/ 69 w 135"/>
                <a:gd name="T7" fmla="*/ 19 h 133"/>
                <a:gd name="T8" fmla="*/ 55 w 135"/>
                <a:gd name="T9" fmla="*/ 21 h 133"/>
                <a:gd name="T10" fmla="*/ 50 w 135"/>
                <a:gd name="T11" fmla="*/ 12 h 133"/>
                <a:gd name="T12" fmla="*/ 40 w 135"/>
                <a:gd name="T13" fmla="*/ 3 h 133"/>
                <a:gd name="T14" fmla="*/ 29 w 135"/>
                <a:gd name="T15" fmla="*/ 10 h 133"/>
                <a:gd name="T16" fmla="*/ 30 w 135"/>
                <a:gd name="T17" fmla="*/ 23 h 133"/>
                <a:gd name="T18" fmla="*/ 34 w 135"/>
                <a:gd name="T19" fmla="*/ 31 h 133"/>
                <a:gd name="T20" fmla="*/ 26 w 135"/>
                <a:gd name="T21" fmla="*/ 42 h 133"/>
                <a:gd name="T22" fmla="*/ 16 w 135"/>
                <a:gd name="T23" fmla="*/ 41 h 133"/>
                <a:gd name="T24" fmla="*/ 4 w 135"/>
                <a:gd name="T25" fmla="*/ 42 h 133"/>
                <a:gd name="T26" fmla="*/ 0 w 135"/>
                <a:gd name="T27" fmla="*/ 55 h 133"/>
                <a:gd name="T28" fmla="*/ 10 w 135"/>
                <a:gd name="T29" fmla="*/ 62 h 133"/>
                <a:gd name="T30" fmla="*/ 18 w 135"/>
                <a:gd name="T31" fmla="*/ 65 h 133"/>
                <a:gd name="T32" fmla="*/ 20 w 135"/>
                <a:gd name="T33" fmla="*/ 80 h 133"/>
                <a:gd name="T34" fmla="*/ 11 w 135"/>
                <a:gd name="T35" fmla="*/ 84 h 133"/>
                <a:gd name="T36" fmla="*/ 4 w 135"/>
                <a:gd name="T37" fmla="*/ 94 h 133"/>
                <a:gd name="T38" fmla="*/ 10 w 135"/>
                <a:gd name="T39" fmla="*/ 106 h 133"/>
                <a:gd name="T40" fmla="*/ 23 w 135"/>
                <a:gd name="T41" fmla="*/ 104 h 133"/>
                <a:gd name="T42" fmla="*/ 31 w 135"/>
                <a:gd name="T43" fmla="*/ 100 h 133"/>
                <a:gd name="T44" fmla="*/ 43 w 135"/>
                <a:gd name="T45" fmla="*/ 108 h 133"/>
                <a:gd name="T46" fmla="*/ 40 w 135"/>
                <a:gd name="T47" fmla="*/ 118 h 133"/>
                <a:gd name="T48" fmla="*/ 42 w 135"/>
                <a:gd name="T49" fmla="*/ 129 h 133"/>
                <a:gd name="T50" fmla="*/ 56 w 135"/>
                <a:gd name="T51" fmla="*/ 133 h 133"/>
                <a:gd name="T52" fmla="*/ 63 w 135"/>
                <a:gd name="T53" fmla="*/ 124 h 133"/>
                <a:gd name="T54" fmla="*/ 66 w 135"/>
                <a:gd name="T55" fmla="*/ 116 h 133"/>
                <a:gd name="T56" fmla="*/ 80 w 135"/>
                <a:gd name="T57" fmla="*/ 114 h 133"/>
                <a:gd name="T58" fmla="*/ 85 w 135"/>
                <a:gd name="T59" fmla="*/ 121 h 133"/>
                <a:gd name="T60" fmla="*/ 95 w 135"/>
                <a:gd name="T61" fmla="*/ 130 h 133"/>
                <a:gd name="T62" fmla="*/ 108 w 135"/>
                <a:gd name="T63" fmla="*/ 123 h 133"/>
                <a:gd name="T64" fmla="*/ 106 w 135"/>
                <a:gd name="T65" fmla="*/ 111 h 133"/>
                <a:gd name="T66" fmla="*/ 101 w 135"/>
                <a:gd name="T67" fmla="*/ 103 h 133"/>
                <a:gd name="T68" fmla="*/ 111 w 135"/>
                <a:gd name="T69" fmla="*/ 91 h 133"/>
                <a:gd name="T70" fmla="*/ 119 w 135"/>
                <a:gd name="T71" fmla="*/ 94 h 133"/>
                <a:gd name="T72" fmla="*/ 131 w 135"/>
                <a:gd name="T73" fmla="*/ 93 h 133"/>
                <a:gd name="T74" fmla="*/ 135 w 135"/>
                <a:gd name="T75" fmla="*/ 80 h 133"/>
                <a:gd name="T76" fmla="*/ 127 w 135"/>
                <a:gd name="T77" fmla="*/ 72 h 133"/>
                <a:gd name="T78" fmla="*/ 116 w 135"/>
                <a:gd name="T79" fmla="*/ 68 h 133"/>
                <a:gd name="T80" fmla="*/ 115 w 135"/>
                <a:gd name="T81" fmla="*/ 54 h 133"/>
                <a:gd name="T82" fmla="*/ 124 w 135"/>
                <a:gd name="T83" fmla="*/ 51 h 133"/>
                <a:gd name="T84" fmla="*/ 132 w 135"/>
                <a:gd name="T85" fmla="*/ 41 h 133"/>
                <a:gd name="T86" fmla="*/ 125 w 135"/>
                <a:gd name="T87" fmla="*/ 28 h 133"/>
                <a:gd name="T88" fmla="*/ 112 w 135"/>
                <a:gd name="T89" fmla="*/ 29 h 133"/>
                <a:gd name="T90" fmla="*/ 105 w 135"/>
                <a:gd name="T91" fmla="*/ 35 h 133"/>
                <a:gd name="T92" fmla="*/ 93 w 135"/>
                <a:gd name="T93" fmla="*/ 25 h 133"/>
                <a:gd name="T94" fmla="*/ 95 w 135"/>
                <a:gd name="T95" fmla="*/ 16 h 133"/>
                <a:gd name="T96" fmla="*/ 93 w 135"/>
                <a:gd name="T97" fmla="*/ 5 h 133"/>
                <a:gd name="T98" fmla="*/ 73 w 135"/>
                <a:gd name="T99" fmla="*/ 46 h 133"/>
                <a:gd name="T100" fmla="*/ 82 w 135"/>
                <a:gd name="T101" fmla="*/ 49 h 133"/>
                <a:gd name="T102" fmla="*/ 91 w 135"/>
                <a:gd name="T103" fmla="*/ 64 h 133"/>
                <a:gd name="T104" fmla="*/ 89 w 135"/>
                <a:gd name="T105" fmla="*/ 72 h 133"/>
                <a:gd name="T106" fmla="*/ 85 w 135"/>
                <a:gd name="T107" fmla="*/ 81 h 133"/>
                <a:gd name="T108" fmla="*/ 70 w 135"/>
                <a:gd name="T109" fmla="*/ 88 h 133"/>
                <a:gd name="T110" fmla="*/ 62 w 135"/>
                <a:gd name="T111" fmla="*/ 88 h 133"/>
                <a:gd name="T112" fmla="*/ 53 w 135"/>
                <a:gd name="T113" fmla="*/ 84 h 133"/>
                <a:gd name="T114" fmla="*/ 46 w 135"/>
                <a:gd name="T115" fmla="*/ 70 h 133"/>
                <a:gd name="T116" fmla="*/ 47 w 135"/>
                <a:gd name="T117" fmla="*/ 61 h 133"/>
                <a:gd name="T118" fmla="*/ 50 w 135"/>
                <a:gd name="T119" fmla="*/ 52 h 133"/>
                <a:gd name="T120" fmla="*/ 65 w 135"/>
                <a:gd name="T121" fmla="*/ 45 h 133"/>
                <a:gd name="T122" fmla="*/ 73 w 135"/>
                <a:gd name="T123" fmla="*/ 4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5" h="133">
                  <a:moveTo>
                    <a:pt x="93" y="5"/>
                  </a:moveTo>
                  <a:lnTo>
                    <a:pt x="80" y="0"/>
                  </a:lnTo>
                  <a:lnTo>
                    <a:pt x="73" y="9"/>
                  </a:lnTo>
                  <a:lnTo>
                    <a:pt x="69" y="19"/>
                  </a:lnTo>
                  <a:lnTo>
                    <a:pt x="55" y="21"/>
                  </a:lnTo>
                  <a:lnTo>
                    <a:pt x="50" y="12"/>
                  </a:lnTo>
                  <a:lnTo>
                    <a:pt x="40" y="3"/>
                  </a:lnTo>
                  <a:lnTo>
                    <a:pt x="29" y="10"/>
                  </a:lnTo>
                  <a:lnTo>
                    <a:pt x="30" y="23"/>
                  </a:lnTo>
                  <a:lnTo>
                    <a:pt x="34" y="31"/>
                  </a:lnTo>
                  <a:lnTo>
                    <a:pt x="26" y="42"/>
                  </a:lnTo>
                  <a:lnTo>
                    <a:pt x="16" y="41"/>
                  </a:lnTo>
                  <a:lnTo>
                    <a:pt x="4" y="42"/>
                  </a:lnTo>
                  <a:lnTo>
                    <a:pt x="0" y="55"/>
                  </a:lnTo>
                  <a:lnTo>
                    <a:pt x="10" y="62"/>
                  </a:lnTo>
                  <a:lnTo>
                    <a:pt x="18" y="65"/>
                  </a:lnTo>
                  <a:lnTo>
                    <a:pt x="20" y="80"/>
                  </a:lnTo>
                  <a:lnTo>
                    <a:pt x="11" y="84"/>
                  </a:lnTo>
                  <a:lnTo>
                    <a:pt x="4" y="94"/>
                  </a:lnTo>
                  <a:lnTo>
                    <a:pt x="10" y="106"/>
                  </a:lnTo>
                  <a:lnTo>
                    <a:pt x="23" y="104"/>
                  </a:lnTo>
                  <a:lnTo>
                    <a:pt x="31" y="100"/>
                  </a:lnTo>
                  <a:lnTo>
                    <a:pt x="43" y="108"/>
                  </a:lnTo>
                  <a:lnTo>
                    <a:pt x="40" y="118"/>
                  </a:lnTo>
                  <a:lnTo>
                    <a:pt x="42" y="129"/>
                  </a:lnTo>
                  <a:lnTo>
                    <a:pt x="56" y="133"/>
                  </a:lnTo>
                  <a:lnTo>
                    <a:pt x="63" y="124"/>
                  </a:lnTo>
                  <a:lnTo>
                    <a:pt x="66" y="116"/>
                  </a:lnTo>
                  <a:lnTo>
                    <a:pt x="80" y="114"/>
                  </a:lnTo>
                  <a:lnTo>
                    <a:pt x="85" y="121"/>
                  </a:lnTo>
                  <a:lnTo>
                    <a:pt x="95" y="130"/>
                  </a:lnTo>
                  <a:lnTo>
                    <a:pt x="108" y="123"/>
                  </a:lnTo>
                  <a:lnTo>
                    <a:pt x="106" y="111"/>
                  </a:lnTo>
                  <a:lnTo>
                    <a:pt x="101" y="103"/>
                  </a:lnTo>
                  <a:lnTo>
                    <a:pt x="111" y="91"/>
                  </a:lnTo>
                  <a:lnTo>
                    <a:pt x="119" y="94"/>
                  </a:lnTo>
                  <a:lnTo>
                    <a:pt x="131" y="93"/>
                  </a:lnTo>
                  <a:lnTo>
                    <a:pt x="135" y="80"/>
                  </a:lnTo>
                  <a:lnTo>
                    <a:pt x="127" y="72"/>
                  </a:lnTo>
                  <a:lnTo>
                    <a:pt x="116" y="68"/>
                  </a:lnTo>
                  <a:lnTo>
                    <a:pt x="115" y="54"/>
                  </a:lnTo>
                  <a:lnTo>
                    <a:pt x="124" y="51"/>
                  </a:lnTo>
                  <a:lnTo>
                    <a:pt x="132" y="41"/>
                  </a:lnTo>
                  <a:lnTo>
                    <a:pt x="125" y="28"/>
                  </a:lnTo>
                  <a:lnTo>
                    <a:pt x="112" y="29"/>
                  </a:lnTo>
                  <a:lnTo>
                    <a:pt x="105" y="35"/>
                  </a:lnTo>
                  <a:lnTo>
                    <a:pt x="93" y="25"/>
                  </a:lnTo>
                  <a:lnTo>
                    <a:pt x="95" y="16"/>
                  </a:lnTo>
                  <a:lnTo>
                    <a:pt x="93" y="5"/>
                  </a:lnTo>
                  <a:close/>
                  <a:moveTo>
                    <a:pt x="73" y="46"/>
                  </a:moveTo>
                  <a:lnTo>
                    <a:pt x="82" y="49"/>
                  </a:lnTo>
                  <a:lnTo>
                    <a:pt x="91" y="64"/>
                  </a:lnTo>
                  <a:lnTo>
                    <a:pt x="89" y="72"/>
                  </a:lnTo>
                  <a:lnTo>
                    <a:pt x="85" y="81"/>
                  </a:lnTo>
                  <a:lnTo>
                    <a:pt x="70" y="88"/>
                  </a:lnTo>
                  <a:lnTo>
                    <a:pt x="62" y="88"/>
                  </a:lnTo>
                  <a:lnTo>
                    <a:pt x="53" y="84"/>
                  </a:lnTo>
                  <a:lnTo>
                    <a:pt x="46" y="70"/>
                  </a:lnTo>
                  <a:lnTo>
                    <a:pt x="47" y="61"/>
                  </a:lnTo>
                  <a:lnTo>
                    <a:pt x="50" y="52"/>
                  </a:lnTo>
                  <a:lnTo>
                    <a:pt x="65" y="45"/>
                  </a:lnTo>
                  <a:lnTo>
                    <a:pt x="73" y="46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447"/>
            <p:cNvSpPr>
              <a:spLocks noEditPoints="1"/>
            </p:cNvSpPr>
            <p:nvPr/>
          </p:nvSpPr>
          <p:spPr bwMode="auto">
            <a:xfrm>
              <a:off x="5053013" y="1887538"/>
              <a:ext cx="76200" cy="76200"/>
            </a:xfrm>
            <a:custGeom>
              <a:avLst/>
              <a:gdLst>
                <a:gd name="T0" fmla="*/ 113 w 144"/>
                <a:gd name="T1" fmla="*/ 12 h 144"/>
                <a:gd name="T2" fmla="*/ 98 w 144"/>
                <a:gd name="T3" fmla="*/ 6 h 144"/>
                <a:gd name="T4" fmla="*/ 90 w 144"/>
                <a:gd name="T5" fmla="*/ 13 h 144"/>
                <a:gd name="T6" fmla="*/ 84 w 144"/>
                <a:gd name="T7" fmla="*/ 22 h 144"/>
                <a:gd name="T8" fmla="*/ 69 w 144"/>
                <a:gd name="T9" fmla="*/ 20 h 144"/>
                <a:gd name="T10" fmla="*/ 67 w 144"/>
                <a:gd name="T11" fmla="*/ 10 h 144"/>
                <a:gd name="T12" fmla="*/ 58 w 144"/>
                <a:gd name="T13" fmla="*/ 0 h 144"/>
                <a:gd name="T14" fmla="*/ 43 w 144"/>
                <a:gd name="T15" fmla="*/ 5 h 144"/>
                <a:gd name="T16" fmla="*/ 42 w 144"/>
                <a:gd name="T17" fmla="*/ 19 h 144"/>
                <a:gd name="T18" fmla="*/ 46 w 144"/>
                <a:gd name="T19" fmla="*/ 28 h 144"/>
                <a:gd name="T20" fmla="*/ 33 w 144"/>
                <a:gd name="T21" fmla="*/ 38 h 144"/>
                <a:gd name="T22" fmla="*/ 25 w 144"/>
                <a:gd name="T23" fmla="*/ 33 h 144"/>
                <a:gd name="T24" fmla="*/ 13 w 144"/>
                <a:gd name="T25" fmla="*/ 32 h 144"/>
                <a:gd name="T26" fmla="*/ 6 w 144"/>
                <a:gd name="T27" fmla="*/ 46 h 144"/>
                <a:gd name="T28" fmla="*/ 13 w 144"/>
                <a:gd name="T29" fmla="*/ 55 h 144"/>
                <a:gd name="T30" fmla="*/ 22 w 144"/>
                <a:gd name="T31" fmla="*/ 61 h 144"/>
                <a:gd name="T32" fmla="*/ 20 w 144"/>
                <a:gd name="T33" fmla="*/ 75 h 144"/>
                <a:gd name="T34" fmla="*/ 10 w 144"/>
                <a:gd name="T35" fmla="*/ 78 h 144"/>
                <a:gd name="T36" fmla="*/ 0 w 144"/>
                <a:gd name="T37" fmla="*/ 87 h 144"/>
                <a:gd name="T38" fmla="*/ 6 w 144"/>
                <a:gd name="T39" fmla="*/ 101 h 144"/>
                <a:gd name="T40" fmla="*/ 19 w 144"/>
                <a:gd name="T41" fmla="*/ 103 h 144"/>
                <a:gd name="T42" fmla="*/ 28 w 144"/>
                <a:gd name="T43" fmla="*/ 100 h 144"/>
                <a:gd name="T44" fmla="*/ 38 w 144"/>
                <a:gd name="T45" fmla="*/ 111 h 144"/>
                <a:gd name="T46" fmla="*/ 33 w 144"/>
                <a:gd name="T47" fmla="*/ 120 h 144"/>
                <a:gd name="T48" fmla="*/ 33 w 144"/>
                <a:gd name="T49" fmla="*/ 133 h 144"/>
                <a:gd name="T50" fmla="*/ 46 w 144"/>
                <a:gd name="T51" fmla="*/ 139 h 144"/>
                <a:gd name="T52" fmla="*/ 55 w 144"/>
                <a:gd name="T53" fmla="*/ 131 h 144"/>
                <a:gd name="T54" fmla="*/ 61 w 144"/>
                <a:gd name="T55" fmla="*/ 123 h 144"/>
                <a:gd name="T56" fmla="*/ 77 w 144"/>
                <a:gd name="T57" fmla="*/ 124 h 144"/>
                <a:gd name="T58" fmla="*/ 78 w 144"/>
                <a:gd name="T59" fmla="*/ 134 h 144"/>
                <a:gd name="T60" fmla="*/ 87 w 144"/>
                <a:gd name="T61" fmla="*/ 144 h 144"/>
                <a:gd name="T62" fmla="*/ 101 w 144"/>
                <a:gd name="T63" fmla="*/ 140 h 144"/>
                <a:gd name="T64" fmla="*/ 103 w 144"/>
                <a:gd name="T65" fmla="*/ 126 h 144"/>
                <a:gd name="T66" fmla="*/ 100 w 144"/>
                <a:gd name="T67" fmla="*/ 117 h 144"/>
                <a:gd name="T68" fmla="*/ 111 w 144"/>
                <a:gd name="T69" fmla="*/ 107 h 144"/>
                <a:gd name="T70" fmla="*/ 121 w 144"/>
                <a:gd name="T71" fmla="*/ 111 h 144"/>
                <a:gd name="T72" fmla="*/ 133 w 144"/>
                <a:gd name="T73" fmla="*/ 113 h 144"/>
                <a:gd name="T74" fmla="*/ 140 w 144"/>
                <a:gd name="T75" fmla="*/ 98 h 144"/>
                <a:gd name="T76" fmla="*/ 131 w 144"/>
                <a:gd name="T77" fmla="*/ 90 h 144"/>
                <a:gd name="T78" fmla="*/ 123 w 144"/>
                <a:gd name="T79" fmla="*/ 84 h 144"/>
                <a:gd name="T80" fmla="*/ 124 w 144"/>
                <a:gd name="T81" fmla="*/ 69 h 144"/>
                <a:gd name="T82" fmla="*/ 134 w 144"/>
                <a:gd name="T83" fmla="*/ 67 h 144"/>
                <a:gd name="T84" fmla="*/ 144 w 144"/>
                <a:gd name="T85" fmla="*/ 58 h 144"/>
                <a:gd name="T86" fmla="*/ 140 w 144"/>
                <a:gd name="T87" fmla="*/ 44 h 144"/>
                <a:gd name="T88" fmla="*/ 127 w 144"/>
                <a:gd name="T89" fmla="*/ 42 h 144"/>
                <a:gd name="T90" fmla="*/ 117 w 144"/>
                <a:gd name="T91" fmla="*/ 45 h 144"/>
                <a:gd name="T92" fmla="*/ 107 w 144"/>
                <a:gd name="T93" fmla="*/ 33 h 144"/>
                <a:gd name="T94" fmla="*/ 111 w 144"/>
                <a:gd name="T95" fmla="*/ 25 h 144"/>
                <a:gd name="T96" fmla="*/ 113 w 144"/>
                <a:gd name="T97" fmla="*/ 12 h 144"/>
                <a:gd name="T98" fmla="*/ 84 w 144"/>
                <a:gd name="T99" fmla="*/ 52 h 144"/>
                <a:gd name="T100" fmla="*/ 91 w 144"/>
                <a:gd name="T101" fmla="*/ 58 h 144"/>
                <a:gd name="T102" fmla="*/ 97 w 144"/>
                <a:gd name="T103" fmla="*/ 74 h 144"/>
                <a:gd name="T104" fmla="*/ 92 w 144"/>
                <a:gd name="T105" fmla="*/ 82 h 144"/>
                <a:gd name="T106" fmla="*/ 88 w 144"/>
                <a:gd name="T107" fmla="*/ 91 h 144"/>
                <a:gd name="T108" fmla="*/ 71 w 144"/>
                <a:gd name="T109" fmla="*/ 95 h 144"/>
                <a:gd name="T110" fmla="*/ 62 w 144"/>
                <a:gd name="T111" fmla="*/ 92 h 144"/>
                <a:gd name="T112" fmla="*/ 55 w 144"/>
                <a:gd name="T113" fmla="*/ 87 h 144"/>
                <a:gd name="T114" fmla="*/ 49 w 144"/>
                <a:gd name="T115" fmla="*/ 71 h 144"/>
                <a:gd name="T116" fmla="*/ 52 w 144"/>
                <a:gd name="T117" fmla="*/ 62 h 144"/>
                <a:gd name="T118" fmla="*/ 58 w 144"/>
                <a:gd name="T119" fmla="*/ 54 h 144"/>
                <a:gd name="T120" fmla="*/ 74 w 144"/>
                <a:gd name="T121" fmla="*/ 49 h 144"/>
                <a:gd name="T122" fmla="*/ 84 w 144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3" y="12"/>
                  </a:moveTo>
                  <a:lnTo>
                    <a:pt x="98" y="6"/>
                  </a:lnTo>
                  <a:lnTo>
                    <a:pt x="90" y="13"/>
                  </a:lnTo>
                  <a:lnTo>
                    <a:pt x="84" y="22"/>
                  </a:lnTo>
                  <a:lnTo>
                    <a:pt x="69" y="20"/>
                  </a:lnTo>
                  <a:lnTo>
                    <a:pt x="67" y="10"/>
                  </a:lnTo>
                  <a:lnTo>
                    <a:pt x="58" y="0"/>
                  </a:lnTo>
                  <a:lnTo>
                    <a:pt x="43" y="5"/>
                  </a:lnTo>
                  <a:lnTo>
                    <a:pt x="42" y="19"/>
                  </a:lnTo>
                  <a:lnTo>
                    <a:pt x="46" y="28"/>
                  </a:lnTo>
                  <a:lnTo>
                    <a:pt x="33" y="38"/>
                  </a:lnTo>
                  <a:lnTo>
                    <a:pt x="25" y="33"/>
                  </a:lnTo>
                  <a:lnTo>
                    <a:pt x="13" y="32"/>
                  </a:lnTo>
                  <a:lnTo>
                    <a:pt x="6" y="46"/>
                  </a:lnTo>
                  <a:lnTo>
                    <a:pt x="13" y="55"/>
                  </a:lnTo>
                  <a:lnTo>
                    <a:pt x="22" y="61"/>
                  </a:lnTo>
                  <a:lnTo>
                    <a:pt x="20" y="75"/>
                  </a:lnTo>
                  <a:lnTo>
                    <a:pt x="10" y="78"/>
                  </a:lnTo>
                  <a:lnTo>
                    <a:pt x="0" y="87"/>
                  </a:lnTo>
                  <a:lnTo>
                    <a:pt x="6" y="101"/>
                  </a:lnTo>
                  <a:lnTo>
                    <a:pt x="19" y="103"/>
                  </a:lnTo>
                  <a:lnTo>
                    <a:pt x="28" y="100"/>
                  </a:lnTo>
                  <a:lnTo>
                    <a:pt x="38" y="111"/>
                  </a:lnTo>
                  <a:lnTo>
                    <a:pt x="33" y="120"/>
                  </a:lnTo>
                  <a:lnTo>
                    <a:pt x="33" y="133"/>
                  </a:lnTo>
                  <a:lnTo>
                    <a:pt x="46" y="139"/>
                  </a:lnTo>
                  <a:lnTo>
                    <a:pt x="55" y="131"/>
                  </a:lnTo>
                  <a:lnTo>
                    <a:pt x="61" y="123"/>
                  </a:lnTo>
                  <a:lnTo>
                    <a:pt x="77" y="124"/>
                  </a:lnTo>
                  <a:lnTo>
                    <a:pt x="78" y="134"/>
                  </a:lnTo>
                  <a:lnTo>
                    <a:pt x="87" y="144"/>
                  </a:lnTo>
                  <a:lnTo>
                    <a:pt x="101" y="140"/>
                  </a:lnTo>
                  <a:lnTo>
                    <a:pt x="103" y="126"/>
                  </a:lnTo>
                  <a:lnTo>
                    <a:pt x="100" y="117"/>
                  </a:lnTo>
                  <a:lnTo>
                    <a:pt x="111" y="107"/>
                  </a:lnTo>
                  <a:lnTo>
                    <a:pt x="121" y="111"/>
                  </a:lnTo>
                  <a:lnTo>
                    <a:pt x="133" y="113"/>
                  </a:lnTo>
                  <a:lnTo>
                    <a:pt x="140" y="98"/>
                  </a:lnTo>
                  <a:lnTo>
                    <a:pt x="131" y="90"/>
                  </a:lnTo>
                  <a:lnTo>
                    <a:pt x="123" y="84"/>
                  </a:lnTo>
                  <a:lnTo>
                    <a:pt x="124" y="69"/>
                  </a:lnTo>
                  <a:lnTo>
                    <a:pt x="134" y="67"/>
                  </a:lnTo>
                  <a:lnTo>
                    <a:pt x="144" y="58"/>
                  </a:lnTo>
                  <a:lnTo>
                    <a:pt x="140" y="44"/>
                  </a:lnTo>
                  <a:lnTo>
                    <a:pt x="127" y="42"/>
                  </a:lnTo>
                  <a:lnTo>
                    <a:pt x="117" y="45"/>
                  </a:lnTo>
                  <a:lnTo>
                    <a:pt x="107" y="33"/>
                  </a:lnTo>
                  <a:lnTo>
                    <a:pt x="111" y="25"/>
                  </a:lnTo>
                  <a:lnTo>
                    <a:pt x="113" y="12"/>
                  </a:lnTo>
                  <a:close/>
                  <a:moveTo>
                    <a:pt x="84" y="52"/>
                  </a:moveTo>
                  <a:lnTo>
                    <a:pt x="91" y="58"/>
                  </a:lnTo>
                  <a:lnTo>
                    <a:pt x="97" y="74"/>
                  </a:lnTo>
                  <a:lnTo>
                    <a:pt x="92" y="82"/>
                  </a:lnTo>
                  <a:lnTo>
                    <a:pt x="88" y="91"/>
                  </a:lnTo>
                  <a:lnTo>
                    <a:pt x="71" y="95"/>
                  </a:lnTo>
                  <a:lnTo>
                    <a:pt x="62" y="92"/>
                  </a:lnTo>
                  <a:lnTo>
                    <a:pt x="55" y="87"/>
                  </a:lnTo>
                  <a:lnTo>
                    <a:pt x="49" y="71"/>
                  </a:lnTo>
                  <a:lnTo>
                    <a:pt x="52" y="62"/>
                  </a:lnTo>
                  <a:lnTo>
                    <a:pt x="58" y="54"/>
                  </a:lnTo>
                  <a:lnTo>
                    <a:pt x="74" y="49"/>
                  </a:lnTo>
                  <a:lnTo>
                    <a:pt x="84" y="52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448"/>
            <p:cNvSpPr>
              <a:spLocks noEditPoints="1"/>
            </p:cNvSpPr>
            <p:nvPr/>
          </p:nvSpPr>
          <p:spPr bwMode="auto">
            <a:xfrm>
              <a:off x="4999038" y="1930401"/>
              <a:ext cx="80963" cy="80963"/>
            </a:xfrm>
            <a:custGeom>
              <a:avLst/>
              <a:gdLst>
                <a:gd name="T0" fmla="*/ 91 w 151"/>
                <a:gd name="T1" fmla="*/ 1 h 155"/>
                <a:gd name="T2" fmla="*/ 75 w 151"/>
                <a:gd name="T3" fmla="*/ 0 h 155"/>
                <a:gd name="T4" fmla="*/ 69 w 151"/>
                <a:gd name="T5" fmla="*/ 11 h 155"/>
                <a:gd name="T6" fmla="*/ 68 w 151"/>
                <a:gd name="T7" fmla="*/ 21 h 155"/>
                <a:gd name="T8" fmla="*/ 52 w 151"/>
                <a:gd name="T9" fmla="*/ 27 h 155"/>
                <a:gd name="T10" fmla="*/ 46 w 151"/>
                <a:gd name="T11" fmla="*/ 18 h 155"/>
                <a:gd name="T12" fmla="*/ 33 w 151"/>
                <a:gd name="T13" fmla="*/ 11 h 155"/>
                <a:gd name="T14" fmla="*/ 20 w 151"/>
                <a:gd name="T15" fmla="*/ 21 h 155"/>
                <a:gd name="T16" fmla="*/ 24 w 151"/>
                <a:gd name="T17" fmla="*/ 36 h 155"/>
                <a:gd name="T18" fmla="*/ 32 w 151"/>
                <a:gd name="T19" fmla="*/ 44 h 155"/>
                <a:gd name="T20" fmla="*/ 24 w 151"/>
                <a:gd name="T21" fmla="*/ 59 h 155"/>
                <a:gd name="T22" fmla="*/ 14 w 151"/>
                <a:gd name="T23" fmla="*/ 59 h 155"/>
                <a:gd name="T24" fmla="*/ 1 w 151"/>
                <a:gd name="T25" fmla="*/ 61 h 155"/>
                <a:gd name="T26" fmla="*/ 0 w 151"/>
                <a:gd name="T27" fmla="*/ 79 h 155"/>
                <a:gd name="T28" fmla="*/ 11 w 151"/>
                <a:gd name="T29" fmla="*/ 84 h 155"/>
                <a:gd name="T30" fmla="*/ 23 w 151"/>
                <a:gd name="T31" fmla="*/ 86 h 155"/>
                <a:gd name="T32" fmla="*/ 27 w 151"/>
                <a:gd name="T33" fmla="*/ 102 h 155"/>
                <a:gd name="T34" fmla="*/ 19 w 151"/>
                <a:gd name="T35" fmla="*/ 109 h 155"/>
                <a:gd name="T36" fmla="*/ 13 w 151"/>
                <a:gd name="T37" fmla="*/ 122 h 155"/>
                <a:gd name="T38" fmla="*/ 23 w 151"/>
                <a:gd name="T39" fmla="*/ 133 h 155"/>
                <a:gd name="T40" fmla="*/ 36 w 151"/>
                <a:gd name="T41" fmla="*/ 129 h 155"/>
                <a:gd name="T42" fmla="*/ 43 w 151"/>
                <a:gd name="T43" fmla="*/ 122 h 155"/>
                <a:gd name="T44" fmla="*/ 58 w 151"/>
                <a:gd name="T45" fmla="*/ 131 h 155"/>
                <a:gd name="T46" fmla="*/ 58 w 151"/>
                <a:gd name="T47" fmla="*/ 141 h 155"/>
                <a:gd name="T48" fmla="*/ 62 w 151"/>
                <a:gd name="T49" fmla="*/ 154 h 155"/>
                <a:gd name="T50" fmla="*/ 78 w 151"/>
                <a:gd name="T51" fmla="*/ 155 h 155"/>
                <a:gd name="T52" fmla="*/ 83 w 151"/>
                <a:gd name="T53" fmla="*/ 144 h 155"/>
                <a:gd name="T54" fmla="*/ 85 w 151"/>
                <a:gd name="T55" fmla="*/ 132 h 155"/>
                <a:gd name="T56" fmla="*/ 99 w 151"/>
                <a:gd name="T57" fmla="*/ 128 h 155"/>
                <a:gd name="T58" fmla="*/ 107 w 151"/>
                <a:gd name="T59" fmla="*/ 136 h 155"/>
                <a:gd name="T60" fmla="*/ 118 w 151"/>
                <a:gd name="T61" fmla="*/ 142 h 155"/>
                <a:gd name="T62" fmla="*/ 131 w 151"/>
                <a:gd name="T63" fmla="*/ 132 h 155"/>
                <a:gd name="T64" fmla="*/ 127 w 151"/>
                <a:gd name="T65" fmla="*/ 118 h 155"/>
                <a:gd name="T66" fmla="*/ 119 w 151"/>
                <a:gd name="T67" fmla="*/ 110 h 155"/>
                <a:gd name="T68" fmla="*/ 127 w 151"/>
                <a:gd name="T69" fmla="*/ 96 h 155"/>
                <a:gd name="T70" fmla="*/ 138 w 151"/>
                <a:gd name="T71" fmla="*/ 96 h 155"/>
                <a:gd name="T72" fmla="*/ 150 w 151"/>
                <a:gd name="T73" fmla="*/ 92 h 155"/>
                <a:gd name="T74" fmla="*/ 151 w 151"/>
                <a:gd name="T75" fmla="*/ 76 h 155"/>
                <a:gd name="T76" fmla="*/ 140 w 151"/>
                <a:gd name="T77" fmla="*/ 70 h 155"/>
                <a:gd name="T78" fmla="*/ 130 w 151"/>
                <a:gd name="T79" fmla="*/ 69 h 155"/>
                <a:gd name="T80" fmla="*/ 125 w 151"/>
                <a:gd name="T81" fmla="*/ 51 h 155"/>
                <a:gd name="T82" fmla="*/ 132 w 151"/>
                <a:gd name="T83" fmla="*/ 46 h 155"/>
                <a:gd name="T84" fmla="*/ 140 w 151"/>
                <a:gd name="T85" fmla="*/ 33 h 155"/>
                <a:gd name="T86" fmla="*/ 130 w 151"/>
                <a:gd name="T87" fmla="*/ 20 h 155"/>
                <a:gd name="T88" fmla="*/ 115 w 151"/>
                <a:gd name="T89" fmla="*/ 24 h 155"/>
                <a:gd name="T90" fmla="*/ 108 w 151"/>
                <a:gd name="T91" fmla="*/ 31 h 155"/>
                <a:gd name="T92" fmla="*/ 94 w 151"/>
                <a:gd name="T93" fmla="*/ 24 h 155"/>
                <a:gd name="T94" fmla="*/ 94 w 151"/>
                <a:gd name="T95" fmla="*/ 12 h 155"/>
                <a:gd name="T96" fmla="*/ 91 w 151"/>
                <a:gd name="T97" fmla="*/ 1 h 155"/>
                <a:gd name="T98" fmla="*/ 78 w 151"/>
                <a:gd name="T99" fmla="*/ 51 h 155"/>
                <a:gd name="T100" fmla="*/ 88 w 151"/>
                <a:gd name="T101" fmla="*/ 54 h 155"/>
                <a:gd name="T102" fmla="*/ 99 w 151"/>
                <a:gd name="T103" fmla="*/ 69 h 155"/>
                <a:gd name="T104" fmla="*/ 99 w 151"/>
                <a:gd name="T105" fmla="*/ 79 h 155"/>
                <a:gd name="T106" fmla="*/ 98 w 151"/>
                <a:gd name="T107" fmla="*/ 89 h 155"/>
                <a:gd name="T108" fmla="*/ 83 w 151"/>
                <a:gd name="T109" fmla="*/ 102 h 155"/>
                <a:gd name="T110" fmla="*/ 73 w 151"/>
                <a:gd name="T111" fmla="*/ 102 h 155"/>
                <a:gd name="T112" fmla="*/ 65 w 151"/>
                <a:gd name="T113" fmla="*/ 99 h 155"/>
                <a:gd name="T114" fmla="*/ 52 w 151"/>
                <a:gd name="T115" fmla="*/ 84 h 155"/>
                <a:gd name="T116" fmla="*/ 52 w 151"/>
                <a:gd name="T117" fmla="*/ 74 h 155"/>
                <a:gd name="T118" fmla="*/ 53 w 151"/>
                <a:gd name="T119" fmla="*/ 64 h 155"/>
                <a:gd name="T120" fmla="*/ 68 w 151"/>
                <a:gd name="T121" fmla="*/ 53 h 155"/>
                <a:gd name="T122" fmla="*/ 78 w 151"/>
                <a:gd name="T123" fmla="*/ 51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5">
                  <a:moveTo>
                    <a:pt x="91" y="1"/>
                  </a:moveTo>
                  <a:lnTo>
                    <a:pt x="75" y="0"/>
                  </a:lnTo>
                  <a:lnTo>
                    <a:pt x="69" y="11"/>
                  </a:lnTo>
                  <a:lnTo>
                    <a:pt x="68" y="21"/>
                  </a:lnTo>
                  <a:lnTo>
                    <a:pt x="52" y="27"/>
                  </a:lnTo>
                  <a:lnTo>
                    <a:pt x="46" y="18"/>
                  </a:lnTo>
                  <a:lnTo>
                    <a:pt x="33" y="11"/>
                  </a:lnTo>
                  <a:lnTo>
                    <a:pt x="20" y="21"/>
                  </a:lnTo>
                  <a:lnTo>
                    <a:pt x="24" y="36"/>
                  </a:lnTo>
                  <a:lnTo>
                    <a:pt x="32" y="44"/>
                  </a:lnTo>
                  <a:lnTo>
                    <a:pt x="24" y="59"/>
                  </a:lnTo>
                  <a:lnTo>
                    <a:pt x="14" y="59"/>
                  </a:lnTo>
                  <a:lnTo>
                    <a:pt x="1" y="61"/>
                  </a:lnTo>
                  <a:lnTo>
                    <a:pt x="0" y="79"/>
                  </a:lnTo>
                  <a:lnTo>
                    <a:pt x="11" y="84"/>
                  </a:lnTo>
                  <a:lnTo>
                    <a:pt x="23" y="86"/>
                  </a:lnTo>
                  <a:lnTo>
                    <a:pt x="27" y="102"/>
                  </a:lnTo>
                  <a:lnTo>
                    <a:pt x="19" y="109"/>
                  </a:lnTo>
                  <a:lnTo>
                    <a:pt x="13" y="122"/>
                  </a:lnTo>
                  <a:lnTo>
                    <a:pt x="23" y="133"/>
                  </a:lnTo>
                  <a:lnTo>
                    <a:pt x="36" y="129"/>
                  </a:lnTo>
                  <a:lnTo>
                    <a:pt x="43" y="122"/>
                  </a:lnTo>
                  <a:lnTo>
                    <a:pt x="58" y="131"/>
                  </a:lnTo>
                  <a:lnTo>
                    <a:pt x="58" y="141"/>
                  </a:lnTo>
                  <a:lnTo>
                    <a:pt x="62" y="154"/>
                  </a:lnTo>
                  <a:lnTo>
                    <a:pt x="78" y="155"/>
                  </a:lnTo>
                  <a:lnTo>
                    <a:pt x="83" y="144"/>
                  </a:lnTo>
                  <a:lnTo>
                    <a:pt x="85" y="132"/>
                  </a:lnTo>
                  <a:lnTo>
                    <a:pt x="99" y="128"/>
                  </a:lnTo>
                  <a:lnTo>
                    <a:pt x="107" y="136"/>
                  </a:lnTo>
                  <a:lnTo>
                    <a:pt x="118" y="142"/>
                  </a:lnTo>
                  <a:lnTo>
                    <a:pt x="131" y="132"/>
                  </a:lnTo>
                  <a:lnTo>
                    <a:pt x="127" y="118"/>
                  </a:lnTo>
                  <a:lnTo>
                    <a:pt x="119" y="110"/>
                  </a:lnTo>
                  <a:lnTo>
                    <a:pt x="127" y="96"/>
                  </a:lnTo>
                  <a:lnTo>
                    <a:pt x="138" y="96"/>
                  </a:lnTo>
                  <a:lnTo>
                    <a:pt x="150" y="92"/>
                  </a:lnTo>
                  <a:lnTo>
                    <a:pt x="151" y="76"/>
                  </a:lnTo>
                  <a:lnTo>
                    <a:pt x="140" y="70"/>
                  </a:lnTo>
                  <a:lnTo>
                    <a:pt x="130" y="69"/>
                  </a:lnTo>
                  <a:lnTo>
                    <a:pt x="125" y="51"/>
                  </a:lnTo>
                  <a:lnTo>
                    <a:pt x="132" y="46"/>
                  </a:lnTo>
                  <a:lnTo>
                    <a:pt x="140" y="33"/>
                  </a:lnTo>
                  <a:lnTo>
                    <a:pt x="130" y="20"/>
                  </a:lnTo>
                  <a:lnTo>
                    <a:pt x="115" y="24"/>
                  </a:lnTo>
                  <a:lnTo>
                    <a:pt x="108" y="31"/>
                  </a:lnTo>
                  <a:lnTo>
                    <a:pt x="94" y="24"/>
                  </a:lnTo>
                  <a:lnTo>
                    <a:pt x="94" y="12"/>
                  </a:lnTo>
                  <a:lnTo>
                    <a:pt x="91" y="1"/>
                  </a:lnTo>
                  <a:close/>
                  <a:moveTo>
                    <a:pt x="78" y="51"/>
                  </a:moveTo>
                  <a:lnTo>
                    <a:pt x="88" y="54"/>
                  </a:lnTo>
                  <a:lnTo>
                    <a:pt x="99" y="69"/>
                  </a:lnTo>
                  <a:lnTo>
                    <a:pt x="99" y="79"/>
                  </a:lnTo>
                  <a:lnTo>
                    <a:pt x="98" y="89"/>
                  </a:lnTo>
                  <a:lnTo>
                    <a:pt x="83" y="102"/>
                  </a:lnTo>
                  <a:lnTo>
                    <a:pt x="73" y="102"/>
                  </a:lnTo>
                  <a:lnTo>
                    <a:pt x="65" y="99"/>
                  </a:lnTo>
                  <a:lnTo>
                    <a:pt x="52" y="84"/>
                  </a:lnTo>
                  <a:lnTo>
                    <a:pt x="52" y="74"/>
                  </a:lnTo>
                  <a:lnTo>
                    <a:pt x="53" y="64"/>
                  </a:lnTo>
                  <a:lnTo>
                    <a:pt x="68" y="53"/>
                  </a:lnTo>
                  <a:lnTo>
                    <a:pt x="78" y="5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449"/>
            <p:cNvSpPr>
              <a:spLocks noEditPoints="1"/>
            </p:cNvSpPr>
            <p:nvPr/>
          </p:nvSpPr>
          <p:spPr bwMode="auto">
            <a:xfrm>
              <a:off x="5000626" y="1852613"/>
              <a:ext cx="69850" cy="68263"/>
            </a:xfrm>
            <a:custGeom>
              <a:avLst/>
              <a:gdLst>
                <a:gd name="T0" fmla="*/ 94 w 134"/>
                <a:gd name="T1" fmla="*/ 3 h 131"/>
                <a:gd name="T2" fmla="*/ 80 w 134"/>
                <a:gd name="T3" fmla="*/ 0 h 131"/>
                <a:gd name="T4" fmla="*/ 72 w 134"/>
                <a:gd name="T5" fmla="*/ 8 h 131"/>
                <a:gd name="T6" fmla="*/ 69 w 134"/>
                <a:gd name="T7" fmla="*/ 17 h 131"/>
                <a:gd name="T8" fmla="*/ 55 w 134"/>
                <a:gd name="T9" fmla="*/ 18 h 131"/>
                <a:gd name="T10" fmla="*/ 51 w 134"/>
                <a:gd name="T11" fmla="*/ 10 h 131"/>
                <a:gd name="T12" fmla="*/ 41 w 134"/>
                <a:gd name="T13" fmla="*/ 3 h 131"/>
                <a:gd name="T14" fmla="*/ 28 w 134"/>
                <a:gd name="T15" fmla="*/ 8 h 131"/>
                <a:gd name="T16" fmla="*/ 29 w 134"/>
                <a:gd name="T17" fmla="*/ 21 h 131"/>
                <a:gd name="T18" fmla="*/ 33 w 134"/>
                <a:gd name="T19" fmla="*/ 28 h 131"/>
                <a:gd name="T20" fmla="*/ 25 w 134"/>
                <a:gd name="T21" fmla="*/ 40 h 131"/>
                <a:gd name="T22" fmla="*/ 15 w 134"/>
                <a:gd name="T23" fmla="*/ 39 h 131"/>
                <a:gd name="T24" fmla="*/ 5 w 134"/>
                <a:gd name="T25" fmla="*/ 40 h 131"/>
                <a:gd name="T26" fmla="*/ 0 w 134"/>
                <a:gd name="T27" fmla="*/ 53 h 131"/>
                <a:gd name="T28" fmla="*/ 9 w 134"/>
                <a:gd name="T29" fmla="*/ 60 h 131"/>
                <a:gd name="T30" fmla="*/ 18 w 134"/>
                <a:gd name="T31" fmla="*/ 63 h 131"/>
                <a:gd name="T32" fmla="*/ 19 w 134"/>
                <a:gd name="T33" fmla="*/ 77 h 131"/>
                <a:gd name="T34" fmla="*/ 10 w 134"/>
                <a:gd name="T35" fmla="*/ 82 h 131"/>
                <a:gd name="T36" fmla="*/ 3 w 134"/>
                <a:gd name="T37" fmla="*/ 92 h 131"/>
                <a:gd name="T38" fmla="*/ 10 w 134"/>
                <a:gd name="T39" fmla="*/ 103 h 131"/>
                <a:gd name="T40" fmla="*/ 23 w 134"/>
                <a:gd name="T41" fmla="*/ 102 h 131"/>
                <a:gd name="T42" fmla="*/ 31 w 134"/>
                <a:gd name="T43" fmla="*/ 98 h 131"/>
                <a:gd name="T44" fmla="*/ 42 w 134"/>
                <a:gd name="T45" fmla="*/ 106 h 131"/>
                <a:gd name="T46" fmla="*/ 41 w 134"/>
                <a:gd name="T47" fmla="*/ 116 h 131"/>
                <a:gd name="T48" fmla="*/ 42 w 134"/>
                <a:gd name="T49" fmla="*/ 126 h 131"/>
                <a:gd name="T50" fmla="*/ 55 w 134"/>
                <a:gd name="T51" fmla="*/ 131 h 131"/>
                <a:gd name="T52" fmla="*/ 62 w 134"/>
                <a:gd name="T53" fmla="*/ 122 h 131"/>
                <a:gd name="T54" fmla="*/ 65 w 134"/>
                <a:gd name="T55" fmla="*/ 113 h 131"/>
                <a:gd name="T56" fmla="*/ 81 w 134"/>
                <a:gd name="T57" fmla="*/ 112 h 131"/>
                <a:gd name="T58" fmla="*/ 84 w 134"/>
                <a:gd name="T59" fmla="*/ 121 h 131"/>
                <a:gd name="T60" fmla="*/ 94 w 134"/>
                <a:gd name="T61" fmla="*/ 128 h 131"/>
                <a:gd name="T62" fmla="*/ 107 w 134"/>
                <a:gd name="T63" fmla="*/ 121 h 131"/>
                <a:gd name="T64" fmla="*/ 106 w 134"/>
                <a:gd name="T65" fmla="*/ 109 h 131"/>
                <a:gd name="T66" fmla="*/ 101 w 134"/>
                <a:gd name="T67" fmla="*/ 100 h 131"/>
                <a:gd name="T68" fmla="*/ 110 w 134"/>
                <a:gd name="T69" fmla="*/ 89 h 131"/>
                <a:gd name="T70" fmla="*/ 120 w 134"/>
                <a:gd name="T71" fmla="*/ 92 h 131"/>
                <a:gd name="T72" fmla="*/ 131 w 134"/>
                <a:gd name="T73" fmla="*/ 90 h 131"/>
                <a:gd name="T74" fmla="*/ 134 w 134"/>
                <a:gd name="T75" fmla="*/ 77 h 131"/>
                <a:gd name="T76" fmla="*/ 126 w 134"/>
                <a:gd name="T77" fmla="*/ 70 h 131"/>
                <a:gd name="T78" fmla="*/ 117 w 134"/>
                <a:gd name="T79" fmla="*/ 67 h 131"/>
                <a:gd name="T80" fmla="*/ 116 w 134"/>
                <a:gd name="T81" fmla="*/ 53 h 131"/>
                <a:gd name="T82" fmla="*/ 124 w 134"/>
                <a:gd name="T83" fmla="*/ 49 h 131"/>
                <a:gd name="T84" fmla="*/ 131 w 134"/>
                <a:gd name="T85" fmla="*/ 39 h 131"/>
                <a:gd name="T86" fmla="*/ 124 w 134"/>
                <a:gd name="T87" fmla="*/ 26 h 131"/>
                <a:gd name="T88" fmla="*/ 113 w 134"/>
                <a:gd name="T89" fmla="*/ 27 h 131"/>
                <a:gd name="T90" fmla="*/ 104 w 134"/>
                <a:gd name="T91" fmla="*/ 33 h 131"/>
                <a:gd name="T92" fmla="*/ 93 w 134"/>
                <a:gd name="T93" fmla="*/ 24 h 131"/>
                <a:gd name="T94" fmla="*/ 95 w 134"/>
                <a:gd name="T95" fmla="*/ 14 h 131"/>
                <a:gd name="T96" fmla="*/ 94 w 134"/>
                <a:gd name="T97" fmla="*/ 3 h 131"/>
                <a:gd name="T98" fmla="*/ 74 w 134"/>
                <a:gd name="T99" fmla="*/ 44 h 131"/>
                <a:gd name="T100" fmla="*/ 81 w 134"/>
                <a:gd name="T101" fmla="*/ 49 h 131"/>
                <a:gd name="T102" fmla="*/ 90 w 134"/>
                <a:gd name="T103" fmla="*/ 63 h 131"/>
                <a:gd name="T104" fmla="*/ 88 w 134"/>
                <a:gd name="T105" fmla="*/ 72 h 131"/>
                <a:gd name="T106" fmla="*/ 85 w 134"/>
                <a:gd name="T107" fmla="*/ 79 h 131"/>
                <a:gd name="T108" fmla="*/ 69 w 134"/>
                <a:gd name="T109" fmla="*/ 87 h 131"/>
                <a:gd name="T110" fmla="*/ 61 w 134"/>
                <a:gd name="T111" fmla="*/ 86 h 131"/>
                <a:gd name="T112" fmla="*/ 54 w 134"/>
                <a:gd name="T113" fmla="*/ 82 h 131"/>
                <a:gd name="T114" fmla="*/ 45 w 134"/>
                <a:gd name="T115" fmla="*/ 67 h 131"/>
                <a:gd name="T116" fmla="*/ 46 w 134"/>
                <a:gd name="T117" fmla="*/ 59 h 131"/>
                <a:gd name="T118" fmla="*/ 49 w 134"/>
                <a:gd name="T119" fmla="*/ 51 h 131"/>
                <a:gd name="T120" fmla="*/ 65 w 134"/>
                <a:gd name="T121" fmla="*/ 43 h 131"/>
                <a:gd name="T122" fmla="*/ 74 w 134"/>
                <a:gd name="T123" fmla="*/ 4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31">
                  <a:moveTo>
                    <a:pt x="94" y="3"/>
                  </a:moveTo>
                  <a:lnTo>
                    <a:pt x="80" y="0"/>
                  </a:lnTo>
                  <a:lnTo>
                    <a:pt x="72" y="8"/>
                  </a:lnTo>
                  <a:lnTo>
                    <a:pt x="69" y="17"/>
                  </a:lnTo>
                  <a:lnTo>
                    <a:pt x="55" y="18"/>
                  </a:lnTo>
                  <a:lnTo>
                    <a:pt x="51" y="10"/>
                  </a:lnTo>
                  <a:lnTo>
                    <a:pt x="41" y="3"/>
                  </a:lnTo>
                  <a:lnTo>
                    <a:pt x="28" y="8"/>
                  </a:lnTo>
                  <a:lnTo>
                    <a:pt x="29" y="21"/>
                  </a:lnTo>
                  <a:lnTo>
                    <a:pt x="33" y="28"/>
                  </a:lnTo>
                  <a:lnTo>
                    <a:pt x="25" y="40"/>
                  </a:lnTo>
                  <a:lnTo>
                    <a:pt x="15" y="39"/>
                  </a:lnTo>
                  <a:lnTo>
                    <a:pt x="5" y="40"/>
                  </a:lnTo>
                  <a:lnTo>
                    <a:pt x="0" y="53"/>
                  </a:lnTo>
                  <a:lnTo>
                    <a:pt x="9" y="60"/>
                  </a:lnTo>
                  <a:lnTo>
                    <a:pt x="18" y="63"/>
                  </a:lnTo>
                  <a:lnTo>
                    <a:pt x="19" y="77"/>
                  </a:lnTo>
                  <a:lnTo>
                    <a:pt x="10" y="82"/>
                  </a:lnTo>
                  <a:lnTo>
                    <a:pt x="3" y="92"/>
                  </a:lnTo>
                  <a:lnTo>
                    <a:pt x="10" y="103"/>
                  </a:lnTo>
                  <a:lnTo>
                    <a:pt x="23" y="102"/>
                  </a:lnTo>
                  <a:lnTo>
                    <a:pt x="31" y="98"/>
                  </a:lnTo>
                  <a:lnTo>
                    <a:pt x="42" y="106"/>
                  </a:lnTo>
                  <a:lnTo>
                    <a:pt x="41" y="116"/>
                  </a:lnTo>
                  <a:lnTo>
                    <a:pt x="42" y="126"/>
                  </a:lnTo>
                  <a:lnTo>
                    <a:pt x="55" y="131"/>
                  </a:lnTo>
                  <a:lnTo>
                    <a:pt x="62" y="122"/>
                  </a:lnTo>
                  <a:lnTo>
                    <a:pt x="65" y="113"/>
                  </a:lnTo>
                  <a:lnTo>
                    <a:pt x="81" y="112"/>
                  </a:lnTo>
                  <a:lnTo>
                    <a:pt x="84" y="121"/>
                  </a:lnTo>
                  <a:lnTo>
                    <a:pt x="94" y="128"/>
                  </a:lnTo>
                  <a:lnTo>
                    <a:pt x="107" y="121"/>
                  </a:lnTo>
                  <a:lnTo>
                    <a:pt x="106" y="109"/>
                  </a:lnTo>
                  <a:lnTo>
                    <a:pt x="101" y="100"/>
                  </a:lnTo>
                  <a:lnTo>
                    <a:pt x="110" y="89"/>
                  </a:lnTo>
                  <a:lnTo>
                    <a:pt x="120" y="92"/>
                  </a:lnTo>
                  <a:lnTo>
                    <a:pt x="131" y="90"/>
                  </a:lnTo>
                  <a:lnTo>
                    <a:pt x="134" y="77"/>
                  </a:lnTo>
                  <a:lnTo>
                    <a:pt x="126" y="70"/>
                  </a:lnTo>
                  <a:lnTo>
                    <a:pt x="117" y="67"/>
                  </a:lnTo>
                  <a:lnTo>
                    <a:pt x="116" y="53"/>
                  </a:lnTo>
                  <a:lnTo>
                    <a:pt x="124" y="49"/>
                  </a:lnTo>
                  <a:lnTo>
                    <a:pt x="131" y="39"/>
                  </a:lnTo>
                  <a:lnTo>
                    <a:pt x="124" y="26"/>
                  </a:lnTo>
                  <a:lnTo>
                    <a:pt x="113" y="27"/>
                  </a:lnTo>
                  <a:lnTo>
                    <a:pt x="104" y="33"/>
                  </a:lnTo>
                  <a:lnTo>
                    <a:pt x="93" y="24"/>
                  </a:lnTo>
                  <a:lnTo>
                    <a:pt x="95" y="14"/>
                  </a:lnTo>
                  <a:lnTo>
                    <a:pt x="94" y="3"/>
                  </a:lnTo>
                  <a:close/>
                  <a:moveTo>
                    <a:pt x="74" y="44"/>
                  </a:moveTo>
                  <a:lnTo>
                    <a:pt x="81" y="49"/>
                  </a:lnTo>
                  <a:lnTo>
                    <a:pt x="90" y="63"/>
                  </a:lnTo>
                  <a:lnTo>
                    <a:pt x="88" y="72"/>
                  </a:lnTo>
                  <a:lnTo>
                    <a:pt x="85" y="79"/>
                  </a:lnTo>
                  <a:lnTo>
                    <a:pt x="69" y="87"/>
                  </a:lnTo>
                  <a:lnTo>
                    <a:pt x="61" y="86"/>
                  </a:lnTo>
                  <a:lnTo>
                    <a:pt x="54" y="82"/>
                  </a:lnTo>
                  <a:lnTo>
                    <a:pt x="45" y="67"/>
                  </a:lnTo>
                  <a:lnTo>
                    <a:pt x="46" y="59"/>
                  </a:lnTo>
                  <a:lnTo>
                    <a:pt x="49" y="51"/>
                  </a:lnTo>
                  <a:lnTo>
                    <a:pt x="65" y="43"/>
                  </a:lnTo>
                  <a:lnTo>
                    <a:pt x="74" y="44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450"/>
            <p:cNvSpPr>
              <a:spLocks noEditPoints="1"/>
            </p:cNvSpPr>
            <p:nvPr/>
          </p:nvSpPr>
          <p:spPr bwMode="auto">
            <a:xfrm>
              <a:off x="5053013" y="1884363"/>
              <a:ext cx="74613" cy="76200"/>
            </a:xfrm>
            <a:custGeom>
              <a:avLst/>
              <a:gdLst>
                <a:gd name="T0" fmla="*/ 111 w 142"/>
                <a:gd name="T1" fmla="*/ 13 h 144"/>
                <a:gd name="T2" fmla="*/ 98 w 142"/>
                <a:gd name="T3" fmla="*/ 6 h 144"/>
                <a:gd name="T4" fmla="*/ 88 w 142"/>
                <a:gd name="T5" fmla="*/ 13 h 144"/>
                <a:gd name="T6" fmla="*/ 83 w 142"/>
                <a:gd name="T7" fmla="*/ 22 h 144"/>
                <a:gd name="T8" fmla="*/ 68 w 142"/>
                <a:gd name="T9" fmla="*/ 20 h 144"/>
                <a:gd name="T10" fmla="*/ 65 w 142"/>
                <a:gd name="T11" fmla="*/ 12 h 144"/>
                <a:gd name="T12" fmla="*/ 56 w 142"/>
                <a:gd name="T13" fmla="*/ 0 h 144"/>
                <a:gd name="T14" fmla="*/ 42 w 142"/>
                <a:gd name="T15" fmla="*/ 6 h 144"/>
                <a:gd name="T16" fmla="*/ 42 w 142"/>
                <a:gd name="T17" fmla="*/ 19 h 144"/>
                <a:gd name="T18" fmla="*/ 44 w 142"/>
                <a:gd name="T19" fmla="*/ 27 h 144"/>
                <a:gd name="T20" fmla="*/ 33 w 142"/>
                <a:gd name="T21" fmla="*/ 38 h 144"/>
                <a:gd name="T22" fmla="*/ 23 w 142"/>
                <a:gd name="T23" fmla="*/ 33 h 144"/>
                <a:gd name="T24" fmla="*/ 11 w 142"/>
                <a:gd name="T25" fmla="*/ 33 h 144"/>
                <a:gd name="T26" fmla="*/ 4 w 142"/>
                <a:gd name="T27" fmla="*/ 46 h 144"/>
                <a:gd name="T28" fmla="*/ 11 w 142"/>
                <a:gd name="T29" fmla="*/ 55 h 144"/>
                <a:gd name="T30" fmla="*/ 21 w 142"/>
                <a:gd name="T31" fmla="*/ 61 h 144"/>
                <a:gd name="T32" fmla="*/ 20 w 142"/>
                <a:gd name="T33" fmla="*/ 76 h 144"/>
                <a:gd name="T34" fmla="*/ 10 w 142"/>
                <a:gd name="T35" fmla="*/ 78 h 144"/>
                <a:gd name="T36" fmla="*/ 0 w 142"/>
                <a:gd name="T37" fmla="*/ 87 h 144"/>
                <a:gd name="T38" fmla="*/ 4 w 142"/>
                <a:gd name="T39" fmla="*/ 101 h 144"/>
                <a:gd name="T40" fmla="*/ 17 w 142"/>
                <a:gd name="T41" fmla="*/ 102 h 144"/>
                <a:gd name="T42" fmla="*/ 27 w 142"/>
                <a:gd name="T43" fmla="*/ 99 h 144"/>
                <a:gd name="T44" fmla="*/ 37 w 142"/>
                <a:gd name="T45" fmla="*/ 111 h 144"/>
                <a:gd name="T46" fmla="*/ 33 w 142"/>
                <a:gd name="T47" fmla="*/ 121 h 144"/>
                <a:gd name="T48" fmla="*/ 31 w 142"/>
                <a:gd name="T49" fmla="*/ 133 h 144"/>
                <a:gd name="T50" fmla="*/ 44 w 142"/>
                <a:gd name="T51" fmla="*/ 140 h 144"/>
                <a:gd name="T52" fmla="*/ 55 w 142"/>
                <a:gd name="T53" fmla="*/ 131 h 144"/>
                <a:gd name="T54" fmla="*/ 59 w 142"/>
                <a:gd name="T55" fmla="*/ 123 h 144"/>
                <a:gd name="T56" fmla="*/ 75 w 142"/>
                <a:gd name="T57" fmla="*/ 124 h 144"/>
                <a:gd name="T58" fmla="*/ 78 w 142"/>
                <a:gd name="T59" fmla="*/ 134 h 144"/>
                <a:gd name="T60" fmla="*/ 86 w 142"/>
                <a:gd name="T61" fmla="*/ 144 h 144"/>
                <a:gd name="T62" fmla="*/ 101 w 142"/>
                <a:gd name="T63" fmla="*/ 140 h 144"/>
                <a:gd name="T64" fmla="*/ 102 w 142"/>
                <a:gd name="T65" fmla="*/ 127 h 144"/>
                <a:gd name="T66" fmla="*/ 98 w 142"/>
                <a:gd name="T67" fmla="*/ 117 h 144"/>
                <a:gd name="T68" fmla="*/ 109 w 142"/>
                <a:gd name="T69" fmla="*/ 107 h 144"/>
                <a:gd name="T70" fmla="*/ 119 w 142"/>
                <a:gd name="T71" fmla="*/ 111 h 144"/>
                <a:gd name="T72" fmla="*/ 131 w 142"/>
                <a:gd name="T73" fmla="*/ 112 h 144"/>
                <a:gd name="T74" fmla="*/ 138 w 142"/>
                <a:gd name="T75" fmla="*/ 98 h 144"/>
                <a:gd name="T76" fmla="*/ 131 w 142"/>
                <a:gd name="T77" fmla="*/ 89 h 144"/>
                <a:gd name="T78" fmla="*/ 122 w 142"/>
                <a:gd name="T79" fmla="*/ 84 h 144"/>
                <a:gd name="T80" fmla="*/ 124 w 142"/>
                <a:gd name="T81" fmla="*/ 69 h 144"/>
                <a:gd name="T82" fmla="*/ 132 w 142"/>
                <a:gd name="T83" fmla="*/ 66 h 144"/>
                <a:gd name="T84" fmla="*/ 142 w 142"/>
                <a:gd name="T85" fmla="*/ 58 h 144"/>
                <a:gd name="T86" fmla="*/ 138 w 142"/>
                <a:gd name="T87" fmla="*/ 43 h 144"/>
                <a:gd name="T88" fmla="*/ 125 w 142"/>
                <a:gd name="T89" fmla="*/ 42 h 144"/>
                <a:gd name="T90" fmla="*/ 115 w 142"/>
                <a:gd name="T91" fmla="*/ 46 h 144"/>
                <a:gd name="T92" fmla="*/ 105 w 142"/>
                <a:gd name="T93" fmla="*/ 33 h 144"/>
                <a:gd name="T94" fmla="*/ 111 w 142"/>
                <a:gd name="T95" fmla="*/ 25 h 144"/>
                <a:gd name="T96" fmla="*/ 111 w 142"/>
                <a:gd name="T97" fmla="*/ 13 h 144"/>
                <a:gd name="T98" fmla="*/ 82 w 142"/>
                <a:gd name="T99" fmla="*/ 52 h 144"/>
                <a:gd name="T100" fmla="*/ 89 w 142"/>
                <a:gd name="T101" fmla="*/ 58 h 144"/>
                <a:gd name="T102" fmla="*/ 95 w 142"/>
                <a:gd name="T103" fmla="*/ 74 h 144"/>
                <a:gd name="T104" fmla="*/ 92 w 142"/>
                <a:gd name="T105" fmla="*/ 84 h 144"/>
                <a:gd name="T106" fmla="*/ 86 w 142"/>
                <a:gd name="T107" fmla="*/ 91 h 144"/>
                <a:gd name="T108" fmla="*/ 69 w 142"/>
                <a:gd name="T109" fmla="*/ 97 h 144"/>
                <a:gd name="T110" fmla="*/ 60 w 142"/>
                <a:gd name="T111" fmla="*/ 92 h 144"/>
                <a:gd name="T112" fmla="*/ 53 w 142"/>
                <a:gd name="T113" fmla="*/ 88 h 144"/>
                <a:gd name="T114" fmla="*/ 47 w 142"/>
                <a:gd name="T115" fmla="*/ 71 h 144"/>
                <a:gd name="T116" fmla="*/ 50 w 142"/>
                <a:gd name="T117" fmla="*/ 62 h 144"/>
                <a:gd name="T118" fmla="*/ 56 w 142"/>
                <a:gd name="T119" fmla="*/ 55 h 144"/>
                <a:gd name="T120" fmla="*/ 73 w 142"/>
                <a:gd name="T121" fmla="*/ 49 h 144"/>
                <a:gd name="T122" fmla="*/ 82 w 142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" h="144">
                  <a:moveTo>
                    <a:pt x="111" y="13"/>
                  </a:moveTo>
                  <a:lnTo>
                    <a:pt x="98" y="6"/>
                  </a:lnTo>
                  <a:lnTo>
                    <a:pt x="88" y="13"/>
                  </a:lnTo>
                  <a:lnTo>
                    <a:pt x="83" y="22"/>
                  </a:lnTo>
                  <a:lnTo>
                    <a:pt x="68" y="20"/>
                  </a:lnTo>
                  <a:lnTo>
                    <a:pt x="65" y="12"/>
                  </a:lnTo>
                  <a:lnTo>
                    <a:pt x="56" y="0"/>
                  </a:lnTo>
                  <a:lnTo>
                    <a:pt x="42" y="6"/>
                  </a:lnTo>
                  <a:lnTo>
                    <a:pt x="42" y="19"/>
                  </a:lnTo>
                  <a:lnTo>
                    <a:pt x="44" y="27"/>
                  </a:lnTo>
                  <a:lnTo>
                    <a:pt x="33" y="38"/>
                  </a:lnTo>
                  <a:lnTo>
                    <a:pt x="23" y="33"/>
                  </a:lnTo>
                  <a:lnTo>
                    <a:pt x="11" y="33"/>
                  </a:lnTo>
                  <a:lnTo>
                    <a:pt x="4" y="46"/>
                  </a:lnTo>
                  <a:lnTo>
                    <a:pt x="11" y="55"/>
                  </a:lnTo>
                  <a:lnTo>
                    <a:pt x="21" y="61"/>
                  </a:lnTo>
                  <a:lnTo>
                    <a:pt x="20" y="76"/>
                  </a:lnTo>
                  <a:lnTo>
                    <a:pt x="10" y="78"/>
                  </a:lnTo>
                  <a:lnTo>
                    <a:pt x="0" y="87"/>
                  </a:lnTo>
                  <a:lnTo>
                    <a:pt x="4" y="101"/>
                  </a:lnTo>
                  <a:lnTo>
                    <a:pt x="17" y="102"/>
                  </a:lnTo>
                  <a:lnTo>
                    <a:pt x="27" y="99"/>
                  </a:lnTo>
                  <a:lnTo>
                    <a:pt x="37" y="111"/>
                  </a:lnTo>
                  <a:lnTo>
                    <a:pt x="33" y="121"/>
                  </a:lnTo>
                  <a:lnTo>
                    <a:pt x="31" y="133"/>
                  </a:lnTo>
                  <a:lnTo>
                    <a:pt x="44" y="140"/>
                  </a:lnTo>
                  <a:lnTo>
                    <a:pt x="55" y="131"/>
                  </a:lnTo>
                  <a:lnTo>
                    <a:pt x="59" y="123"/>
                  </a:lnTo>
                  <a:lnTo>
                    <a:pt x="75" y="124"/>
                  </a:lnTo>
                  <a:lnTo>
                    <a:pt x="78" y="134"/>
                  </a:lnTo>
                  <a:lnTo>
                    <a:pt x="86" y="144"/>
                  </a:lnTo>
                  <a:lnTo>
                    <a:pt x="101" y="140"/>
                  </a:lnTo>
                  <a:lnTo>
                    <a:pt x="102" y="127"/>
                  </a:lnTo>
                  <a:lnTo>
                    <a:pt x="98" y="117"/>
                  </a:lnTo>
                  <a:lnTo>
                    <a:pt x="109" y="107"/>
                  </a:lnTo>
                  <a:lnTo>
                    <a:pt x="119" y="111"/>
                  </a:lnTo>
                  <a:lnTo>
                    <a:pt x="131" y="112"/>
                  </a:lnTo>
                  <a:lnTo>
                    <a:pt x="138" y="98"/>
                  </a:lnTo>
                  <a:lnTo>
                    <a:pt x="131" y="89"/>
                  </a:lnTo>
                  <a:lnTo>
                    <a:pt x="122" y="84"/>
                  </a:lnTo>
                  <a:lnTo>
                    <a:pt x="124" y="69"/>
                  </a:lnTo>
                  <a:lnTo>
                    <a:pt x="132" y="66"/>
                  </a:lnTo>
                  <a:lnTo>
                    <a:pt x="142" y="58"/>
                  </a:lnTo>
                  <a:lnTo>
                    <a:pt x="138" y="43"/>
                  </a:lnTo>
                  <a:lnTo>
                    <a:pt x="125" y="42"/>
                  </a:lnTo>
                  <a:lnTo>
                    <a:pt x="115" y="46"/>
                  </a:lnTo>
                  <a:lnTo>
                    <a:pt x="105" y="33"/>
                  </a:lnTo>
                  <a:lnTo>
                    <a:pt x="111" y="25"/>
                  </a:lnTo>
                  <a:lnTo>
                    <a:pt x="111" y="13"/>
                  </a:lnTo>
                  <a:close/>
                  <a:moveTo>
                    <a:pt x="82" y="52"/>
                  </a:moveTo>
                  <a:lnTo>
                    <a:pt x="89" y="58"/>
                  </a:lnTo>
                  <a:lnTo>
                    <a:pt x="95" y="74"/>
                  </a:lnTo>
                  <a:lnTo>
                    <a:pt x="92" y="84"/>
                  </a:lnTo>
                  <a:lnTo>
                    <a:pt x="86" y="91"/>
                  </a:lnTo>
                  <a:lnTo>
                    <a:pt x="69" y="97"/>
                  </a:lnTo>
                  <a:lnTo>
                    <a:pt x="60" y="92"/>
                  </a:lnTo>
                  <a:lnTo>
                    <a:pt x="53" y="88"/>
                  </a:lnTo>
                  <a:lnTo>
                    <a:pt x="47" y="71"/>
                  </a:lnTo>
                  <a:lnTo>
                    <a:pt x="50" y="62"/>
                  </a:lnTo>
                  <a:lnTo>
                    <a:pt x="56" y="55"/>
                  </a:lnTo>
                  <a:lnTo>
                    <a:pt x="73" y="49"/>
                  </a:lnTo>
                  <a:lnTo>
                    <a:pt x="82" y="52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451"/>
            <p:cNvSpPr>
              <a:spLocks noEditPoints="1"/>
            </p:cNvSpPr>
            <p:nvPr/>
          </p:nvSpPr>
          <p:spPr bwMode="auto">
            <a:xfrm>
              <a:off x="4999038" y="1925638"/>
              <a:ext cx="79375" cy="82550"/>
            </a:xfrm>
            <a:custGeom>
              <a:avLst/>
              <a:gdLst>
                <a:gd name="T0" fmla="*/ 90 w 150"/>
                <a:gd name="T1" fmla="*/ 2 h 156"/>
                <a:gd name="T2" fmla="*/ 74 w 150"/>
                <a:gd name="T3" fmla="*/ 0 h 156"/>
                <a:gd name="T4" fmla="*/ 68 w 150"/>
                <a:gd name="T5" fmla="*/ 12 h 156"/>
                <a:gd name="T6" fmla="*/ 67 w 150"/>
                <a:gd name="T7" fmla="*/ 22 h 156"/>
                <a:gd name="T8" fmla="*/ 51 w 150"/>
                <a:gd name="T9" fmla="*/ 28 h 156"/>
                <a:gd name="T10" fmla="*/ 45 w 150"/>
                <a:gd name="T11" fmla="*/ 19 h 156"/>
                <a:gd name="T12" fmla="*/ 32 w 150"/>
                <a:gd name="T13" fmla="*/ 12 h 156"/>
                <a:gd name="T14" fmla="*/ 21 w 150"/>
                <a:gd name="T15" fmla="*/ 23 h 156"/>
                <a:gd name="T16" fmla="*/ 25 w 150"/>
                <a:gd name="T17" fmla="*/ 36 h 156"/>
                <a:gd name="T18" fmla="*/ 32 w 150"/>
                <a:gd name="T19" fmla="*/ 45 h 156"/>
                <a:gd name="T20" fmla="*/ 25 w 150"/>
                <a:gd name="T21" fmla="*/ 59 h 156"/>
                <a:gd name="T22" fmla="*/ 13 w 150"/>
                <a:gd name="T23" fmla="*/ 59 h 156"/>
                <a:gd name="T24" fmla="*/ 2 w 150"/>
                <a:gd name="T25" fmla="*/ 64 h 156"/>
                <a:gd name="T26" fmla="*/ 0 w 150"/>
                <a:gd name="T27" fmla="*/ 80 h 156"/>
                <a:gd name="T28" fmla="*/ 11 w 150"/>
                <a:gd name="T29" fmla="*/ 85 h 156"/>
                <a:gd name="T30" fmla="*/ 22 w 150"/>
                <a:gd name="T31" fmla="*/ 87 h 156"/>
                <a:gd name="T32" fmla="*/ 26 w 150"/>
                <a:gd name="T33" fmla="*/ 103 h 156"/>
                <a:gd name="T34" fmla="*/ 18 w 150"/>
                <a:gd name="T35" fmla="*/ 110 h 156"/>
                <a:gd name="T36" fmla="*/ 12 w 150"/>
                <a:gd name="T37" fmla="*/ 123 h 156"/>
                <a:gd name="T38" fmla="*/ 22 w 150"/>
                <a:gd name="T39" fmla="*/ 136 h 156"/>
                <a:gd name="T40" fmla="*/ 35 w 150"/>
                <a:gd name="T41" fmla="*/ 131 h 156"/>
                <a:gd name="T42" fmla="*/ 44 w 150"/>
                <a:gd name="T43" fmla="*/ 124 h 156"/>
                <a:gd name="T44" fmla="*/ 58 w 150"/>
                <a:gd name="T45" fmla="*/ 131 h 156"/>
                <a:gd name="T46" fmla="*/ 57 w 150"/>
                <a:gd name="T47" fmla="*/ 143 h 156"/>
                <a:gd name="T48" fmla="*/ 61 w 150"/>
                <a:gd name="T49" fmla="*/ 154 h 156"/>
                <a:gd name="T50" fmla="*/ 77 w 150"/>
                <a:gd name="T51" fmla="*/ 156 h 156"/>
                <a:gd name="T52" fmla="*/ 83 w 150"/>
                <a:gd name="T53" fmla="*/ 144 h 156"/>
                <a:gd name="T54" fmla="*/ 84 w 150"/>
                <a:gd name="T55" fmla="*/ 133 h 156"/>
                <a:gd name="T56" fmla="*/ 100 w 150"/>
                <a:gd name="T57" fmla="*/ 128 h 156"/>
                <a:gd name="T58" fmla="*/ 106 w 150"/>
                <a:gd name="T59" fmla="*/ 137 h 156"/>
                <a:gd name="T60" fmla="*/ 119 w 150"/>
                <a:gd name="T61" fmla="*/ 144 h 156"/>
                <a:gd name="T62" fmla="*/ 130 w 150"/>
                <a:gd name="T63" fmla="*/ 133 h 156"/>
                <a:gd name="T64" fmla="*/ 126 w 150"/>
                <a:gd name="T65" fmla="*/ 120 h 156"/>
                <a:gd name="T66" fmla="*/ 120 w 150"/>
                <a:gd name="T67" fmla="*/ 111 h 156"/>
                <a:gd name="T68" fmla="*/ 127 w 150"/>
                <a:gd name="T69" fmla="*/ 97 h 156"/>
                <a:gd name="T70" fmla="*/ 137 w 150"/>
                <a:gd name="T71" fmla="*/ 97 h 156"/>
                <a:gd name="T72" fmla="*/ 149 w 150"/>
                <a:gd name="T73" fmla="*/ 92 h 156"/>
                <a:gd name="T74" fmla="*/ 150 w 150"/>
                <a:gd name="T75" fmla="*/ 77 h 156"/>
                <a:gd name="T76" fmla="*/ 140 w 150"/>
                <a:gd name="T77" fmla="*/ 71 h 156"/>
                <a:gd name="T78" fmla="*/ 129 w 150"/>
                <a:gd name="T79" fmla="*/ 69 h 156"/>
                <a:gd name="T80" fmla="*/ 124 w 150"/>
                <a:gd name="T81" fmla="*/ 54 h 156"/>
                <a:gd name="T82" fmla="*/ 133 w 150"/>
                <a:gd name="T83" fmla="*/ 46 h 156"/>
                <a:gd name="T84" fmla="*/ 139 w 150"/>
                <a:gd name="T85" fmla="*/ 33 h 156"/>
                <a:gd name="T86" fmla="*/ 129 w 150"/>
                <a:gd name="T87" fmla="*/ 20 h 156"/>
                <a:gd name="T88" fmla="*/ 116 w 150"/>
                <a:gd name="T89" fmla="*/ 25 h 156"/>
                <a:gd name="T90" fmla="*/ 109 w 150"/>
                <a:gd name="T91" fmla="*/ 32 h 156"/>
                <a:gd name="T92" fmla="*/ 93 w 150"/>
                <a:gd name="T93" fmla="*/ 25 h 156"/>
                <a:gd name="T94" fmla="*/ 94 w 150"/>
                <a:gd name="T95" fmla="*/ 13 h 156"/>
                <a:gd name="T96" fmla="*/ 90 w 150"/>
                <a:gd name="T97" fmla="*/ 2 h 156"/>
                <a:gd name="T98" fmla="*/ 78 w 150"/>
                <a:gd name="T99" fmla="*/ 54 h 156"/>
                <a:gd name="T100" fmla="*/ 87 w 150"/>
                <a:gd name="T101" fmla="*/ 55 h 156"/>
                <a:gd name="T102" fmla="*/ 98 w 150"/>
                <a:gd name="T103" fmla="*/ 69 h 156"/>
                <a:gd name="T104" fmla="*/ 100 w 150"/>
                <a:gd name="T105" fmla="*/ 80 h 156"/>
                <a:gd name="T106" fmla="*/ 97 w 150"/>
                <a:gd name="T107" fmla="*/ 90 h 156"/>
                <a:gd name="T108" fmla="*/ 83 w 150"/>
                <a:gd name="T109" fmla="*/ 103 h 156"/>
                <a:gd name="T110" fmla="*/ 74 w 150"/>
                <a:gd name="T111" fmla="*/ 103 h 156"/>
                <a:gd name="T112" fmla="*/ 64 w 150"/>
                <a:gd name="T113" fmla="*/ 101 h 156"/>
                <a:gd name="T114" fmla="*/ 52 w 150"/>
                <a:gd name="T115" fmla="*/ 85 h 156"/>
                <a:gd name="T116" fmla="*/ 51 w 150"/>
                <a:gd name="T117" fmla="*/ 75 h 156"/>
                <a:gd name="T118" fmla="*/ 54 w 150"/>
                <a:gd name="T119" fmla="*/ 67 h 156"/>
                <a:gd name="T120" fmla="*/ 68 w 150"/>
                <a:gd name="T121" fmla="*/ 54 h 156"/>
                <a:gd name="T122" fmla="*/ 78 w 150"/>
                <a:gd name="T123" fmla="*/ 5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0" h="156">
                  <a:moveTo>
                    <a:pt x="90" y="2"/>
                  </a:moveTo>
                  <a:lnTo>
                    <a:pt x="74" y="0"/>
                  </a:lnTo>
                  <a:lnTo>
                    <a:pt x="68" y="12"/>
                  </a:lnTo>
                  <a:lnTo>
                    <a:pt x="67" y="22"/>
                  </a:lnTo>
                  <a:lnTo>
                    <a:pt x="51" y="28"/>
                  </a:lnTo>
                  <a:lnTo>
                    <a:pt x="45" y="19"/>
                  </a:lnTo>
                  <a:lnTo>
                    <a:pt x="32" y="12"/>
                  </a:lnTo>
                  <a:lnTo>
                    <a:pt x="21" y="23"/>
                  </a:lnTo>
                  <a:lnTo>
                    <a:pt x="25" y="36"/>
                  </a:lnTo>
                  <a:lnTo>
                    <a:pt x="32" y="45"/>
                  </a:lnTo>
                  <a:lnTo>
                    <a:pt x="25" y="59"/>
                  </a:lnTo>
                  <a:lnTo>
                    <a:pt x="13" y="59"/>
                  </a:lnTo>
                  <a:lnTo>
                    <a:pt x="2" y="64"/>
                  </a:lnTo>
                  <a:lnTo>
                    <a:pt x="0" y="80"/>
                  </a:lnTo>
                  <a:lnTo>
                    <a:pt x="11" y="85"/>
                  </a:lnTo>
                  <a:lnTo>
                    <a:pt x="22" y="87"/>
                  </a:lnTo>
                  <a:lnTo>
                    <a:pt x="26" y="103"/>
                  </a:lnTo>
                  <a:lnTo>
                    <a:pt x="18" y="110"/>
                  </a:lnTo>
                  <a:lnTo>
                    <a:pt x="12" y="123"/>
                  </a:lnTo>
                  <a:lnTo>
                    <a:pt x="22" y="136"/>
                  </a:lnTo>
                  <a:lnTo>
                    <a:pt x="35" y="131"/>
                  </a:lnTo>
                  <a:lnTo>
                    <a:pt x="44" y="124"/>
                  </a:lnTo>
                  <a:lnTo>
                    <a:pt x="58" y="131"/>
                  </a:lnTo>
                  <a:lnTo>
                    <a:pt x="57" y="143"/>
                  </a:lnTo>
                  <a:lnTo>
                    <a:pt x="61" y="154"/>
                  </a:lnTo>
                  <a:lnTo>
                    <a:pt x="77" y="156"/>
                  </a:lnTo>
                  <a:lnTo>
                    <a:pt x="83" y="144"/>
                  </a:lnTo>
                  <a:lnTo>
                    <a:pt x="84" y="133"/>
                  </a:lnTo>
                  <a:lnTo>
                    <a:pt x="100" y="128"/>
                  </a:lnTo>
                  <a:lnTo>
                    <a:pt x="106" y="137"/>
                  </a:lnTo>
                  <a:lnTo>
                    <a:pt x="119" y="144"/>
                  </a:lnTo>
                  <a:lnTo>
                    <a:pt x="130" y="133"/>
                  </a:lnTo>
                  <a:lnTo>
                    <a:pt x="126" y="120"/>
                  </a:lnTo>
                  <a:lnTo>
                    <a:pt x="120" y="111"/>
                  </a:lnTo>
                  <a:lnTo>
                    <a:pt x="127" y="97"/>
                  </a:lnTo>
                  <a:lnTo>
                    <a:pt x="137" y="97"/>
                  </a:lnTo>
                  <a:lnTo>
                    <a:pt x="149" y="92"/>
                  </a:lnTo>
                  <a:lnTo>
                    <a:pt x="150" y="77"/>
                  </a:lnTo>
                  <a:lnTo>
                    <a:pt x="140" y="71"/>
                  </a:lnTo>
                  <a:lnTo>
                    <a:pt x="129" y="69"/>
                  </a:lnTo>
                  <a:lnTo>
                    <a:pt x="124" y="54"/>
                  </a:lnTo>
                  <a:lnTo>
                    <a:pt x="133" y="46"/>
                  </a:lnTo>
                  <a:lnTo>
                    <a:pt x="139" y="33"/>
                  </a:lnTo>
                  <a:lnTo>
                    <a:pt x="129" y="20"/>
                  </a:lnTo>
                  <a:lnTo>
                    <a:pt x="116" y="25"/>
                  </a:lnTo>
                  <a:lnTo>
                    <a:pt x="109" y="32"/>
                  </a:lnTo>
                  <a:lnTo>
                    <a:pt x="93" y="25"/>
                  </a:lnTo>
                  <a:lnTo>
                    <a:pt x="94" y="13"/>
                  </a:lnTo>
                  <a:lnTo>
                    <a:pt x="90" y="2"/>
                  </a:lnTo>
                  <a:close/>
                  <a:moveTo>
                    <a:pt x="78" y="54"/>
                  </a:moveTo>
                  <a:lnTo>
                    <a:pt x="87" y="55"/>
                  </a:lnTo>
                  <a:lnTo>
                    <a:pt x="98" y="69"/>
                  </a:lnTo>
                  <a:lnTo>
                    <a:pt x="100" y="80"/>
                  </a:lnTo>
                  <a:lnTo>
                    <a:pt x="97" y="90"/>
                  </a:lnTo>
                  <a:lnTo>
                    <a:pt x="83" y="103"/>
                  </a:lnTo>
                  <a:lnTo>
                    <a:pt x="74" y="103"/>
                  </a:lnTo>
                  <a:lnTo>
                    <a:pt x="64" y="101"/>
                  </a:lnTo>
                  <a:lnTo>
                    <a:pt x="52" y="85"/>
                  </a:lnTo>
                  <a:lnTo>
                    <a:pt x="51" y="75"/>
                  </a:lnTo>
                  <a:lnTo>
                    <a:pt x="54" y="67"/>
                  </a:lnTo>
                  <a:lnTo>
                    <a:pt x="68" y="54"/>
                  </a:lnTo>
                  <a:lnTo>
                    <a:pt x="78" y="54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452"/>
            <p:cNvSpPr>
              <a:spLocks noEditPoints="1"/>
            </p:cNvSpPr>
            <p:nvPr/>
          </p:nvSpPr>
          <p:spPr bwMode="auto">
            <a:xfrm>
              <a:off x="4886326" y="2068513"/>
              <a:ext cx="71438" cy="71438"/>
            </a:xfrm>
            <a:custGeom>
              <a:avLst/>
              <a:gdLst>
                <a:gd name="T0" fmla="*/ 94 w 136"/>
                <a:gd name="T1" fmla="*/ 4 h 133"/>
                <a:gd name="T2" fmla="*/ 81 w 136"/>
                <a:gd name="T3" fmla="*/ 0 h 133"/>
                <a:gd name="T4" fmla="*/ 74 w 136"/>
                <a:gd name="T5" fmla="*/ 9 h 133"/>
                <a:gd name="T6" fmla="*/ 71 w 136"/>
                <a:gd name="T7" fmla="*/ 19 h 133"/>
                <a:gd name="T8" fmla="*/ 55 w 136"/>
                <a:gd name="T9" fmla="*/ 20 h 133"/>
                <a:gd name="T10" fmla="*/ 51 w 136"/>
                <a:gd name="T11" fmla="*/ 12 h 133"/>
                <a:gd name="T12" fmla="*/ 42 w 136"/>
                <a:gd name="T13" fmla="*/ 3 h 133"/>
                <a:gd name="T14" fmla="*/ 29 w 136"/>
                <a:gd name="T15" fmla="*/ 10 h 133"/>
                <a:gd name="T16" fmla="*/ 30 w 136"/>
                <a:gd name="T17" fmla="*/ 23 h 133"/>
                <a:gd name="T18" fmla="*/ 35 w 136"/>
                <a:gd name="T19" fmla="*/ 30 h 133"/>
                <a:gd name="T20" fmla="*/ 26 w 136"/>
                <a:gd name="T21" fmla="*/ 42 h 133"/>
                <a:gd name="T22" fmla="*/ 16 w 136"/>
                <a:gd name="T23" fmla="*/ 39 h 133"/>
                <a:gd name="T24" fmla="*/ 4 w 136"/>
                <a:gd name="T25" fmla="*/ 40 h 133"/>
                <a:gd name="T26" fmla="*/ 0 w 136"/>
                <a:gd name="T27" fmla="*/ 55 h 133"/>
                <a:gd name="T28" fmla="*/ 10 w 136"/>
                <a:gd name="T29" fmla="*/ 62 h 133"/>
                <a:gd name="T30" fmla="*/ 19 w 136"/>
                <a:gd name="T31" fmla="*/ 65 h 133"/>
                <a:gd name="T32" fmla="*/ 20 w 136"/>
                <a:gd name="T33" fmla="*/ 79 h 133"/>
                <a:gd name="T34" fmla="*/ 12 w 136"/>
                <a:gd name="T35" fmla="*/ 84 h 133"/>
                <a:gd name="T36" fmla="*/ 4 w 136"/>
                <a:gd name="T37" fmla="*/ 92 h 133"/>
                <a:gd name="T38" fmla="*/ 10 w 136"/>
                <a:gd name="T39" fmla="*/ 105 h 133"/>
                <a:gd name="T40" fmla="*/ 23 w 136"/>
                <a:gd name="T41" fmla="*/ 104 h 133"/>
                <a:gd name="T42" fmla="*/ 32 w 136"/>
                <a:gd name="T43" fmla="*/ 99 h 133"/>
                <a:gd name="T44" fmla="*/ 43 w 136"/>
                <a:gd name="T45" fmla="*/ 108 h 133"/>
                <a:gd name="T46" fmla="*/ 40 w 136"/>
                <a:gd name="T47" fmla="*/ 118 h 133"/>
                <a:gd name="T48" fmla="*/ 42 w 136"/>
                <a:gd name="T49" fmla="*/ 128 h 133"/>
                <a:gd name="T50" fmla="*/ 56 w 136"/>
                <a:gd name="T51" fmla="*/ 133 h 133"/>
                <a:gd name="T52" fmla="*/ 64 w 136"/>
                <a:gd name="T53" fmla="*/ 124 h 133"/>
                <a:gd name="T54" fmla="*/ 66 w 136"/>
                <a:gd name="T55" fmla="*/ 115 h 133"/>
                <a:gd name="T56" fmla="*/ 81 w 136"/>
                <a:gd name="T57" fmla="*/ 114 h 133"/>
                <a:gd name="T58" fmla="*/ 85 w 136"/>
                <a:gd name="T59" fmla="*/ 121 h 133"/>
                <a:gd name="T60" fmla="*/ 95 w 136"/>
                <a:gd name="T61" fmla="*/ 130 h 133"/>
                <a:gd name="T62" fmla="*/ 108 w 136"/>
                <a:gd name="T63" fmla="*/ 122 h 133"/>
                <a:gd name="T64" fmla="*/ 107 w 136"/>
                <a:gd name="T65" fmla="*/ 111 h 133"/>
                <a:gd name="T66" fmla="*/ 101 w 136"/>
                <a:gd name="T67" fmla="*/ 102 h 133"/>
                <a:gd name="T68" fmla="*/ 111 w 136"/>
                <a:gd name="T69" fmla="*/ 91 h 133"/>
                <a:gd name="T70" fmla="*/ 120 w 136"/>
                <a:gd name="T71" fmla="*/ 94 h 133"/>
                <a:gd name="T72" fmla="*/ 131 w 136"/>
                <a:gd name="T73" fmla="*/ 92 h 133"/>
                <a:gd name="T74" fmla="*/ 136 w 136"/>
                <a:gd name="T75" fmla="*/ 78 h 133"/>
                <a:gd name="T76" fmla="*/ 127 w 136"/>
                <a:gd name="T77" fmla="*/ 72 h 133"/>
                <a:gd name="T78" fmla="*/ 117 w 136"/>
                <a:gd name="T79" fmla="*/ 68 h 133"/>
                <a:gd name="T80" fmla="*/ 115 w 136"/>
                <a:gd name="T81" fmla="*/ 53 h 133"/>
                <a:gd name="T82" fmla="*/ 124 w 136"/>
                <a:gd name="T83" fmla="*/ 50 h 133"/>
                <a:gd name="T84" fmla="*/ 133 w 136"/>
                <a:gd name="T85" fmla="*/ 40 h 133"/>
                <a:gd name="T86" fmla="*/ 126 w 136"/>
                <a:gd name="T87" fmla="*/ 27 h 133"/>
                <a:gd name="T88" fmla="*/ 113 w 136"/>
                <a:gd name="T89" fmla="*/ 29 h 133"/>
                <a:gd name="T90" fmla="*/ 105 w 136"/>
                <a:gd name="T91" fmla="*/ 33 h 133"/>
                <a:gd name="T92" fmla="*/ 94 w 136"/>
                <a:gd name="T93" fmla="*/ 25 h 133"/>
                <a:gd name="T94" fmla="*/ 95 w 136"/>
                <a:gd name="T95" fmla="*/ 16 h 133"/>
                <a:gd name="T96" fmla="*/ 94 w 136"/>
                <a:gd name="T97" fmla="*/ 4 h 133"/>
                <a:gd name="T98" fmla="*/ 75 w 136"/>
                <a:gd name="T99" fmla="*/ 46 h 133"/>
                <a:gd name="T100" fmla="*/ 82 w 136"/>
                <a:gd name="T101" fmla="*/ 49 h 133"/>
                <a:gd name="T102" fmla="*/ 91 w 136"/>
                <a:gd name="T103" fmla="*/ 63 h 133"/>
                <a:gd name="T104" fmla="*/ 89 w 136"/>
                <a:gd name="T105" fmla="*/ 72 h 133"/>
                <a:gd name="T106" fmla="*/ 85 w 136"/>
                <a:gd name="T107" fmla="*/ 81 h 133"/>
                <a:gd name="T108" fmla="*/ 71 w 136"/>
                <a:gd name="T109" fmla="*/ 88 h 133"/>
                <a:gd name="T110" fmla="*/ 62 w 136"/>
                <a:gd name="T111" fmla="*/ 86 h 133"/>
                <a:gd name="T112" fmla="*/ 53 w 136"/>
                <a:gd name="T113" fmla="*/ 84 h 133"/>
                <a:gd name="T114" fmla="*/ 46 w 136"/>
                <a:gd name="T115" fmla="*/ 69 h 133"/>
                <a:gd name="T116" fmla="*/ 48 w 136"/>
                <a:gd name="T117" fmla="*/ 61 h 133"/>
                <a:gd name="T118" fmla="*/ 51 w 136"/>
                <a:gd name="T119" fmla="*/ 52 h 133"/>
                <a:gd name="T120" fmla="*/ 65 w 136"/>
                <a:gd name="T121" fmla="*/ 45 h 133"/>
                <a:gd name="T122" fmla="*/ 75 w 136"/>
                <a:gd name="T123" fmla="*/ 4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6" h="133">
                  <a:moveTo>
                    <a:pt x="94" y="4"/>
                  </a:moveTo>
                  <a:lnTo>
                    <a:pt x="81" y="0"/>
                  </a:lnTo>
                  <a:lnTo>
                    <a:pt x="74" y="9"/>
                  </a:lnTo>
                  <a:lnTo>
                    <a:pt x="71" y="19"/>
                  </a:lnTo>
                  <a:lnTo>
                    <a:pt x="55" y="20"/>
                  </a:lnTo>
                  <a:lnTo>
                    <a:pt x="51" y="12"/>
                  </a:lnTo>
                  <a:lnTo>
                    <a:pt x="42" y="3"/>
                  </a:lnTo>
                  <a:lnTo>
                    <a:pt x="29" y="10"/>
                  </a:lnTo>
                  <a:lnTo>
                    <a:pt x="30" y="23"/>
                  </a:lnTo>
                  <a:lnTo>
                    <a:pt x="35" y="30"/>
                  </a:lnTo>
                  <a:lnTo>
                    <a:pt x="26" y="42"/>
                  </a:lnTo>
                  <a:lnTo>
                    <a:pt x="16" y="39"/>
                  </a:lnTo>
                  <a:lnTo>
                    <a:pt x="4" y="40"/>
                  </a:lnTo>
                  <a:lnTo>
                    <a:pt x="0" y="55"/>
                  </a:lnTo>
                  <a:lnTo>
                    <a:pt x="10" y="62"/>
                  </a:lnTo>
                  <a:lnTo>
                    <a:pt x="19" y="65"/>
                  </a:lnTo>
                  <a:lnTo>
                    <a:pt x="20" y="79"/>
                  </a:lnTo>
                  <a:lnTo>
                    <a:pt x="12" y="84"/>
                  </a:lnTo>
                  <a:lnTo>
                    <a:pt x="4" y="92"/>
                  </a:lnTo>
                  <a:lnTo>
                    <a:pt x="10" y="105"/>
                  </a:lnTo>
                  <a:lnTo>
                    <a:pt x="23" y="104"/>
                  </a:lnTo>
                  <a:lnTo>
                    <a:pt x="32" y="99"/>
                  </a:lnTo>
                  <a:lnTo>
                    <a:pt x="43" y="108"/>
                  </a:lnTo>
                  <a:lnTo>
                    <a:pt x="40" y="118"/>
                  </a:lnTo>
                  <a:lnTo>
                    <a:pt x="42" y="128"/>
                  </a:lnTo>
                  <a:lnTo>
                    <a:pt x="56" y="133"/>
                  </a:lnTo>
                  <a:lnTo>
                    <a:pt x="64" y="124"/>
                  </a:lnTo>
                  <a:lnTo>
                    <a:pt x="66" y="115"/>
                  </a:lnTo>
                  <a:lnTo>
                    <a:pt x="81" y="114"/>
                  </a:lnTo>
                  <a:lnTo>
                    <a:pt x="85" y="121"/>
                  </a:lnTo>
                  <a:lnTo>
                    <a:pt x="95" y="130"/>
                  </a:lnTo>
                  <a:lnTo>
                    <a:pt x="108" y="122"/>
                  </a:lnTo>
                  <a:lnTo>
                    <a:pt x="107" y="111"/>
                  </a:lnTo>
                  <a:lnTo>
                    <a:pt x="101" y="102"/>
                  </a:lnTo>
                  <a:lnTo>
                    <a:pt x="111" y="91"/>
                  </a:lnTo>
                  <a:lnTo>
                    <a:pt x="120" y="94"/>
                  </a:lnTo>
                  <a:lnTo>
                    <a:pt x="131" y="92"/>
                  </a:lnTo>
                  <a:lnTo>
                    <a:pt x="136" y="78"/>
                  </a:lnTo>
                  <a:lnTo>
                    <a:pt x="127" y="72"/>
                  </a:lnTo>
                  <a:lnTo>
                    <a:pt x="117" y="68"/>
                  </a:lnTo>
                  <a:lnTo>
                    <a:pt x="115" y="53"/>
                  </a:lnTo>
                  <a:lnTo>
                    <a:pt x="124" y="50"/>
                  </a:lnTo>
                  <a:lnTo>
                    <a:pt x="133" y="40"/>
                  </a:lnTo>
                  <a:lnTo>
                    <a:pt x="126" y="27"/>
                  </a:lnTo>
                  <a:lnTo>
                    <a:pt x="113" y="29"/>
                  </a:lnTo>
                  <a:lnTo>
                    <a:pt x="105" y="33"/>
                  </a:lnTo>
                  <a:lnTo>
                    <a:pt x="94" y="25"/>
                  </a:lnTo>
                  <a:lnTo>
                    <a:pt x="95" y="16"/>
                  </a:lnTo>
                  <a:lnTo>
                    <a:pt x="94" y="4"/>
                  </a:lnTo>
                  <a:close/>
                  <a:moveTo>
                    <a:pt x="75" y="46"/>
                  </a:moveTo>
                  <a:lnTo>
                    <a:pt x="82" y="49"/>
                  </a:lnTo>
                  <a:lnTo>
                    <a:pt x="91" y="63"/>
                  </a:lnTo>
                  <a:lnTo>
                    <a:pt x="89" y="72"/>
                  </a:lnTo>
                  <a:lnTo>
                    <a:pt x="85" y="81"/>
                  </a:lnTo>
                  <a:lnTo>
                    <a:pt x="71" y="88"/>
                  </a:lnTo>
                  <a:lnTo>
                    <a:pt x="62" y="86"/>
                  </a:lnTo>
                  <a:lnTo>
                    <a:pt x="53" y="84"/>
                  </a:lnTo>
                  <a:lnTo>
                    <a:pt x="46" y="69"/>
                  </a:lnTo>
                  <a:lnTo>
                    <a:pt x="48" y="61"/>
                  </a:lnTo>
                  <a:lnTo>
                    <a:pt x="51" y="52"/>
                  </a:lnTo>
                  <a:lnTo>
                    <a:pt x="65" y="45"/>
                  </a:lnTo>
                  <a:lnTo>
                    <a:pt x="75" y="46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453"/>
            <p:cNvSpPr>
              <a:spLocks noEditPoints="1"/>
            </p:cNvSpPr>
            <p:nvPr/>
          </p:nvSpPr>
          <p:spPr bwMode="auto">
            <a:xfrm>
              <a:off x="4938713" y="2101851"/>
              <a:ext cx="76200" cy="76200"/>
            </a:xfrm>
            <a:custGeom>
              <a:avLst/>
              <a:gdLst>
                <a:gd name="T0" fmla="*/ 112 w 144"/>
                <a:gd name="T1" fmla="*/ 12 h 144"/>
                <a:gd name="T2" fmla="*/ 99 w 144"/>
                <a:gd name="T3" fmla="*/ 6 h 144"/>
                <a:gd name="T4" fmla="*/ 89 w 144"/>
                <a:gd name="T5" fmla="*/ 13 h 144"/>
                <a:gd name="T6" fmla="*/ 83 w 144"/>
                <a:gd name="T7" fmla="*/ 22 h 144"/>
                <a:gd name="T8" fmla="*/ 69 w 144"/>
                <a:gd name="T9" fmla="*/ 20 h 144"/>
                <a:gd name="T10" fmla="*/ 66 w 144"/>
                <a:gd name="T11" fmla="*/ 10 h 144"/>
                <a:gd name="T12" fmla="*/ 57 w 144"/>
                <a:gd name="T13" fmla="*/ 0 h 144"/>
                <a:gd name="T14" fmla="*/ 43 w 144"/>
                <a:gd name="T15" fmla="*/ 4 h 144"/>
                <a:gd name="T16" fmla="*/ 41 w 144"/>
                <a:gd name="T17" fmla="*/ 19 h 144"/>
                <a:gd name="T18" fmla="*/ 46 w 144"/>
                <a:gd name="T19" fmla="*/ 27 h 144"/>
                <a:gd name="T20" fmla="*/ 33 w 144"/>
                <a:gd name="T21" fmla="*/ 37 h 144"/>
                <a:gd name="T22" fmla="*/ 24 w 144"/>
                <a:gd name="T23" fmla="*/ 33 h 144"/>
                <a:gd name="T24" fmla="*/ 13 w 144"/>
                <a:gd name="T25" fmla="*/ 32 h 144"/>
                <a:gd name="T26" fmla="*/ 5 w 144"/>
                <a:gd name="T27" fmla="*/ 46 h 144"/>
                <a:gd name="T28" fmla="*/ 13 w 144"/>
                <a:gd name="T29" fmla="*/ 55 h 144"/>
                <a:gd name="T30" fmla="*/ 21 w 144"/>
                <a:gd name="T31" fmla="*/ 60 h 144"/>
                <a:gd name="T32" fmla="*/ 20 w 144"/>
                <a:gd name="T33" fmla="*/ 75 h 144"/>
                <a:gd name="T34" fmla="*/ 11 w 144"/>
                <a:gd name="T35" fmla="*/ 78 h 144"/>
                <a:gd name="T36" fmla="*/ 0 w 144"/>
                <a:gd name="T37" fmla="*/ 86 h 144"/>
                <a:gd name="T38" fmla="*/ 5 w 144"/>
                <a:gd name="T39" fmla="*/ 101 h 144"/>
                <a:gd name="T40" fmla="*/ 18 w 144"/>
                <a:gd name="T41" fmla="*/ 102 h 144"/>
                <a:gd name="T42" fmla="*/ 27 w 144"/>
                <a:gd name="T43" fmla="*/ 99 h 144"/>
                <a:gd name="T44" fmla="*/ 37 w 144"/>
                <a:gd name="T45" fmla="*/ 111 h 144"/>
                <a:gd name="T46" fmla="*/ 33 w 144"/>
                <a:gd name="T47" fmla="*/ 120 h 144"/>
                <a:gd name="T48" fmla="*/ 33 w 144"/>
                <a:gd name="T49" fmla="*/ 132 h 144"/>
                <a:gd name="T50" fmla="*/ 46 w 144"/>
                <a:gd name="T51" fmla="*/ 138 h 144"/>
                <a:gd name="T52" fmla="*/ 54 w 144"/>
                <a:gd name="T53" fmla="*/ 131 h 144"/>
                <a:gd name="T54" fmla="*/ 60 w 144"/>
                <a:gd name="T55" fmla="*/ 122 h 144"/>
                <a:gd name="T56" fmla="*/ 76 w 144"/>
                <a:gd name="T57" fmla="*/ 124 h 144"/>
                <a:gd name="T58" fmla="*/ 77 w 144"/>
                <a:gd name="T59" fmla="*/ 134 h 144"/>
                <a:gd name="T60" fmla="*/ 86 w 144"/>
                <a:gd name="T61" fmla="*/ 144 h 144"/>
                <a:gd name="T62" fmla="*/ 100 w 144"/>
                <a:gd name="T63" fmla="*/ 140 h 144"/>
                <a:gd name="T64" fmla="*/ 102 w 144"/>
                <a:gd name="T65" fmla="*/ 125 h 144"/>
                <a:gd name="T66" fmla="*/ 99 w 144"/>
                <a:gd name="T67" fmla="*/ 117 h 144"/>
                <a:gd name="T68" fmla="*/ 111 w 144"/>
                <a:gd name="T69" fmla="*/ 107 h 144"/>
                <a:gd name="T70" fmla="*/ 121 w 144"/>
                <a:gd name="T71" fmla="*/ 111 h 144"/>
                <a:gd name="T72" fmla="*/ 132 w 144"/>
                <a:gd name="T73" fmla="*/ 111 h 144"/>
                <a:gd name="T74" fmla="*/ 139 w 144"/>
                <a:gd name="T75" fmla="*/ 98 h 144"/>
                <a:gd name="T76" fmla="*/ 131 w 144"/>
                <a:gd name="T77" fmla="*/ 89 h 144"/>
                <a:gd name="T78" fmla="*/ 122 w 144"/>
                <a:gd name="T79" fmla="*/ 84 h 144"/>
                <a:gd name="T80" fmla="*/ 124 w 144"/>
                <a:gd name="T81" fmla="*/ 68 h 144"/>
                <a:gd name="T82" fmla="*/ 134 w 144"/>
                <a:gd name="T83" fmla="*/ 66 h 144"/>
                <a:gd name="T84" fmla="*/ 144 w 144"/>
                <a:gd name="T85" fmla="*/ 58 h 144"/>
                <a:gd name="T86" fmla="*/ 139 w 144"/>
                <a:gd name="T87" fmla="*/ 43 h 144"/>
                <a:gd name="T88" fmla="*/ 126 w 144"/>
                <a:gd name="T89" fmla="*/ 42 h 144"/>
                <a:gd name="T90" fmla="*/ 116 w 144"/>
                <a:gd name="T91" fmla="*/ 45 h 144"/>
                <a:gd name="T92" fmla="*/ 106 w 144"/>
                <a:gd name="T93" fmla="*/ 33 h 144"/>
                <a:gd name="T94" fmla="*/ 111 w 144"/>
                <a:gd name="T95" fmla="*/ 24 h 144"/>
                <a:gd name="T96" fmla="*/ 112 w 144"/>
                <a:gd name="T97" fmla="*/ 12 h 144"/>
                <a:gd name="T98" fmla="*/ 83 w 144"/>
                <a:gd name="T99" fmla="*/ 52 h 144"/>
                <a:gd name="T100" fmla="*/ 90 w 144"/>
                <a:gd name="T101" fmla="*/ 56 h 144"/>
                <a:gd name="T102" fmla="*/ 96 w 144"/>
                <a:gd name="T103" fmla="*/ 73 h 144"/>
                <a:gd name="T104" fmla="*/ 92 w 144"/>
                <a:gd name="T105" fmla="*/ 82 h 144"/>
                <a:gd name="T106" fmla="*/ 87 w 144"/>
                <a:gd name="T107" fmla="*/ 91 h 144"/>
                <a:gd name="T108" fmla="*/ 70 w 144"/>
                <a:gd name="T109" fmla="*/ 95 h 144"/>
                <a:gd name="T110" fmla="*/ 62 w 144"/>
                <a:gd name="T111" fmla="*/ 92 h 144"/>
                <a:gd name="T112" fmla="*/ 54 w 144"/>
                <a:gd name="T113" fmla="*/ 86 h 144"/>
                <a:gd name="T114" fmla="*/ 49 w 144"/>
                <a:gd name="T115" fmla="*/ 71 h 144"/>
                <a:gd name="T116" fmla="*/ 51 w 144"/>
                <a:gd name="T117" fmla="*/ 62 h 144"/>
                <a:gd name="T118" fmla="*/ 57 w 144"/>
                <a:gd name="T119" fmla="*/ 53 h 144"/>
                <a:gd name="T120" fmla="*/ 75 w 144"/>
                <a:gd name="T121" fmla="*/ 49 h 144"/>
                <a:gd name="T122" fmla="*/ 83 w 144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2" y="12"/>
                  </a:moveTo>
                  <a:lnTo>
                    <a:pt x="99" y="6"/>
                  </a:lnTo>
                  <a:lnTo>
                    <a:pt x="89" y="13"/>
                  </a:lnTo>
                  <a:lnTo>
                    <a:pt x="83" y="22"/>
                  </a:lnTo>
                  <a:lnTo>
                    <a:pt x="69" y="20"/>
                  </a:lnTo>
                  <a:lnTo>
                    <a:pt x="66" y="10"/>
                  </a:lnTo>
                  <a:lnTo>
                    <a:pt x="57" y="0"/>
                  </a:lnTo>
                  <a:lnTo>
                    <a:pt x="43" y="4"/>
                  </a:lnTo>
                  <a:lnTo>
                    <a:pt x="41" y="19"/>
                  </a:lnTo>
                  <a:lnTo>
                    <a:pt x="46" y="27"/>
                  </a:lnTo>
                  <a:lnTo>
                    <a:pt x="33" y="37"/>
                  </a:lnTo>
                  <a:lnTo>
                    <a:pt x="24" y="33"/>
                  </a:lnTo>
                  <a:lnTo>
                    <a:pt x="13" y="32"/>
                  </a:lnTo>
                  <a:lnTo>
                    <a:pt x="5" y="46"/>
                  </a:lnTo>
                  <a:lnTo>
                    <a:pt x="13" y="55"/>
                  </a:lnTo>
                  <a:lnTo>
                    <a:pt x="21" y="60"/>
                  </a:lnTo>
                  <a:lnTo>
                    <a:pt x="20" y="75"/>
                  </a:lnTo>
                  <a:lnTo>
                    <a:pt x="11" y="78"/>
                  </a:lnTo>
                  <a:lnTo>
                    <a:pt x="0" y="86"/>
                  </a:lnTo>
                  <a:lnTo>
                    <a:pt x="5" y="101"/>
                  </a:lnTo>
                  <a:lnTo>
                    <a:pt x="18" y="102"/>
                  </a:lnTo>
                  <a:lnTo>
                    <a:pt x="27" y="99"/>
                  </a:lnTo>
                  <a:lnTo>
                    <a:pt x="37" y="111"/>
                  </a:lnTo>
                  <a:lnTo>
                    <a:pt x="33" y="120"/>
                  </a:lnTo>
                  <a:lnTo>
                    <a:pt x="33" y="132"/>
                  </a:lnTo>
                  <a:lnTo>
                    <a:pt x="46" y="138"/>
                  </a:lnTo>
                  <a:lnTo>
                    <a:pt x="54" y="131"/>
                  </a:lnTo>
                  <a:lnTo>
                    <a:pt x="60" y="122"/>
                  </a:lnTo>
                  <a:lnTo>
                    <a:pt x="76" y="124"/>
                  </a:lnTo>
                  <a:lnTo>
                    <a:pt x="77" y="134"/>
                  </a:lnTo>
                  <a:lnTo>
                    <a:pt x="86" y="144"/>
                  </a:lnTo>
                  <a:lnTo>
                    <a:pt x="100" y="140"/>
                  </a:lnTo>
                  <a:lnTo>
                    <a:pt x="102" y="125"/>
                  </a:lnTo>
                  <a:lnTo>
                    <a:pt x="99" y="117"/>
                  </a:lnTo>
                  <a:lnTo>
                    <a:pt x="111" y="107"/>
                  </a:lnTo>
                  <a:lnTo>
                    <a:pt x="121" y="111"/>
                  </a:lnTo>
                  <a:lnTo>
                    <a:pt x="132" y="111"/>
                  </a:lnTo>
                  <a:lnTo>
                    <a:pt x="139" y="98"/>
                  </a:lnTo>
                  <a:lnTo>
                    <a:pt x="131" y="89"/>
                  </a:lnTo>
                  <a:lnTo>
                    <a:pt x="122" y="84"/>
                  </a:lnTo>
                  <a:lnTo>
                    <a:pt x="124" y="68"/>
                  </a:lnTo>
                  <a:lnTo>
                    <a:pt x="134" y="66"/>
                  </a:lnTo>
                  <a:lnTo>
                    <a:pt x="144" y="58"/>
                  </a:lnTo>
                  <a:lnTo>
                    <a:pt x="139" y="43"/>
                  </a:lnTo>
                  <a:lnTo>
                    <a:pt x="126" y="42"/>
                  </a:lnTo>
                  <a:lnTo>
                    <a:pt x="116" y="45"/>
                  </a:lnTo>
                  <a:lnTo>
                    <a:pt x="106" y="33"/>
                  </a:lnTo>
                  <a:lnTo>
                    <a:pt x="111" y="24"/>
                  </a:lnTo>
                  <a:lnTo>
                    <a:pt x="112" y="12"/>
                  </a:lnTo>
                  <a:close/>
                  <a:moveTo>
                    <a:pt x="83" y="52"/>
                  </a:moveTo>
                  <a:lnTo>
                    <a:pt x="90" y="56"/>
                  </a:lnTo>
                  <a:lnTo>
                    <a:pt x="96" y="73"/>
                  </a:lnTo>
                  <a:lnTo>
                    <a:pt x="92" y="82"/>
                  </a:lnTo>
                  <a:lnTo>
                    <a:pt x="87" y="91"/>
                  </a:lnTo>
                  <a:lnTo>
                    <a:pt x="70" y="95"/>
                  </a:lnTo>
                  <a:lnTo>
                    <a:pt x="62" y="92"/>
                  </a:lnTo>
                  <a:lnTo>
                    <a:pt x="54" y="86"/>
                  </a:lnTo>
                  <a:lnTo>
                    <a:pt x="49" y="71"/>
                  </a:lnTo>
                  <a:lnTo>
                    <a:pt x="51" y="62"/>
                  </a:lnTo>
                  <a:lnTo>
                    <a:pt x="57" y="53"/>
                  </a:lnTo>
                  <a:lnTo>
                    <a:pt x="75" y="49"/>
                  </a:lnTo>
                  <a:lnTo>
                    <a:pt x="83" y="52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454"/>
            <p:cNvSpPr>
              <a:spLocks noEditPoints="1"/>
            </p:cNvSpPr>
            <p:nvPr/>
          </p:nvSpPr>
          <p:spPr bwMode="auto">
            <a:xfrm>
              <a:off x="4884738" y="2143126"/>
              <a:ext cx="79375" cy="82550"/>
            </a:xfrm>
            <a:custGeom>
              <a:avLst/>
              <a:gdLst>
                <a:gd name="T0" fmla="*/ 91 w 152"/>
                <a:gd name="T1" fmla="*/ 2 h 156"/>
                <a:gd name="T2" fmla="*/ 75 w 152"/>
                <a:gd name="T3" fmla="*/ 0 h 156"/>
                <a:gd name="T4" fmla="*/ 69 w 152"/>
                <a:gd name="T5" fmla="*/ 10 h 156"/>
                <a:gd name="T6" fmla="*/ 68 w 152"/>
                <a:gd name="T7" fmla="*/ 22 h 156"/>
                <a:gd name="T8" fmla="*/ 52 w 152"/>
                <a:gd name="T9" fmla="*/ 28 h 156"/>
                <a:gd name="T10" fmla="*/ 46 w 152"/>
                <a:gd name="T11" fmla="*/ 19 h 156"/>
                <a:gd name="T12" fmla="*/ 33 w 152"/>
                <a:gd name="T13" fmla="*/ 12 h 156"/>
                <a:gd name="T14" fmla="*/ 22 w 152"/>
                <a:gd name="T15" fmla="*/ 22 h 156"/>
                <a:gd name="T16" fmla="*/ 25 w 152"/>
                <a:gd name="T17" fmla="*/ 36 h 156"/>
                <a:gd name="T18" fmla="*/ 32 w 152"/>
                <a:gd name="T19" fmla="*/ 43 h 156"/>
                <a:gd name="T20" fmla="*/ 25 w 152"/>
                <a:gd name="T21" fmla="*/ 59 h 156"/>
                <a:gd name="T22" fmla="*/ 15 w 152"/>
                <a:gd name="T23" fmla="*/ 59 h 156"/>
                <a:gd name="T24" fmla="*/ 2 w 152"/>
                <a:gd name="T25" fmla="*/ 62 h 156"/>
                <a:gd name="T26" fmla="*/ 0 w 152"/>
                <a:gd name="T27" fmla="*/ 79 h 156"/>
                <a:gd name="T28" fmla="*/ 12 w 152"/>
                <a:gd name="T29" fmla="*/ 85 h 156"/>
                <a:gd name="T30" fmla="*/ 23 w 152"/>
                <a:gd name="T31" fmla="*/ 87 h 156"/>
                <a:gd name="T32" fmla="*/ 28 w 152"/>
                <a:gd name="T33" fmla="*/ 102 h 156"/>
                <a:gd name="T34" fmla="*/ 19 w 152"/>
                <a:gd name="T35" fmla="*/ 110 h 156"/>
                <a:gd name="T36" fmla="*/ 13 w 152"/>
                <a:gd name="T37" fmla="*/ 123 h 156"/>
                <a:gd name="T38" fmla="*/ 23 w 152"/>
                <a:gd name="T39" fmla="*/ 134 h 156"/>
                <a:gd name="T40" fmla="*/ 36 w 152"/>
                <a:gd name="T41" fmla="*/ 130 h 156"/>
                <a:gd name="T42" fmla="*/ 43 w 152"/>
                <a:gd name="T43" fmla="*/ 123 h 156"/>
                <a:gd name="T44" fmla="*/ 58 w 152"/>
                <a:gd name="T45" fmla="*/ 131 h 156"/>
                <a:gd name="T46" fmla="*/ 58 w 152"/>
                <a:gd name="T47" fmla="*/ 141 h 156"/>
                <a:gd name="T48" fmla="*/ 62 w 152"/>
                <a:gd name="T49" fmla="*/ 154 h 156"/>
                <a:gd name="T50" fmla="*/ 78 w 152"/>
                <a:gd name="T51" fmla="*/ 156 h 156"/>
                <a:gd name="T52" fmla="*/ 84 w 152"/>
                <a:gd name="T53" fmla="*/ 144 h 156"/>
                <a:gd name="T54" fmla="*/ 85 w 152"/>
                <a:gd name="T55" fmla="*/ 133 h 156"/>
                <a:gd name="T56" fmla="*/ 101 w 152"/>
                <a:gd name="T57" fmla="*/ 128 h 156"/>
                <a:gd name="T58" fmla="*/ 107 w 152"/>
                <a:gd name="T59" fmla="*/ 137 h 156"/>
                <a:gd name="T60" fmla="*/ 120 w 152"/>
                <a:gd name="T61" fmla="*/ 143 h 156"/>
                <a:gd name="T62" fmla="*/ 131 w 152"/>
                <a:gd name="T63" fmla="*/ 133 h 156"/>
                <a:gd name="T64" fmla="*/ 127 w 152"/>
                <a:gd name="T65" fmla="*/ 118 h 156"/>
                <a:gd name="T66" fmla="*/ 120 w 152"/>
                <a:gd name="T67" fmla="*/ 111 h 156"/>
                <a:gd name="T68" fmla="*/ 127 w 152"/>
                <a:gd name="T69" fmla="*/ 97 h 156"/>
                <a:gd name="T70" fmla="*/ 139 w 152"/>
                <a:gd name="T71" fmla="*/ 97 h 156"/>
                <a:gd name="T72" fmla="*/ 150 w 152"/>
                <a:gd name="T73" fmla="*/ 92 h 156"/>
                <a:gd name="T74" fmla="*/ 152 w 152"/>
                <a:gd name="T75" fmla="*/ 77 h 156"/>
                <a:gd name="T76" fmla="*/ 140 w 152"/>
                <a:gd name="T77" fmla="*/ 71 h 156"/>
                <a:gd name="T78" fmla="*/ 130 w 152"/>
                <a:gd name="T79" fmla="*/ 69 h 156"/>
                <a:gd name="T80" fmla="*/ 126 w 152"/>
                <a:gd name="T81" fmla="*/ 52 h 156"/>
                <a:gd name="T82" fmla="*/ 133 w 152"/>
                <a:gd name="T83" fmla="*/ 46 h 156"/>
                <a:gd name="T84" fmla="*/ 140 w 152"/>
                <a:gd name="T85" fmla="*/ 33 h 156"/>
                <a:gd name="T86" fmla="*/ 130 w 152"/>
                <a:gd name="T87" fmla="*/ 20 h 156"/>
                <a:gd name="T88" fmla="*/ 116 w 152"/>
                <a:gd name="T89" fmla="*/ 25 h 156"/>
                <a:gd name="T90" fmla="*/ 108 w 152"/>
                <a:gd name="T91" fmla="*/ 32 h 156"/>
                <a:gd name="T92" fmla="*/ 94 w 152"/>
                <a:gd name="T93" fmla="*/ 25 h 156"/>
                <a:gd name="T94" fmla="*/ 94 w 152"/>
                <a:gd name="T95" fmla="*/ 13 h 156"/>
                <a:gd name="T96" fmla="*/ 91 w 152"/>
                <a:gd name="T97" fmla="*/ 2 h 156"/>
                <a:gd name="T98" fmla="*/ 78 w 152"/>
                <a:gd name="T99" fmla="*/ 52 h 156"/>
                <a:gd name="T100" fmla="*/ 88 w 152"/>
                <a:gd name="T101" fmla="*/ 55 h 156"/>
                <a:gd name="T102" fmla="*/ 100 w 152"/>
                <a:gd name="T103" fmla="*/ 69 h 156"/>
                <a:gd name="T104" fmla="*/ 100 w 152"/>
                <a:gd name="T105" fmla="*/ 79 h 156"/>
                <a:gd name="T106" fmla="*/ 98 w 152"/>
                <a:gd name="T107" fmla="*/ 89 h 156"/>
                <a:gd name="T108" fmla="*/ 84 w 152"/>
                <a:gd name="T109" fmla="*/ 102 h 156"/>
                <a:gd name="T110" fmla="*/ 74 w 152"/>
                <a:gd name="T111" fmla="*/ 102 h 156"/>
                <a:gd name="T112" fmla="*/ 65 w 152"/>
                <a:gd name="T113" fmla="*/ 100 h 156"/>
                <a:gd name="T114" fmla="*/ 52 w 152"/>
                <a:gd name="T115" fmla="*/ 85 h 156"/>
                <a:gd name="T116" fmla="*/ 52 w 152"/>
                <a:gd name="T117" fmla="*/ 75 h 156"/>
                <a:gd name="T118" fmla="*/ 55 w 152"/>
                <a:gd name="T119" fmla="*/ 65 h 156"/>
                <a:gd name="T120" fmla="*/ 68 w 152"/>
                <a:gd name="T121" fmla="*/ 53 h 156"/>
                <a:gd name="T122" fmla="*/ 78 w 152"/>
                <a:gd name="T123" fmla="*/ 5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156">
                  <a:moveTo>
                    <a:pt x="91" y="2"/>
                  </a:moveTo>
                  <a:lnTo>
                    <a:pt x="75" y="0"/>
                  </a:lnTo>
                  <a:lnTo>
                    <a:pt x="69" y="10"/>
                  </a:lnTo>
                  <a:lnTo>
                    <a:pt x="68" y="22"/>
                  </a:lnTo>
                  <a:lnTo>
                    <a:pt x="52" y="28"/>
                  </a:lnTo>
                  <a:lnTo>
                    <a:pt x="46" y="19"/>
                  </a:lnTo>
                  <a:lnTo>
                    <a:pt x="33" y="12"/>
                  </a:lnTo>
                  <a:lnTo>
                    <a:pt x="22" y="22"/>
                  </a:lnTo>
                  <a:lnTo>
                    <a:pt x="25" y="36"/>
                  </a:lnTo>
                  <a:lnTo>
                    <a:pt x="32" y="43"/>
                  </a:lnTo>
                  <a:lnTo>
                    <a:pt x="25" y="59"/>
                  </a:lnTo>
                  <a:lnTo>
                    <a:pt x="15" y="59"/>
                  </a:lnTo>
                  <a:lnTo>
                    <a:pt x="2" y="62"/>
                  </a:lnTo>
                  <a:lnTo>
                    <a:pt x="0" y="79"/>
                  </a:lnTo>
                  <a:lnTo>
                    <a:pt x="12" y="85"/>
                  </a:lnTo>
                  <a:lnTo>
                    <a:pt x="23" y="87"/>
                  </a:lnTo>
                  <a:lnTo>
                    <a:pt x="28" y="102"/>
                  </a:lnTo>
                  <a:lnTo>
                    <a:pt x="19" y="110"/>
                  </a:lnTo>
                  <a:lnTo>
                    <a:pt x="13" y="123"/>
                  </a:lnTo>
                  <a:lnTo>
                    <a:pt x="23" y="134"/>
                  </a:lnTo>
                  <a:lnTo>
                    <a:pt x="36" y="130"/>
                  </a:lnTo>
                  <a:lnTo>
                    <a:pt x="43" y="123"/>
                  </a:lnTo>
                  <a:lnTo>
                    <a:pt x="58" y="131"/>
                  </a:lnTo>
                  <a:lnTo>
                    <a:pt x="58" y="141"/>
                  </a:lnTo>
                  <a:lnTo>
                    <a:pt x="62" y="154"/>
                  </a:lnTo>
                  <a:lnTo>
                    <a:pt x="78" y="156"/>
                  </a:lnTo>
                  <a:lnTo>
                    <a:pt x="84" y="144"/>
                  </a:lnTo>
                  <a:lnTo>
                    <a:pt x="85" y="133"/>
                  </a:lnTo>
                  <a:lnTo>
                    <a:pt x="101" y="128"/>
                  </a:lnTo>
                  <a:lnTo>
                    <a:pt x="107" y="137"/>
                  </a:lnTo>
                  <a:lnTo>
                    <a:pt x="120" y="143"/>
                  </a:lnTo>
                  <a:lnTo>
                    <a:pt x="131" y="133"/>
                  </a:lnTo>
                  <a:lnTo>
                    <a:pt x="127" y="118"/>
                  </a:lnTo>
                  <a:lnTo>
                    <a:pt x="120" y="111"/>
                  </a:lnTo>
                  <a:lnTo>
                    <a:pt x="127" y="97"/>
                  </a:lnTo>
                  <a:lnTo>
                    <a:pt x="139" y="97"/>
                  </a:lnTo>
                  <a:lnTo>
                    <a:pt x="150" y="92"/>
                  </a:lnTo>
                  <a:lnTo>
                    <a:pt x="152" y="77"/>
                  </a:lnTo>
                  <a:lnTo>
                    <a:pt x="140" y="71"/>
                  </a:lnTo>
                  <a:lnTo>
                    <a:pt x="130" y="69"/>
                  </a:lnTo>
                  <a:lnTo>
                    <a:pt x="126" y="52"/>
                  </a:lnTo>
                  <a:lnTo>
                    <a:pt x="133" y="46"/>
                  </a:lnTo>
                  <a:lnTo>
                    <a:pt x="140" y="33"/>
                  </a:lnTo>
                  <a:lnTo>
                    <a:pt x="130" y="20"/>
                  </a:lnTo>
                  <a:lnTo>
                    <a:pt x="116" y="25"/>
                  </a:lnTo>
                  <a:lnTo>
                    <a:pt x="108" y="32"/>
                  </a:lnTo>
                  <a:lnTo>
                    <a:pt x="94" y="25"/>
                  </a:lnTo>
                  <a:lnTo>
                    <a:pt x="94" y="13"/>
                  </a:lnTo>
                  <a:lnTo>
                    <a:pt x="91" y="2"/>
                  </a:lnTo>
                  <a:close/>
                  <a:moveTo>
                    <a:pt x="78" y="52"/>
                  </a:moveTo>
                  <a:lnTo>
                    <a:pt x="88" y="55"/>
                  </a:lnTo>
                  <a:lnTo>
                    <a:pt x="100" y="69"/>
                  </a:lnTo>
                  <a:lnTo>
                    <a:pt x="100" y="79"/>
                  </a:lnTo>
                  <a:lnTo>
                    <a:pt x="98" y="89"/>
                  </a:lnTo>
                  <a:lnTo>
                    <a:pt x="84" y="102"/>
                  </a:lnTo>
                  <a:lnTo>
                    <a:pt x="74" y="102"/>
                  </a:lnTo>
                  <a:lnTo>
                    <a:pt x="65" y="100"/>
                  </a:lnTo>
                  <a:lnTo>
                    <a:pt x="52" y="85"/>
                  </a:lnTo>
                  <a:lnTo>
                    <a:pt x="52" y="75"/>
                  </a:lnTo>
                  <a:lnTo>
                    <a:pt x="55" y="65"/>
                  </a:lnTo>
                  <a:lnTo>
                    <a:pt x="68" y="53"/>
                  </a:lnTo>
                  <a:lnTo>
                    <a:pt x="78" y="52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455"/>
            <p:cNvSpPr>
              <a:spLocks noEditPoints="1"/>
            </p:cNvSpPr>
            <p:nvPr/>
          </p:nvSpPr>
          <p:spPr bwMode="auto">
            <a:xfrm>
              <a:off x="4884738" y="2065338"/>
              <a:ext cx="71438" cy="69850"/>
            </a:xfrm>
            <a:custGeom>
              <a:avLst/>
              <a:gdLst>
                <a:gd name="T0" fmla="*/ 93 w 134"/>
                <a:gd name="T1" fmla="*/ 3 h 131"/>
                <a:gd name="T2" fmla="*/ 79 w 134"/>
                <a:gd name="T3" fmla="*/ 0 h 131"/>
                <a:gd name="T4" fmla="*/ 72 w 134"/>
                <a:gd name="T5" fmla="*/ 8 h 131"/>
                <a:gd name="T6" fmla="*/ 69 w 134"/>
                <a:gd name="T7" fmla="*/ 18 h 131"/>
                <a:gd name="T8" fmla="*/ 54 w 134"/>
                <a:gd name="T9" fmla="*/ 19 h 131"/>
                <a:gd name="T10" fmla="*/ 50 w 134"/>
                <a:gd name="T11" fmla="*/ 10 h 131"/>
                <a:gd name="T12" fmla="*/ 40 w 134"/>
                <a:gd name="T13" fmla="*/ 3 h 131"/>
                <a:gd name="T14" fmla="*/ 27 w 134"/>
                <a:gd name="T15" fmla="*/ 9 h 131"/>
                <a:gd name="T16" fmla="*/ 28 w 134"/>
                <a:gd name="T17" fmla="*/ 22 h 131"/>
                <a:gd name="T18" fmla="*/ 34 w 134"/>
                <a:gd name="T19" fmla="*/ 29 h 131"/>
                <a:gd name="T20" fmla="*/ 24 w 134"/>
                <a:gd name="T21" fmla="*/ 41 h 131"/>
                <a:gd name="T22" fmla="*/ 16 w 134"/>
                <a:gd name="T23" fmla="*/ 39 h 131"/>
                <a:gd name="T24" fmla="*/ 4 w 134"/>
                <a:gd name="T25" fmla="*/ 41 h 131"/>
                <a:gd name="T26" fmla="*/ 0 w 134"/>
                <a:gd name="T27" fmla="*/ 54 h 131"/>
                <a:gd name="T28" fmla="*/ 8 w 134"/>
                <a:gd name="T29" fmla="*/ 61 h 131"/>
                <a:gd name="T30" fmla="*/ 17 w 134"/>
                <a:gd name="T31" fmla="*/ 64 h 131"/>
                <a:gd name="T32" fmla="*/ 18 w 134"/>
                <a:gd name="T33" fmla="*/ 78 h 131"/>
                <a:gd name="T34" fmla="*/ 11 w 134"/>
                <a:gd name="T35" fmla="*/ 82 h 131"/>
                <a:gd name="T36" fmla="*/ 3 w 134"/>
                <a:gd name="T37" fmla="*/ 92 h 131"/>
                <a:gd name="T38" fmla="*/ 10 w 134"/>
                <a:gd name="T39" fmla="*/ 104 h 131"/>
                <a:gd name="T40" fmla="*/ 23 w 134"/>
                <a:gd name="T41" fmla="*/ 103 h 131"/>
                <a:gd name="T42" fmla="*/ 30 w 134"/>
                <a:gd name="T43" fmla="*/ 98 h 131"/>
                <a:gd name="T44" fmla="*/ 41 w 134"/>
                <a:gd name="T45" fmla="*/ 107 h 131"/>
                <a:gd name="T46" fmla="*/ 40 w 134"/>
                <a:gd name="T47" fmla="*/ 117 h 131"/>
                <a:gd name="T48" fmla="*/ 41 w 134"/>
                <a:gd name="T49" fmla="*/ 127 h 131"/>
                <a:gd name="T50" fmla="*/ 54 w 134"/>
                <a:gd name="T51" fmla="*/ 131 h 131"/>
                <a:gd name="T52" fmla="*/ 62 w 134"/>
                <a:gd name="T53" fmla="*/ 123 h 131"/>
                <a:gd name="T54" fmla="*/ 65 w 134"/>
                <a:gd name="T55" fmla="*/ 114 h 131"/>
                <a:gd name="T56" fmla="*/ 80 w 134"/>
                <a:gd name="T57" fmla="*/ 113 h 131"/>
                <a:gd name="T58" fmla="*/ 83 w 134"/>
                <a:gd name="T59" fmla="*/ 121 h 131"/>
                <a:gd name="T60" fmla="*/ 93 w 134"/>
                <a:gd name="T61" fmla="*/ 128 h 131"/>
                <a:gd name="T62" fmla="*/ 106 w 134"/>
                <a:gd name="T63" fmla="*/ 121 h 131"/>
                <a:gd name="T64" fmla="*/ 105 w 134"/>
                <a:gd name="T65" fmla="*/ 110 h 131"/>
                <a:gd name="T66" fmla="*/ 101 w 134"/>
                <a:gd name="T67" fmla="*/ 101 h 131"/>
                <a:gd name="T68" fmla="*/ 109 w 134"/>
                <a:gd name="T69" fmla="*/ 90 h 131"/>
                <a:gd name="T70" fmla="*/ 119 w 134"/>
                <a:gd name="T71" fmla="*/ 92 h 131"/>
                <a:gd name="T72" fmla="*/ 131 w 134"/>
                <a:gd name="T73" fmla="*/ 91 h 131"/>
                <a:gd name="T74" fmla="*/ 134 w 134"/>
                <a:gd name="T75" fmla="*/ 78 h 131"/>
                <a:gd name="T76" fmla="*/ 125 w 134"/>
                <a:gd name="T77" fmla="*/ 71 h 131"/>
                <a:gd name="T78" fmla="*/ 116 w 134"/>
                <a:gd name="T79" fmla="*/ 68 h 131"/>
                <a:gd name="T80" fmla="*/ 115 w 134"/>
                <a:gd name="T81" fmla="*/ 54 h 131"/>
                <a:gd name="T82" fmla="*/ 124 w 134"/>
                <a:gd name="T83" fmla="*/ 49 h 131"/>
                <a:gd name="T84" fmla="*/ 131 w 134"/>
                <a:gd name="T85" fmla="*/ 39 h 131"/>
                <a:gd name="T86" fmla="*/ 124 w 134"/>
                <a:gd name="T87" fmla="*/ 26 h 131"/>
                <a:gd name="T88" fmla="*/ 112 w 134"/>
                <a:gd name="T89" fmla="*/ 28 h 131"/>
                <a:gd name="T90" fmla="*/ 103 w 134"/>
                <a:gd name="T91" fmla="*/ 33 h 131"/>
                <a:gd name="T92" fmla="*/ 92 w 134"/>
                <a:gd name="T93" fmla="*/ 23 h 131"/>
                <a:gd name="T94" fmla="*/ 95 w 134"/>
                <a:gd name="T95" fmla="*/ 15 h 131"/>
                <a:gd name="T96" fmla="*/ 93 w 134"/>
                <a:gd name="T97" fmla="*/ 3 h 131"/>
                <a:gd name="T98" fmla="*/ 73 w 134"/>
                <a:gd name="T99" fmla="*/ 45 h 131"/>
                <a:gd name="T100" fmla="*/ 82 w 134"/>
                <a:gd name="T101" fmla="*/ 48 h 131"/>
                <a:gd name="T102" fmla="*/ 89 w 134"/>
                <a:gd name="T103" fmla="*/ 64 h 131"/>
                <a:gd name="T104" fmla="*/ 88 w 134"/>
                <a:gd name="T105" fmla="*/ 72 h 131"/>
                <a:gd name="T106" fmla="*/ 85 w 134"/>
                <a:gd name="T107" fmla="*/ 80 h 131"/>
                <a:gd name="T108" fmla="*/ 69 w 134"/>
                <a:gd name="T109" fmla="*/ 88 h 131"/>
                <a:gd name="T110" fmla="*/ 60 w 134"/>
                <a:gd name="T111" fmla="*/ 87 h 131"/>
                <a:gd name="T112" fmla="*/ 53 w 134"/>
                <a:gd name="T113" fmla="*/ 82 h 131"/>
                <a:gd name="T114" fmla="*/ 44 w 134"/>
                <a:gd name="T115" fmla="*/ 68 h 131"/>
                <a:gd name="T116" fmla="*/ 46 w 134"/>
                <a:gd name="T117" fmla="*/ 59 h 131"/>
                <a:gd name="T118" fmla="*/ 50 w 134"/>
                <a:gd name="T119" fmla="*/ 52 h 131"/>
                <a:gd name="T120" fmla="*/ 65 w 134"/>
                <a:gd name="T121" fmla="*/ 44 h 131"/>
                <a:gd name="T122" fmla="*/ 73 w 134"/>
                <a:gd name="T123" fmla="*/ 4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31">
                  <a:moveTo>
                    <a:pt x="93" y="3"/>
                  </a:moveTo>
                  <a:lnTo>
                    <a:pt x="79" y="0"/>
                  </a:lnTo>
                  <a:lnTo>
                    <a:pt x="72" y="8"/>
                  </a:lnTo>
                  <a:lnTo>
                    <a:pt x="69" y="18"/>
                  </a:lnTo>
                  <a:lnTo>
                    <a:pt x="54" y="19"/>
                  </a:lnTo>
                  <a:lnTo>
                    <a:pt x="50" y="10"/>
                  </a:lnTo>
                  <a:lnTo>
                    <a:pt x="40" y="3"/>
                  </a:lnTo>
                  <a:lnTo>
                    <a:pt x="27" y="9"/>
                  </a:lnTo>
                  <a:lnTo>
                    <a:pt x="28" y="22"/>
                  </a:lnTo>
                  <a:lnTo>
                    <a:pt x="34" y="29"/>
                  </a:lnTo>
                  <a:lnTo>
                    <a:pt x="24" y="41"/>
                  </a:lnTo>
                  <a:lnTo>
                    <a:pt x="16" y="39"/>
                  </a:lnTo>
                  <a:lnTo>
                    <a:pt x="4" y="41"/>
                  </a:lnTo>
                  <a:lnTo>
                    <a:pt x="0" y="54"/>
                  </a:lnTo>
                  <a:lnTo>
                    <a:pt x="8" y="61"/>
                  </a:lnTo>
                  <a:lnTo>
                    <a:pt x="17" y="64"/>
                  </a:lnTo>
                  <a:lnTo>
                    <a:pt x="18" y="78"/>
                  </a:lnTo>
                  <a:lnTo>
                    <a:pt x="11" y="82"/>
                  </a:lnTo>
                  <a:lnTo>
                    <a:pt x="3" y="92"/>
                  </a:lnTo>
                  <a:lnTo>
                    <a:pt x="10" y="104"/>
                  </a:lnTo>
                  <a:lnTo>
                    <a:pt x="23" y="103"/>
                  </a:lnTo>
                  <a:lnTo>
                    <a:pt x="30" y="98"/>
                  </a:lnTo>
                  <a:lnTo>
                    <a:pt x="41" y="107"/>
                  </a:lnTo>
                  <a:lnTo>
                    <a:pt x="40" y="117"/>
                  </a:lnTo>
                  <a:lnTo>
                    <a:pt x="41" y="127"/>
                  </a:lnTo>
                  <a:lnTo>
                    <a:pt x="54" y="131"/>
                  </a:lnTo>
                  <a:lnTo>
                    <a:pt x="62" y="123"/>
                  </a:lnTo>
                  <a:lnTo>
                    <a:pt x="65" y="114"/>
                  </a:lnTo>
                  <a:lnTo>
                    <a:pt x="80" y="113"/>
                  </a:lnTo>
                  <a:lnTo>
                    <a:pt x="83" y="121"/>
                  </a:lnTo>
                  <a:lnTo>
                    <a:pt x="93" y="128"/>
                  </a:lnTo>
                  <a:lnTo>
                    <a:pt x="106" y="121"/>
                  </a:lnTo>
                  <a:lnTo>
                    <a:pt x="105" y="110"/>
                  </a:lnTo>
                  <a:lnTo>
                    <a:pt x="101" y="101"/>
                  </a:lnTo>
                  <a:lnTo>
                    <a:pt x="109" y="90"/>
                  </a:lnTo>
                  <a:lnTo>
                    <a:pt x="119" y="92"/>
                  </a:lnTo>
                  <a:lnTo>
                    <a:pt x="131" y="91"/>
                  </a:lnTo>
                  <a:lnTo>
                    <a:pt x="134" y="78"/>
                  </a:lnTo>
                  <a:lnTo>
                    <a:pt x="125" y="71"/>
                  </a:lnTo>
                  <a:lnTo>
                    <a:pt x="116" y="68"/>
                  </a:lnTo>
                  <a:lnTo>
                    <a:pt x="115" y="54"/>
                  </a:lnTo>
                  <a:lnTo>
                    <a:pt x="124" y="49"/>
                  </a:lnTo>
                  <a:lnTo>
                    <a:pt x="131" y="39"/>
                  </a:lnTo>
                  <a:lnTo>
                    <a:pt x="124" y="26"/>
                  </a:lnTo>
                  <a:lnTo>
                    <a:pt x="112" y="28"/>
                  </a:lnTo>
                  <a:lnTo>
                    <a:pt x="103" y="33"/>
                  </a:lnTo>
                  <a:lnTo>
                    <a:pt x="92" y="23"/>
                  </a:lnTo>
                  <a:lnTo>
                    <a:pt x="95" y="15"/>
                  </a:lnTo>
                  <a:lnTo>
                    <a:pt x="93" y="3"/>
                  </a:lnTo>
                  <a:close/>
                  <a:moveTo>
                    <a:pt x="73" y="45"/>
                  </a:moveTo>
                  <a:lnTo>
                    <a:pt x="82" y="48"/>
                  </a:lnTo>
                  <a:lnTo>
                    <a:pt x="89" y="64"/>
                  </a:lnTo>
                  <a:lnTo>
                    <a:pt x="88" y="72"/>
                  </a:lnTo>
                  <a:lnTo>
                    <a:pt x="85" y="80"/>
                  </a:lnTo>
                  <a:lnTo>
                    <a:pt x="69" y="88"/>
                  </a:lnTo>
                  <a:lnTo>
                    <a:pt x="60" y="87"/>
                  </a:lnTo>
                  <a:lnTo>
                    <a:pt x="53" y="82"/>
                  </a:lnTo>
                  <a:lnTo>
                    <a:pt x="44" y="68"/>
                  </a:lnTo>
                  <a:lnTo>
                    <a:pt x="46" y="59"/>
                  </a:lnTo>
                  <a:lnTo>
                    <a:pt x="50" y="52"/>
                  </a:lnTo>
                  <a:lnTo>
                    <a:pt x="65" y="44"/>
                  </a:lnTo>
                  <a:lnTo>
                    <a:pt x="73" y="45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456"/>
            <p:cNvSpPr>
              <a:spLocks noEditPoints="1"/>
            </p:cNvSpPr>
            <p:nvPr/>
          </p:nvSpPr>
          <p:spPr bwMode="auto">
            <a:xfrm>
              <a:off x="4937126" y="2098676"/>
              <a:ext cx="76200" cy="76200"/>
            </a:xfrm>
            <a:custGeom>
              <a:avLst/>
              <a:gdLst>
                <a:gd name="T0" fmla="*/ 111 w 143"/>
                <a:gd name="T1" fmla="*/ 13 h 144"/>
                <a:gd name="T2" fmla="*/ 98 w 143"/>
                <a:gd name="T3" fmla="*/ 6 h 144"/>
                <a:gd name="T4" fmla="*/ 88 w 143"/>
                <a:gd name="T5" fmla="*/ 13 h 144"/>
                <a:gd name="T6" fmla="*/ 84 w 143"/>
                <a:gd name="T7" fmla="*/ 21 h 144"/>
                <a:gd name="T8" fmla="*/ 68 w 143"/>
                <a:gd name="T9" fmla="*/ 20 h 144"/>
                <a:gd name="T10" fmla="*/ 65 w 143"/>
                <a:gd name="T11" fmla="*/ 10 h 144"/>
                <a:gd name="T12" fmla="*/ 56 w 143"/>
                <a:gd name="T13" fmla="*/ 0 h 144"/>
                <a:gd name="T14" fmla="*/ 42 w 143"/>
                <a:gd name="T15" fmla="*/ 6 h 144"/>
                <a:gd name="T16" fmla="*/ 42 w 143"/>
                <a:gd name="T17" fmla="*/ 19 h 144"/>
                <a:gd name="T18" fmla="*/ 45 w 143"/>
                <a:gd name="T19" fmla="*/ 27 h 144"/>
                <a:gd name="T20" fmla="*/ 33 w 143"/>
                <a:gd name="T21" fmla="*/ 37 h 144"/>
                <a:gd name="T22" fmla="*/ 23 w 143"/>
                <a:gd name="T23" fmla="*/ 33 h 144"/>
                <a:gd name="T24" fmla="*/ 12 w 143"/>
                <a:gd name="T25" fmla="*/ 33 h 144"/>
                <a:gd name="T26" fmla="*/ 4 w 143"/>
                <a:gd name="T27" fmla="*/ 46 h 144"/>
                <a:gd name="T28" fmla="*/ 12 w 143"/>
                <a:gd name="T29" fmla="*/ 55 h 144"/>
                <a:gd name="T30" fmla="*/ 22 w 143"/>
                <a:gd name="T31" fmla="*/ 60 h 144"/>
                <a:gd name="T32" fmla="*/ 20 w 143"/>
                <a:gd name="T33" fmla="*/ 76 h 144"/>
                <a:gd name="T34" fmla="*/ 10 w 143"/>
                <a:gd name="T35" fmla="*/ 78 h 144"/>
                <a:gd name="T36" fmla="*/ 0 w 143"/>
                <a:gd name="T37" fmla="*/ 86 h 144"/>
                <a:gd name="T38" fmla="*/ 4 w 143"/>
                <a:gd name="T39" fmla="*/ 101 h 144"/>
                <a:gd name="T40" fmla="*/ 17 w 143"/>
                <a:gd name="T41" fmla="*/ 102 h 144"/>
                <a:gd name="T42" fmla="*/ 28 w 143"/>
                <a:gd name="T43" fmla="*/ 99 h 144"/>
                <a:gd name="T44" fmla="*/ 38 w 143"/>
                <a:gd name="T45" fmla="*/ 111 h 144"/>
                <a:gd name="T46" fmla="*/ 33 w 143"/>
                <a:gd name="T47" fmla="*/ 119 h 144"/>
                <a:gd name="T48" fmla="*/ 32 w 143"/>
                <a:gd name="T49" fmla="*/ 132 h 144"/>
                <a:gd name="T50" fmla="*/ 45 w 143"/>
                <a:gd name="T51" fmla="*/ 139 h 144"/>
                <a:gd name="T52" fmla="*/ 55 w 143"/>
                <a:gd name="T53" fmla="*/ 131 h 144"/>
                <a:gd name="T54" fmla="*/ 59 w 143"/>
                <a:gd name="T55" fmla="*/ 122 h 144"/>
                <a:gd name="T56" fmla="*/ 75 w 143"/>
                <a:gd name="T57" fmla="*/ 124 h 144"/>
                <a:gd name="T58" fmla="*/ 78 w 143"/>
                <a:gd name="T59" fmla="*/ 134 h 144"/>
                <a:gd name="T60" fmla="*/ 87 w 143"/>
                <a:gd name="T61" fmla="*/ 144 h 144"/>
                <a:gd name="T62" fmla="*/ 101 w 143"/>
                <a:gd name="T63" fmla="*/ 139 h 144"/>
                <a:gd name="T64" fmla="*/ 102 w 143"/>
                <a:gd name="T65" fmla="*/ 127 h 144"/>
                <a:gd name="T66" fmla="*/ 98 w 143"/>
                <a:gd name="T67" fmla="*/ 116 h 144"/>
                <a:gd name="T68" fmla="*/ 110 w 143"/>
                <a:gd name="T69" fmla="*/ 106 h 144"/>
                <a:gd name="T70" fmla="*/ 120 w 143"/>
                <a:gd name="T71" fmla="*/ 111 h 144"/>
                <a:gd name="T72" fmla="*/ 131 w 143"/>
                <a:gd name="T73" fmla="*/ 112 h 144"/>
                <a:gd name="T74" fmla="*/ 138 w 143"/>
                <a:gd name="T75" fmla="*/ 98 h 144"/>
                <a:gd name="T76" fmla="*/ 131 w 143"/>
                <a:gd name="T77" fmla="*/ 89 h 144"/>
                <a:gd name="T78" fmla="*/ 123 w 143"/>
                <a:gd name="T79" fmla="*/ 83 h 144"/>
                <a:gd name="T80" fmla="*/ 124 w 143"/>
                <a:gd name="T81" fmla="*/ 69 h 144"/>
                <a:gd name="T82" fmla="*/ 133 w 143"/>
                <a:gd name="T83" fmla="*/ 66 h 144"/>
                <a:gd name="T84" fmla="*/ 143 w 143"/>
                <a:gd name="T85" fmla="*/ 57 h 144"/>
                <a:gd name="T86" fmla="*/ 138 w 143"/>
                <a:gd name="T87" fmla="*/ 43 h 144"/>
                <a:gd name="T88" fmla="*/ 126 w 143"/>
                <a:gd name="T89" fmla="*/ 42 h 144"/>
                <a:gd name="T90" fmla="*/ 117 w 143"/>
                <a:gd name="T91" fmla="*/ 44 h 144"/>
                <a:gd name="T92" fmla="*/ 107 w 143"/>
                <a:gd name="T93" fmla="*/ 33 h 144"/>
                <a:gd name="T94" fmla="*/ 111 w 143"/>
                <a:gd name="T95" fmla="*/ 24 h 144"/>
                <a:gd name="T96" fmla="*/ 111 w 143"/>
                <a:gd name="T97" fmla="*/ 13 h 144"/>
                <a:gd name="T98" fmla="*/ 82 w 143"/>
                <a:gd name="T99" fmla="*/ 52 h 144"/>
                <a:gd name="T100" fmla="*/ 89 w 143"/>
                <a:gd name="T101" fmla="*/ 57 h 144"/>
                <a:gd name="T102" fmla="*/ 95 w 143"/>
                <a:gd name="T103" fmla="*/ 73 h 144"/>
                <a:gd name="T104" fmla="*/ 92 w 143"/>
                <a:gd name="T105" fmla="*/ 83 h 144"/>
                <a:gd name="T106" fmla="*/ 87 w 143"/>
                <a:gd name="T107" fmla="*/ 91 h 144"/>
                <a:gd name="T108" fmla="*/ 69 w 143"/>
                <a:gd name="T109" fmla="*/ 96 h 144"/>
                <a:gd name="T110" fmla="*/ 61 w 143"/>
                <a:gd name="T111" fmla="*/ 92 h 144"/>
                <a:gd name="T112" fmla="*/ 53 w 143"/>
                <a:gd name="T113" fmla="*/ 88 h 144"/>
                <a:gd name="T114" fmla="*/ 48 w 143"/>
                <a:gd name="T115" fmla="*/ 70 h 144"/>
                <a:gd name="T116" fmla="*/ 51 w 143"/>
                <a:gd name="T117" fmla="*/ 62 h 144"/>
                <a:gd name="T118" fmla="*/ 56 w 143"/>
                <a:gd name="T119" fmla="*/ 53 h 144"/>
                <a:gd name="T120" fmla="*/ 74 w 143"/>
                <a:gd name="T121" fmla="*/ 49 h 144"/>
                <a:gd name="T122" fmla="*/ 82 w 143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3" h="144">
                  <a:moveTo>
                    <a:pt x="111" y="13"/>
                  </a:moveTo>
                  <a:lnTo>
                    <a:pt x="98" y="6"/>
                  </a:lnTo>
                  <a:lnTo>
                    <a:pt x="88" y="13"/>
                  </a:lnTo>
                  <a:lnTo>
                    <a:pt x="84" y="21"/>
                  </a:lnTo>
                  <a:lnTo>
                    <a:pt x="68" y="20"/>
                  </a:lnTo>
                  <a:lnTo>
                    <a:pt x="65" y="10"/>
                  </a:lnTo>
                  <a:lnTo>
                    <a:pt x="56" y="0"/>
                  </a:lnTo>
                  <a:lnTo>
                    <a:pt x="42" y="6"/>
                  </a:lnTo>
                  <a:lnTo>
                    <a:pt x="42" y="19"/>
                  </a:lnTo>
                  <a:lnTo>
                    <a:pt x="45" y="27"/>
                  </a:lnTo>
                  <a:lnTo>
                    <a:pt x="33" y="37"/>
                  </a:lnTo>
                  <a:lnTo>
                    <a:pt x="23" y="33"/>
                  </a:lnTo>
                  <a:lnTo>
                    <a:pt x="12" y="33"/>
                  </a:lnTo>
                  <a:lnTo>
                    <a:pt x="4" y="46"/>
                  </a:lnTo>
                  <a:lnTo>
                    <a:pt x="12" y="55"/>
                  </a:lnTo>
                  <a:lnTo>
                    <a:pt x="22" y="60"/>
                  </a:lnTo>
                  <a:lnTo>
                    <a:pt x="20" y="76"/>
                  </a:lnTo>
                  <a:lnTo>
                    <a:pt x="10" y="78"/>
                  </a:lnTo>
                  <a:lnTo>
                    <a:pt x="0" y="86"/>
                  </a:lnTo>
                  <a:lnTo>
                    <a:pt x="4" y="101"/>
                  </a:lnTo>
                  <a:lnTo>
                    <a:pt x="17" y="102"/>
                  </a:lnTo>
                  <a:lnTo>
                    <a:pt x="28" y="99"/>
                  </a:lnTo>
                  <a:lnTo>
                    <a:pt x="38" y="111"/>
                  </a:lnTo>
                  <a:lnTo>
                    <a:pt x="33" y="119"/>
                  </a:lnTo>
                  <a:lnTo>
                    <a:pt x="32" y="132"/>
                  </a:lnTo>
                  <a:lnTo>
                    <a:pt x="45" y="139"/>
                  </a:lnTo>
                  <a:lnTo>
                    <a:pt x="55" y="131"/>
                  </a:lnTo>
                  <a:lnTo>
                    <a:pt x="59" y="122"/>
                  </a:lnTo>
                  <a:lnTo>
                    <a:pt x="75" y="124"/>
                  </a:lnTo>
                  <a:lnTo>
                    <a:pt x="78" y="134"/>
                  </a:lnTo>
                  <a:lnTo>
                    <a:pt x="87" y="144"/>
                  </a:lnTo>
                  <a:lnTo>
                    <a:pt x="101" y="139"/>
                  </a:lnTo>
                  <a:lnTo>
                    <a:pt x="102" y="127"/>
                  </a:lnTo>
                  <a:lnTo>
                    <a:pt x="98" y="116"/>
                  </a:lnTo>
                  <a:lnTo>
                    <a:pt x="110" y="106"/>
                  </a:lnTo>
                  <a:lnTo>
                    <a:pt x="120" y="111"/>
                  </a:lnTo>
                  <a:lnTo>
                    <a:pt x="131" y="112"/>
                  </a:lnTo>
                  <a:lnTo>
                    <a:pt x="138" y="98"/>
                  </a:lnTo>
                  <a:lnTo>
                    <a:pt x="131" y="89"/>
                  </a:lnTo>
                  <a:lnTo>
                    <a:pt x="123" y="83"/>
                  </a:lnTo>
                  <a:lnTo>
                    <a:pt x="124" y="69"/>
                  </a:lnTo>
                  <a:lnTo>
                    <a:pt x="133" y="66"/>
                  </a:lnTo>
                  <a:lnTo>
                    <a:pt x="143" y="57"/>
                  </a:lnTo>
                  <a:lnTo>
                    <a:pt x="138" y="43"/>
                  </a:lnTo>
                  <a:lnTo>
                    <a:pt x="126" y="42"/>
                  </a:lnTo>
                  <a:lnTo>
                    <a:pt x="117" y="44"/>
                  </a:lnTo>
                  <a:lnTo>
                    <a:pt x="107" y="33"/>
                  </a:lnTo>
                  <a:lnTo>
                    <a:pt x="111" y="24"/>
                  </a:lnTo>
                  <a:lnTo>
                    <a:pt x="111" y="13"/>
                  </a:lnTo>
                  <a:close/>
                  <a:moveTo>
                    <a:pt x="82" y="52"/>
                  </a:moveTo>
                  <a:lnTo>
                    <a:pt x="89" y="57"/>
                  </a:lnTo>
                  <a:lnTo>
                    <a:pt x="95" y="73"/>
                  </a:lnTo>
                  <a:lnTo>
                    <a:pt x="92" y="83"/>
                  </a:lnTo>
                  <a:lnTo>
                    <a:pt x="87" y="91"/>
                  </a:lnTo>
                  <a:lnTo>
                    <a:pt x="69" y="96"/>
                  </a:lnTo>
                  <a:lnTo>
                    <a:pt x="61" y="92"/>
                  </a:lnTo>
                  <a:lnTo>
                    <a:pt x="53" y="88"/>
                  </a:lnTo>
                  <a:lnTo>
                    <a:pt x="48" y="70"/>
                  </a:lnTo>
                  <a:lnTo>
                    <a:pt x="51" y="62"/>
                  </a:lnTo>
                  <a:lnTo>
                    <a:pt x="56" y="53"/>
                  </a:lnTo>
                  <a:lnTo>
                    <a:pt x="74" y="49"/>
                  </a:lnTo>
                  <a:lnTo>
                    <a:pt x="82" y="52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457"/>
            <p:cNvSpPr>
              <a:spLocks noEditPoints="1"/>
            </p:cNvSpPr>
            <p:nvPr/>
          </p:nvSpPr>
          <p:spPr bwMode="auto">
            <a:xfrm>
              <a:off x="4883151" y="2139951"/>
              <a:ext cx="79375" cy="82550"/>
            </a:xfrm>
            <a:custGeom>
              <a:avLst/>
              <a:gdLst>
                <a:gd name="T0" fmla="*/ 89 w 150"/>
                <a:gd name="T1" fmla="*/ 1 h 156"/>
                <a:gd name="T2" fmla="*/ 73 w 150"/>
                <a:gd name="T3" fmla="*/ 0 h 156"/>
                <a:gd name="T4" fmla="*/ 68 w 150"/>
                <a:gd name="T5" fmla="*/ 12 h 156"/>
                <a:gd name="T6" fmla="*/ 66 w 150"/>
                <a:gd name="T7" fmla="*/ 22 h 156"/>
                <a:gd name="T8" fmla="*/ 50 w 150"/>
                <a:gd name="T9" fmla="*/ 27 h 156"/>
                <a:gd name="T10" fmla="*/ 44 w 150"/>
                <a:gd name="T11" fmla="*/ 19 h 156"/>
                <a:gd name="T12" fmla="*/ 31 w 150"/>
                <a:gd name="T13" fmla="*/ 12 h 156"/>
                <a:gd name="T14" fmla="*/ 20 w 150"/>
                <a:gd name="T15" fmla="*/ 23 h 156"/>
                <a:gd name="T16" fmla="*/ 24 w 150"/>
                <a:gd name="T17" fmla="*/ 36 h 156"/>
                <a:gd name="T18" fmla="*/ 31 w 150"/>
                <a:gd name="T19" fmla="*/ 45 h 156"/>
                <a:gd name="T20" fmla="*/ 24 w 150"/>
                <a:gd name="T21" fmla="*/ 59 h 156"/>
                <a:gd name="T22" fmla="*/ 13 w 150"/>
                <a:gd name="T23" fmla="*/ 59 h 156"/>
                <a:gd name="T24" fmla="*/ 1 w 150"/>
                <a:gd name="T25" fmla="*/ 63 h 156"/>
                <a:gd name="T26" fmla="*/ 0 w 150"/>
                <a:gd name="T27" fmla="*/ 79 h 156"/>
                <a:gd name="T28" fmla="*/ 10 w 150"/>
                <a:gd name="T29" fmla="*/ 85 h 156"/>
                <a:gd name="T30" fmla="*/ 21 w 150"/>
                <a:gd name="T31" fmla="*/ 86 h 156"/>
                <a:gd name="T32" fmla="*/ 26 w 150"/>
                <a:gd name="T33" fmla="*/ 102 h 156"/>
                <a:gd name="T34" fmla="*/ 19 w 150"/>
                <a:gd name="T35" fmla="*/ 109 h 156"/>
                <a:gd name="T36" fmla="*/ 11 w 150"/>
                <a:gd name="T37" fmla="*/ 122 h 156"/>
                <a:gd name="T38" fmla="*/ 21 w 150"/>
                <a:gd name="T39" fmla="*/ 135 h 156"/>
                <a:gd name="T40" fmla="*/ 34 w 150"/>
                <a:gd name="T41" fmla="*/ 131 h 156"/>
                <a:gd name="T42" fmla="*/ 43 w 150"/>
                <a:gd name="T43" fmla="*/ 122 h 156"/>
                <a:gd name="T44" fmla="*/ 57 w 150"/>
                <a:gd name="T45" fmla="*/ 131 h 156"/>
                <a:gd name="T46" fmla="*/ 56 w 150"/>
                <a:gd name="T47" fmla="*/ 143 h 156"/>
                <a:gd name="T48" fmla="*/ 60 w 150"/>
                <a:gd name="T49" fmla="*/ 154 h 156"/>
                <a:gd name="T50" fmla="*/ 76 w 150"/>
                <a:gd name="T51" fmla="*/ 156 h 156"/>
                <a:gd name="T52" fmla="*/ 82 w 150"/>
                <a:gd name="T53" fmla="*/ 144 h 156"/>
                <a:gd name="T54" fmla="*/ 83 w 150"/>
                <a:gd name="T55" fmla="*/ 132 h 156"/>
                <a:gd name="T56" fmla="*/ 99 w 150"/>
                <a:gd name="T57" fmla="*/ 128 h 156"/>
                <a:gd name="T58" fmla="*/ 105 w 150"/>
                <a:gd name="T59" fmla="*/ 137 h 156"/>
                <a:gd name="T60" fmla="*/ 118 w 150"/>
                <a:gd name="T61" fmla="*/ 144 h 156"/>
                <a:gd name="T62" fmla="*/ 130 w 150"/>
                <a:gd name="T63" fmla="*/ 132 h 156"/>
                <a:gd name="T64" fmla="*/ 125 w 150"/>
                <a:gd name="T65" fmla="*/ 120 h 156"/>
                <a:gd name="T66" fmla="*/ 119 w 150"/>
                <a:gd name="T67" fmla="*/ 111 h 156"/>
                <a:gd name="T68" fmla="*/ 127 w 150"/>
                <a:gd name="T69" fmla="*/ 96 h 156"/>
                <a:gd name="T70" fmla="*/ 137 w 150"/>
                <a:gd name="T71" fmla="*/ 96 h 156"/>
                <a:gd name="T72" fmla="*/ 148 w 150"/>
                <a:gd name="T73" fmla="*/ 92 h 156"/>
                <a:gd name="T74" fmla="*/ 150 w 150"/>
                <a:gd name="T75" fmla="*/ 76 h 156"/>
                <a:gd name="T76" fmla="*/ 140 w 150"/>
                <a:gd name="T77" fmla="*/ 71 h 156"/>
                <a:gd name="T78" fmla="*/ 128 w 150"/>
                <a:gd name="T79" fmla="*/ 69 h 156"/>
                <a:gd name="T80" fmla="*/ 124 w 150"/>
                <a:gd name="T81" fmla="*/ 53 h 156"/>
                <a:gd name="T82" fmla="*/ 132 w 150"/>
                <a:gd name="T83" fmla="*/ 46 h 156"/>
                <a:gd name="T84" fmla="*/ 138 w 150"/>
                <a:gd name="T85" fmla="*/ 33 h 156"/>
                <a:gd name="T86" fmla="*/ 128 w 150"/>
                <a:gd name="T87" fmla="*/ 20 h 156"/>
                <a:gd name="T88" fmla="*/ 115 w 150"/>
                <a:gd name="T89" fmla="*/ 24 h 156"/>
                <a:gd name="T90" fmla="*/ 108 w 150"/>
                <a:gd name="T91" fmla="*/ 32 h 156"/>
                <a:gd name="T92" fmla="*/ 92 w 150"/>
                <a:gd name="T93" fmla="*/ 24 h 156"/>
                <a:gd name="T94" fmla="*/ 93 w 150"/>
                <a:gd name="T95" fmla="*/ 13 h 156"/>
                <a:gd name="T96" fmla="*/ 89 w 150"/>
                <a:gd name="T97" fmla="*/ 1 h 156"/>
                <a:gd name="T98" fmla="*/ 78 w 150"/>
                <a:gd name="T99" fmla="*/ 53 h 156"/>
                <a:gd name="T100" fmla="*/ 86 w 150"/>
                <a:gd name="T101" fmla="*/ 55 h 156"/>
                <a:gd name="T102" fmla="*/ 98 w 150"/>
                <a:gd name="T103" fmla="*/ 69 h 156"/>
                <a:gd name="T104" fmla="*/ 99 w 150"/>
                <a:gd name="T105" fmla="*/ 79 h 156"/>
                <a:gd name="T106" fmla="*/ 96 w 150"/>
                <a:gd name="T107" fmla="*/ 89 h 156"/>
                <a:gd name="T108" fmla="*/ 82 w 150"/>
                <a:gd name="T109" fmla="*/ 102 h 156"/>
                <a:gd name="T110" fmla="*/ 73 w 150"/>
                <a:gd name="T111" fmla="*/ 102 h 156"/>
                <a:gd name="T112" fmla="*/ 63 w 150"/>
                <a:gd name="T113" fmla="*/ 101 h 156"/>
                <a:gd name="T114" fmla="*/ 52 w 150"/>
                <a:gd name="T115" fmla="*/ 85 h 156"/>
                <a:gd name="T116" fmla="*/ 50 w 150"/>
                <a:gd name="T117" fmla="*/ 75 h 156"/>
                <a:gd name="T118" fmla="*/ 53 w 150"/>
                <a:gd name="T119" fmla="*/ 66 h 156"/>
                <a:gd name="T120" fmla="*/ 68 w 150"/>
                <a:gd name="T121" fmla="*/ 53 h 156"/>
                <a:gd name="T122" fmla="*/ 78 w 150"/>
                <a:gd name="T123" fmla="*/ 53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0" h="156">
                  <a:moveTo>
                    <a:pt x="89" y="1"/>
                  </a:moveTo>
                  <a:lnTo>
                    <a:pt x="73" y="0"/>
                  </a:lnTo>
                  <a:lnTo>
                    <a:pt x="68" y="12"/>
                  </a:lnTo>
                  <a:lnTo>
                    <a:pt x="66" y="22"/>
                  </a:lnTo>
                  <a:lnTo>
                    <a:pt x="50" y="27"/>
                  </a:lnTo>
                  <a:lnTo>
                    <a:pt x="44" y="19"/>
                  </a:lnTo>
                  <a:lnTo>
                    <a:pt x="31" y="12"/>
                  </a:lnTo>
                  <a:lnTo>
                    <a:pt x="20" y="23"/>
                  </a:lnTo>
                  <a:lnTo>
                    <a:pt x="24" y="36"/>
                  </a:lnTo>
                  <a:lnTo>
                    <a:pt x="31" y="45"/>
                  </a:lnTo>
                  <a:lnTo>
                    <a:pt x="24" y="59"/>
                  </a:lnTo>
                  <a:lnTo>
                    <a:pt x="13" y="59"/>
                  </a:lnTo>
                  <a:lnTo>
                    <a:pt x="1" y="63"/>
                  </a:lnTo>
                  <a:lnTo>
                    <a:pt x="0" y="79"/>
                  </a:lnTo>
                  <a:lnTo>
                    <a:pt x="10" y="85"/>
                  </a:lnTo>
                  <a:lnTo>
                    <a:pt x="21" y="86"/>
                  </a:lnTo>
                  <a:lnTo>
                    <a:pt x="26" y="102"/>
                  </a:lnTo>
                  <a:lnTo>
                    <a:pt x="19" y="109"/>
                  </a:lnTo>
                  <a:lnTo>
                    <a:pt x="11" y="122"/>
                  </a:lnTo>
                  <a:lnTo>
                    <a:pt x="21" y="135"/>
                  </a:lnTo>
                  <a:lnTo>
                    <a:pt x="34" y="131"/>
                  </a:lnTo>
                  <a:lnTo>
                    <a:pt x="43" y="122"/>
                  </a:lnTo>
                  <a:lnTo>
                    <a:pt x="57" y="131"/>
                  </a:lnTo>
                  <a:lnTo>
                    <a:pt x="56" y="143"/>
                  </a:lnTo>
                  <a:lnTo>
                    <a:pt x="60" y="154"/>
                  </a:lnTo>
                  <a:lnTo>
                    <a:pt x="76" y="156"/>
                  </a:lnTo>
                  <a:lnTo>
                    <a:pt x="82" y="144"/>
                  </a:lnTo>
                  <a:lnTo>
                    <a:pt x="83" y="132"/>
                  </a:lnTo>
                  <a:lnTo>
                    <a:pt x="99" y="128"/>
                  </a:lnTo>
                  <a:lnTo>
                    <a:pt x="105" y="137"/>
                  </a:lnTo>
                  <a:lnTo>
                    <a:pt x="118" y="144"/>
                  </a:lnTo>
                  <a:lnTo>
                    <a:pt x="130" y="132"/>
                  </a:lnTo>
                  <a:lnTo>
                    <a:pt x="125" y="120"/>
                  </a:lnTo>
                  <a:lnTo>
                    <a:pt x="119" y="111"/>
                  </a:lnTo>
                  <a:lnTo>
                    <a:pt x="127" y="96"/>
                  </a:lnTo>
                  <a:lnTo>
                    <a:pt x="137" y="96"/>
                  </a:lnTo>
                  <a:lnTo>
                    <a:pt x="148" y="92"/>
                  </a:lnTo>
                  <a:lnTo>
                    <a:pt x="150" y="76"/>
                  </a:lnTo>
                  <a:lnTo>
                    <a:pt x="140" y="71"/>
                  </a:lnTo>
                  <a:lnTo>
                    <a:pt x="128" y="69"/>
                  </a:lnTo>
                  <a:lnTo>
                    <a:pt x="124" y="53"/>
                  </a:lnTo>
                  <a:lnTo>
                    <a:pt x="132" y="46"/>
                  </a:lnTo>
                  <a:lnTo>
                    <a:pt x="138" y="33"/>
                  </a:lnTo>
                  <a:lnTo>
                    <a:pt x="128" y="20"/>
                  </a:lnTo>
                  <a:lnTo>
                    <a:pt x="115" y="24"/>
                  </a:lnTo>
                  <a:lnTo>
                    <a:pt x="108" y="32"/>
                  </a:lnTo>
                  <a:lnTo>
                    <a:pt x="92" y="24"/>
                  </a:lnTo>
                  <a:lnTo>
                    <a:pt x="93" y="13"/>
                  </a:lnTo>
                  <a:lnTo>
                    <a:pt x="89" y="1"/>
                  </a:lnTo>
                  <a:close/>
                  <a:moveTo>
                    <a:pt x="78" y="53"/>
                  </a:moveTo>
                  <a:lnTo>
                    <a:pt x="86" y="55"/>
                  </a:lnTo>
                  <a:lnTo>
                    <a:pt x="98" y="69"/>
                  </a:lnTo>
                  <a:lnTo>
                    <a:pt x="99" y="79"/>
                  </a:lnTo>
                  <a:lnTo>
                    <a:pt x="96" y="89"/>
                  </a:lnTo>
                  <a:lnTo>
                    <a:pt x="82" y="102"/>
                  </a:lnTo>
                  <a:lnTo>
                    <a:pt x="73" y="102"/>
                  </a:lnTo>
                  <a:lnTo>
                    <a:pt x="63" y="101"/>
                  </a:lnTo>
                  <a:lnTo>
                    <a:pt x="52" y="85"/>
                  </a:lnTo>
                  <a:lnTo>
                    <a:pt x="50" y="75"/>
                  </a:lnTo>
                  <a:lnTo>
                    <a:pt x="53" y="66"/>
                  </a:lnTo>
                  <a:lnTo>
                    <a:pt x="68" y="53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458"/>
            <p:cNvSpPr>
              <a:spLocks noEditPoints="1"/>
            </p:cNvSpPr>
            <p:nvPr/>
          </p:nvSpPr>
          <p:spPr bwMode="auto">
            <a:xfrm>
              <a:off x="4640263" y="2039938"/>
              <a:ext cx="73025" cy="69850"/>
            </a:xfrm>
            <a:custGeom>
              <a:avLst/>
              <a:gdLst>
                <a:gd name="T0" fmla="*/ 94 w 136"/>
                <a:gd name="T1" fmla="*/ 5 h 133"/>
                <a:gd name="T2" fmla="*/ 80 w 136"/>
                <a:gd name="T3" fmla="*/ 0 h 133"/>
                <a:gd name="T4" fmla="*/ 73 w 136"/>
                <a:gd name="T5" fmla="*/ 9 h 133"/>
                <a:gd name="T6" fmla="*/ 70 w 136"/>
                <a:gd name="T7" fmla="*/ 19 h 133"/>
                <a:gd name="T8" fmla="*/ 55 w 136"/>
                <a:gd name="T9" fmla="*/ 21 h 133"/>
                <a:gd name="T10" fmla="*/ 51 w 136"/>
                <a:gd name="T11" fmla="*/ 12 h 133"/>
                <a:gd name="T12" fmla="*/ 41 w 136"/>
                <a:gd name="T13" fmla="*/ 3 h 133"/>
                <a:gd name="T14" fmla="*/ 28 w 136"/>
                <a:gd name="T15" fmla="*/ 10 h 133"/>
                <a:gd name="T16" fmla="*/ 29 w 136"/>
                <a:gd name="T17" fmla="*/ 23 h 133"/>
                <a:gd name="T18" fmla="*/ 35 w 136"/>
                <a:gd name="T19" fmla="*/ 31 h 133"/>
                <a:gd name="T20" fmla="*/ 25 w 136"/>
                <a:gd name="T21" fmla="*/ 42 h 133"/>
                <a:gd name="T22" fmla="*/ 16 w 136"/>
                <a:gd name="T23" fmla="*/ 39 h 133"/>
                <a:gd name="T24" fmla="*/ 5 w 136"/>
                <a:gd name="T25" fmla="*/ 41 h 133"/>
                <a:gd name="T26" fmla="*/ 0 w 136"/>
                <a:gd name="T27" fmla="*/ 55 h 133"/>
                <a:gd name="T28" fmla="*/ 9 w 136"/>
                <a:gd name="T29" fmla="*/ 62 h 133"/>
                <a:gd name="T30" fmla="*/ 19 w 136"/>
                <a:gd name="T31" fmla="*/ 65 h 133"/>
                <a:gd name="T32" fmla="*/ 21 w 136"/>
                <a:gd name="T33" fmla="*/ 80 h 133"/>
                <a:gd name="T34" fmla="*/ 12 w 136"/>
                <a:gd name="T35" fmla="*/ 84 h 133"/>
                <a:gd name="T36" fmla="*/ 3 w 136"/>
                <a:gd name="T37" fmla="*/ 93 h 133"/>
                <a:gd name="T38" fmla="*/ 11 w 136"/>
                <a:gd name="T39" fmla="*/ 105 h 133"/>
                <a:gd name="T40" fmla="*/ 24 w 136"/>
                <a:gd name="T41" fmla="*/ 104 h 133"/>
                <a:gd name="T42" fmla="*/ 31 w 136"/>
                <a:gd name="T43" fmla="*/ 100 h 133"/>
                <a:gd name="T44" fmla="*/ 42 w 136"/>
                <a:gd name="T45" fmla="*/ 108 h 133"/>
                <a:gd name="T46" fmla="*/ 41 w 136"/>
                <a:gd name="T47" fmla="*/ 117 h 133"/>
                <a:gd name="T48" fmla="*/ 42 w 136"/>
                <a:gd name="T49" fmla="*/ 129 h 133"/>
                <a:gd name="T50" fmla="*/ 55 w 136"/>
                <a:gd name="T51" fmla="*/ 133 h 133"/>
                <a:gd name="T52" fmla="*/ 62 w 136"/>
                <a:gd name="T53" fmla="*/ 124 h 133"/>
                <a:gd name="T54" fmla="*/ 67 w 136"/>
                <a:gd name="T55" fmla="*/ 116 h 133"/>
                <a:gd name="T56" fmla="*/ 81 w 136"/>
                <a:gd name="T57" fmla="*/ 114 h 133"/>
                <a:gd name="T58" fmla="*/ 85 w 136"/>
                <a:gd name="T59" fmla="*/ 121 h 133"/>
                <a:gd name="T60" fmla="*/ 96 w 136"/>
                <a:gd name="T61" fmla="*/ 130 h 133"/>
                <a:gd name="T62" fmla="*/ 107 w 136"/>
                <a:gd name="T63" fmla="*/ 123 h 133"/>
                <a:gd name="T64" fmla="*/ 106 w 136"/>
                <a:gd name="T65" fmla="*/ 110 h 133"/>
                <a:gd name="T66" fmla="*/ 101 w 136"/>
                <a:gd name="T67" fmla="*/ 103 h 133"/>
                <a:gd name="T68" fmla="*/ 110 w 136"/>
                <a:gd name="T69" fmla="*/ 91 h 133"/>
                <a:gd name="T70" fmla="*/ 120 w 136"/>
                <a:gd name="T71" fmla="*/ 94 h 133"/>
                <a:gd name="T72" fmla="*/ 132 w 136"/>
                <a:gd name="T73" fmla="*/ 93 h 133"/>
                <a:gd name="T74" fmla="*/ 136 w 136"/>
                <a:gd name="T75" fmla="*/ 78 h 133"/>
                <a:gd name="T76" fmla="*/ 126 w 136"/>
                <a:gd name="T77" fmla="*/ 71 h 133"/>
                <a:gd name="T78" fmla="*/ 117 w 136"/>
                <a:gd name="T79" fmla="*/ 68 h 133"/>
                <a:gd name="T80" fmla="*/ 116 w 136"/>
                <a:gd name="T81" fmla="*/ 54 h 133"/>
                <a:gd name="T82" fmla="*/ 124 w 136"/>
                <a:gd name="T83" fmla="*/ 49 h 133"/>
                <a:gd name="T84" fmla="*/ 132 w 136"/>
                <a:gd name="T85" fmla="*/ 41 h 133"/>
                <a:gd name="T86" fmla="*/ 126 w 136"/>
                <a:gd name="T87" fmla="*/ 28 h 133"/>
                <a:gd name="T88" fmla="*/ 113 w 136"/>
                <a:gd name="T89" fmla="*/ 29 h 133"/>
                <a:gd name="T90" fmla="*/ 104 w 136"/>
                <a:gd name="T91" fmla="*/ 33 h 133"/>
                <a:gd name="T92" fmla="*/ 93 w 136"/>
                <a:gd name="T93" fmla="*/ 25 h 133"/>
                <a:gd name="T94" fmla="*/ 96 w 136"/>
                <a:gd name="T95" fmla="*/ 16 h 133"/>
                <a:gd name="T96" fmla="*/ 94 w 136"/>
                <a:gd name="T97" fmla="*/ 5 h 133"/>
                <a:gd name="T98" fmla="*/ 74 w 136"/>
                <a:gd name="T99" fmla="*/ 46 h 133"/>
                <a:gd name="T100" fmla="*/ 83 w 136"/>
                <a:gd name="T101" fmla="*/ 49 h 133"/>
                <a:gd name="T102" fmla="*/ 90 w 136"/>
                <a:gd name="T103" fmla="*/ 64 h 133"/>
                <a:gd name="T104" fmla="*/ 88 w 136"/>
                <a:gd name="T105" fmla="*/ 72 h 133"/>
                <a:gd name="T106" fmla="*/ 85 w 136"/>
                <a:gd name="T107" fmla="*/ 81 h 133"/>
                <a:gd name="T108" fmla="*/ 71 w 136"/>
                <a:gd name="T109" fmla="*/ 88 h 133"/>
                <a:gd name="T110" fmla="*/ 62 w 136"/>
                <a:gd name="T111" fmla="*/ 87 h 133"/>
                <a:gd name="T112" fmla="*/ 54 w 136"/>
                <a:gd name="T113" fmla="*/ 84 h 133"/>
                <a:gd name="T114" fmla="*/ 45 w 136"/>
                <a:gd name="T115" fmla="*/ 69 h 133"/>
                <a:gd name="T116" fmla="*/ 47 w 136"/>
                <a:gd name="T117" fmla="*/ 61 h 133"/>
                <a:gd name="T118" fmla="*/ 51 w 136"/>
                <a:gd name="T119" fmla="*/ 52 h 133"/>
                <a:gd name="T120" fmla="*/ 65 w 136"/>
                <a:gd name="T121" fmla="*/ 45 h 133"/>
                <a:gd name="T122" fmla="*/ 74 w 136"/>
                <a:gd name="T123" fmla="*/ 4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6" h="133">
                  <a:moveTo>
                    <a:pt x="94" y="5"/>
                  </a:moveTo>
                  <a:lnTo>
                    <a:pt x="80" y="0"/>
                  </a:lnTo>
                  <a:lnTo>
                    <a:pt x="73" y="9"/>
                  </a:lnTo>
                  <a:lnTo>
                    <a:pt x="70" y="19"/>
                  </a:lnTo>
                  <a:lnTo>
                    <a:pt x="55" y="21"/>
                  </a:lnTo>
                  <a:lnTo>
                    <a:pt x="51" y="12"/>
                  </a:lnTo>
                  <a:lnTo>
                    <a:pt x="41" y="3"/>
                  </a:lnTo>
                  <a:lnTo>
                    <a:pt x="28" y="10"/>
                  </a:lnTo>
                  <a:lnTo>
                    <a:pt x="29" y="23"/>
                  </a:lnTo>
                  <a:lnTo>
                    <a:pt x="35" y="31"/>
                  </a:lnTo>
                  <a:lnTo>
                    <a:pt x="25" y="42"/>
                  </a:lnTo>
                  <a:lnTo>
                    <a:pt x="16" y="39"/>
                  </a:lnTo>
                  <a:lnTo>
                    <a:pt x="5" y="41"/>
                  </a:lnTo>
                  <a:lnTo>
                    <a:pt x="0" y="55"/>
                  </a:lnTo>
                  <a:lnTo>
                    <a:pt x="9" y="62"/>
                  </a:lnTo>
                  <a:lnTo>
                    <a:pt x="19" y="65"/>
                  </a:lnTo>
                  <a:lnTo>
                    <a:pt x="21" y="80"/>
                  </a:lnTo>
                  <a:lnTo>
                    <a:pt x="12" y="84"/>
                  </a:lnTo>
                  <a:lnTo>
                    <a:pt x="3" y="93"/>
                  </a:lnTo>
                  <a:lnTo>
                    <a:pt x="11" y="105"/>
                  </a:lnTo>
                  <a:lnTo>
                    <a:pt x="24" y="104"/>
                  </a:lnTo>
                  <a:lnTo>
                    <a:pt x="31" y="100"/>
                  </a:lnTo>
                  <a:lnTo>
                    <a:pt x="42" y="108"/>
                  </a:lnTo>
                  <a:lnTo>
                    <a:pt x="41" y="117"/>
                  </a:lnTo>
                  <a:lnTo>
                    <a:pt x="42" y="129"/>
                  </a:lnTo>
                  <a:lnTo>
                    <a:pt x="55" y="133"/>
                  </a:lnTo>
                  <a:lnTo>
                    <a:pt x="62" y="124"/>
                  </a:lnTo>
                  <a:lnTo>
                    <a:pt x="67" y="116"/>
                  </a:lnTo>
                  <a:lnTo>
                    <a:pt x="81" y="114"/>
                  </a:lnTo>
                  <a:lnTo>
                    <a:pt x="85" y="121"/>
                  </a:lnTo>
                  <a:lnTo>
                    <a:pt x="96" y="130"/>
                  </a:lnTo>
                  <a:lnTo>
                    <a:pt x="107" y="123"/>
                  </a:lnTo>
                  <a:lnTo>
                    <a:pt x="106" y="110"/>
                  </a:lnTo>
                  <a:lnTo>
                    <a:pt x="101" y="103"/>
                  </a:lnTo>
                  <a:lnTo>
                    <a:pt x="110" y="91"/>
                  </a:lnTo>
                  <a:lnTo>
                    <a:pt x="120" y="94"/>
                  </a:lnTo>
                  <a:lnTo>
                    <a:pt x="132" y="93"/>
                  </a:lnTo>
                  <a:lnTo>
                    <a:pt x="136" y="78"/>
                  </a:lnTo>
                  <a:lnTo>
                    <a:pt x="126" y="71"/>
                  </a:lnTo>
                  <a:lnTo>
                    <a:pt x="117" y="68"/>
                  </a:lnTo>
                  <a:lnTo>
                    <a:pt x="116" y="54"/>
                  </a:lnTo>
                  <a:lnTo>
                    <a:pt x="124" y="49"/>
                  </a:lnTo>
                  <a:lnTo>
                    <a:pt x="132" y="41"/>
                  </a:lnTo>
                  <a:lnTo>
                    <a:pt x="126" y="28"/>
                  </a:lnTo>
                  <a:lnTo>
                    <a:pt x="113" y="29"/>
                  </a:lnTo>
                  <a:lnTo>
                    <a:pt x="104" y="33"/>
                  </a:lnTo>
                  <a:lnTo>
                    <a:pt x="93" y="25"/>
                  </a:lnTo>
                  <a:lnTo>
                    <a:pt x="96" y="16"/>
                  </a:lnTo>
                  <a:lnTo>
                    <a:pt x="94" y="5"/>
                  </a:lnTo>
                  <a:close/>
                  <a:moveTo>
                    <a:pt x="74" y="46"/>
                  </a:moveTo>
                  <a:lnTo>
                    <a:pt x="83" y="49"/>
                  </a:lnTo>
                  <a:lnTo>
                    <a:pt x="90" y="64"/>
                  </a:lnTo>
                  <a:lnTo>
                    <a:pt x="88" y="72"/>
                  </a:lnTo>
                  <a:lnTo>
                    <a:pt x="85" y="81"/>
                  </a:lnTo>
                  <a:lnTo>
                    <a:pt x="71" y="88"/>
                  </a:lnTo>
                  <a:lnTo>
                    <a:pt x="62" y="87"/>
                  </a:lnTo>
                  <a:lnTo>
                    <a:pt x="54" y="84"/>
                  </a:lnTo>
                  <a:lnTo>
                    <a:pt x="45" y="69"/>
                  </a:lnTo>
                  <a:lnTo>
                    <a:pt x="47" y="61"/>
                  </a:lnTo>
                  <a:lnTo>
                    <a:pt x="51" y="52"/>
                  </a:lnTo>
                  <a:lnTo>
                    <a:pt x="65" y="45"/>
                  </a:lnTo>
                  <a:lnTo>
                    <a:pt x="74" y="46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459"/>
            <p:cNvSpPr>
              <a:spLocks noEditPoints="1"/>
            </p:cNvSpPr>
            <p:nvPr/>
          </p:nvSpPr>
          <p:spPr bwMode="auto">
            <a:xfrm>
              <a:off x="4694238" y="2073276"/>
              <a:ext cx="76200" cy="76200"/>
            </a:xfrm>
            <a:custGeom>
              <a:avLst/>
              <a:gdLst>
                <a:gd name="T0" fmla="*/ 111 w 144"/>
                <a:gd name="T1" fmla="*/ 12 h 144"/>
                <a:gd name="T2" fmla="*/ 98 w 144"/>
                <a:gd name="T3" fmla="*/ 5 h 144"/>
                <a:gd name="T4" fmla="*/ 89 w 144"/>
                <a:gd name="T5" fmla="*/ 13 h 144"/>
                <a:gd name="T6" fmla="*/ 83 w 144"/>
                <a:gd name="T7" fmla="*/ 22 h 144"/>
                <a:gd name="T8" fmla="*/ 68 w 144"/>
                <a:gd name="T9" fmla="*/ 20 h 144"/>
                <a:gd name="T10" fmla="*/ 66 w 144"/>
                <a:gd name="T11" fmla="*/ 10 h 144"/>
                <a:gd name="T12" fmla="*/ 58 w 144"/>
                <a:gd name="T13" fmla="*/ 0 h 144"/>
                <a:gd name="T14" fmla="*/ 43 w 144"/>
                <a:gd name="T15" fmla="*/ 5 h 144"/>
                <a:gd name="T16" fmla="*/ 42 w 144"/>
                <a:gd name="T17" fmla="*/ 18 h 144"/>
                <a:gd name="T18" fmla="*/ 45 w 144"/>
                <a:gd name="T19" fmla="*/ 28 h 144"/>
                <a:gd name="T20" fmla="*/ 33 w 144"/>
                <a:gd name="T21" fmla="*/ 38 h 144"/>
                <a:gd name="T22" fmla="*/ 23 w 144"/>
                <a:gd name="T23" fmla="*/ 33 h 144"/>
                <a:gd name="T24" fmla="*/ 11 w 144"/>
                <a:gd name="T25" fmla="*/ 32 h 144"/>
                <a:gd name="T26" fmla="*/ 4 w 144"/>
                <a:gd name="T27" fmla="*/ 46 h 144"/>
                <a:gd name="T28" fmla="*/ 13 w 144"/>
                <a:gd name="T29" fmla="*/ 55 h 144"/>
                <a:gd name="T30" fmla="*/ 22 w 144"/>
                <a:gd name="T31" fmla="*/ 61 h 144"/>
                <a:gd name="T32" fmla="*/ 20 w 144"/>
                <a:gd name="T33" fmla="*/ 75 h 144"/>
                <a:gd name="T34" fmla="*/ 10 w 144"/>
                <a:gd name="T35" fmla="*/ 78 h 144"/>
                <a:gd name="T36" fmla="*/ 0 w 144"/>
                <a:gd name="T37" fmla="*/ 87 h 144"/>
                <a:gd name="T38" fmla="*/ 4 w 144"/>
                <a:gd name="T39" fmla="*/ 101 h 144"/>
                <a:gd name="T40" fmla="*/ 17 w 144"/>
                <a:gd name="T41" fmla="*/ 103 h 144"/>
                <a:gd name="T42" fmla="*/ 27 w 144"/>
                <a:gd name="T43" fmla="*/ 98 h 144"/>
                <a:gd name="T44" fmla="*/ 37 w 144"/>
                <a:gd name="T45" fmla="*/ 111 h 144"/>
                <a:gd name="T46" fmla="*/ 33 w 144"/>
                <a:gd name="T47" fmla="*/ 120 h 144"/>
                <a:gd name="T48" fmla="*/ 32 w 144"/>
                <a:gd name="T49" fmla="*/ 131 h 144"/>
                <a:gd name="T50" fmla="*/ 45 w 144"/>
                <a:gd name="T51" fmla="*/ 139 h 144"/>
                <a:gd name="T52" fmla="*/ 55 w 144"/>
                <a:gd name="T53" fmla="*/ 131 h 144"/>
                <a:gd name="T54" fmla="*/ 60 w 144"/>
                <a:gd name="T55" fmla="*/ 123 h 144"/>
                <a:gd name="T56" fmla="*/ 75 w 144"/>
                <a:gd name="T57" fmla="*/ 124 h 144"/>
                <a:gd name="T58" fmla="*/ 78 w 144"/>
                <a:gd name="T59" fmla="*/ 134 h 144"/>
                <a:gd name="T60" fmla="*/ 86 w 144"/>
                <a:gd name="T61" fmla="*/ 144 h 144"/>
                <a:gd name="T62" fmla="*/ 101 w 144"/>
                <a:gd name="T63" fmla="*/ 139 h 144"/>
                <a:gd name="T64" fmla="*/ 102 w 144"/>
                <a:gd name="T65" fmla="*/ 126 h 144"/>
                <a:gd name="T66" fmla="*/ 98 w 144"/>
                <a:gd name="T67" fmla="*/ 117 h 144"/>
                <a:gd name="T68" fmla="*/ 111 w 144"/>
                <a:gd name="T69" fmla="*/ 107 h 144"/>
                <a:gd name="T70" fmla="*/ 120 w 144"/>
                <a:gd name="T71" fmla="*/ 111 h 144"/>
                <a:gd name="T72" fmla="*/ 131 w 144"/>
                <a:gd name="T73" fmla="*/ 111 h 144"/>
                <a:gd name="T74" fmla="*/ 138 w 144"/>
                <a:gd name="T75" fmla="*/ 98 h 144"/>
                <a:gd name="T76" fmla="*/ 131 w 144"/>
                <a:gd name="T77" fmla="*/ 90 h 144"/>
                <a:gd name="T78" fmla="*/ 122 w 144"/>
                <a:gd name="T79" fmla="*/ 84 h 144"/>
                <a:gd name="T80" fmla="*/ 124 w 144"/>
                <a:gd name="T81" fmla="*/ 68 h 144"/>
                <a:gd name="T82" fmla="*/ 132 w 144"/>
                <a:gd name="T83" fmla="*/ 67 h 144"/>
                <a:gd name="T84" fmla="*/ 144 w 144"/>
                <a:gd name="T85" fmla="*/ 58 h 144"/>
                <a:gd name="T86" fmla="*/ 138 w 144"/>
                <a:gd name="T87" fmla="*/ 43 h 144"/>
                <a:gd name="T88" fmla="*/ 125 w 144"/>
                <a:gd name="T89" fmla="*/ 42 h 144"/>
                <a:gd name="T90" fmla="*/ 117 w 144"/>
                <a:gd name="T91" fmla="*/ 45 h 144"/>
                <a:gd name="T92" fmla="*/ 107 w 144"/>
                <a:gd name="T93" fmla="*/ 33 h 144"/>
                <a:gd name="T94" fmla="*/ 111 w 144"/>
                <a:gd name="T95" fmla="*/ 23 h 144"/>
                <a:gd name="T96" fmla="*/ 111 w 144"/>
                <a:gd name="T97" fmla="*/ 12 h 144"/>
                <a:gd name="T98" fmla="*/ 82 w 144"/>
                <a:gd name="T99" fmla="*/ 52 h 144"/>
                <a:gd name="T100" fmla="*/ 89 w 144"/>
                <a:gd name="T101" fmla="*/ 56 h 144"/>
                <a:gd name="T102" fmla="*/ 95 w 144"/>
                <a:gd name="T103" fmla="*/ 74 h 144"/>
                <a:gd name="T104" fmla="*/ 92 w 144"/>
                <a:gd name="T105" fmla="*/ 82 h 144"/>
                <a:gd name="T106" fmla="*/ 86 w 144"/>
                <a:gd name="T107" fmla="*/ 91 h 144"/>
                <a:gd name="T108" fmla="*/ 69 w 144"/>
                <a:gd name="T109" fmla="*/ 95 h 144"/>
                <a:gd name="T110" fmla="*/ 60 w 144"/>
                <a:gd name="T111" fmla="*/ 92 h 144"/>
                <a:gd name="T112" fmla="*/ 53 w 144"/>
                <a:gd name="T113" fmla="*/ 87 h 144"/>
                <a:gd name="T114" fmla="*/ 47 w 144"/>
                <a:gd name="T115" fmla="*/ 71 h 144"/>
                <a:gd name="T116" fmla="*/ 52 w 144"/>
                <a:gd name="T117" fmla="*/ 61 h 144"/>
                <a:gd name="T118" fmla="*/ 56 w 144"/>
                <a:gd name="T119" fmla="*/ 54 h 144"/>
                <a:gd name="T120" fmla="*/ 73 w 144"/>
                <a:gd name="T121" fmla="*/ 48 h 144"/>
                <a:gd name="T122" fmla="*/ 82 w 144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1" y="12"/>
                  </a:moveTo>
                  <a:lnTo>
                    <a:pt x="98" y="5"/>
                  </a:lnTo>
                  <a:lnTo>
                    <a:pt x="89" y="13"/>
                  </a:lnTo>
                  <a:lnTo>
                    <a:pt x="83" y="22"/>
                  </a:lnTo>
                  <a:lnTo>
                    <a:pt x="68" y="20"/>
                  </a:lnTo>
                  <a:lnTo>
                    <a:pt x="66" y="10"/>
                  </a:lnTo>
                  <a:lnTo>
                    <a:pt x="58" y="0"/>
                  </a:lnTo>
                  <a:lnTo>
                    <a:pt x="43" y="5"/>
                  </a:lnTo>
                  <a:lnTo>
                    <a:pt x="42" y="18"/>
                  </a:lnTo>
                  <a:lnTo>
                    <a:pt x="45" y="28"/>
                  </a:lnTo>
                  <a:lnTo>
                    <a:pt x="33" y="38"/>
                  </a:lnTo>
                  <a:lnTo>
                    <a:pt x="23" y="33"/>
                  </a:lnTo>
                  <a:lnTo>
                    <a:pt x="11" y="32"/>
                  </a:lnTo>
                  <a:lnTo>
                    <a:pt x="4" y="46"/>
                  </a:lnTo>
                  <a:lnTo>
                    <a:pt x="13" y="55"/>
                  </a:lnTo>
                  <a:lnTo>
                    <a:pt x="22" y="61"/>
                  </a:lnTo>
                  <a:lnTo>
                    <a:pt x="20" y="75"/>
                  </a:lnTo>
                  <a:lnTo>
                    <a:pt x="10" y="78"/>
                  </a:lnTo>
                  <a:lnTo>
                    <a:pt x="0" y="87"/>
                  </a:lnTo>
                  <a:lnTo>
                    <a:pt x="4" y="101"/>
                  </a:lnTo>
                  <a:lnTo>
                    <a:pt x="17" y="103"/>
                  </a:lnTo>
                  <a:lnTo>
                    <a:pt x="27" y="98"/>
                  </a:lnTo>
                  <a:lnTo>
                    <a:pt x="37" y="111"/>
                  </a:lnTo>
                  <a:lnTo>
                    <a:pt x="33" y="120"/>
                  </a:lnTo>
                  <a:lnTo>
                    <a:pt x="32" y="131"/>
                  </a:lnTo>
                  <a:lnTo>
                    <a:pt x="45" y="139"/>
                  </a:lnTo>
                  <a:lnTo>
                    <a:pt x="55" y="131"/>
                  </a:lnTo>
                  <a:lnTo>
                    <a:pt x="60" y="123"/>
                  </a:lnTo>
                  <a:lnTo>
                    <a:pt x="75" y="124"/>
                  </a:lnTo>
                  <a:lnTo>
                    <a:pt x="78" y="134"/>
                  </a:lnTo>
                  <a:lnTo>
                    <a:pt x="86" y="144"/>
                  </a:lnTo>
                  <a:lnTo>
                    <a:pt x="101" y="139"/>
                  </a:lnTo>
                  <a:lnTo>
                    <a:pt x="102" y="126"/>
                  </a:lnTo>
                  <a:lnTo>
                    <a:pt x="98" y="117"/>
                  </a:lnTo>
                  <a:lnTo>
                    <a:pt x="111" y="107"/>
                  </a:lnTo>
                  <a:lnTo>
                    <a:pt x="120" y="111"/>
                  </a:lnTo>
                  <a:lnTo>
                    <a:pt x="131" y="111"/>
                  </a:lnTo>
                  <a:lnTo>
                    <a:pt x="138" y="98"/>
                  </a:lnTo>
                  <a:lnTo>
                    <a:pt x="131" y="90"/>
                  </a:lnTo>
                  <a:lnTo>
                    <a:pt x="122" y="84"/>
                  </a:lnTo>
                  <a:lnTo>
                    <a:pt x="124" y="68"/>
                  </a:lnTo>
                  <a:lnTo>
                    <a:pt x="132" y="67"/>
                  </a:lnTo>
                  <a:lnTo>
                    <a:pt x="144" y="58"/>
                  </a:lnTo>
                  <a:lnTo>
                    <a:pt x="138" y="43"/>
                  </a:lnTo>
                  <a:lnTo>
                    <a:pt x="125" y="42"/>
                  </a:lnTo>
                  <a:lnTo>
                    <a:pt x="117" y="45"/>
                  </a:lnTo>
                  <a:lnTo>
                    <a:pt x="107" y="33"/>
                  </a:lnTo>
                  <a:lnTo>
                    <a:pt x="111" y="23"/>
                  </a:lnTo>
                  <a:lnTo>
                    <a:pt x="111" y="12"/>
                  </a:lnTo>
                  <a:close/>
                  <a:moveTo>
                    <a:pt x="82" y="52"/>
                  </a:moveTo>
                  <a:lnTo>
                    <a:pt x="89" y="56"/>
                  </a:lnTo>
                  <a:lnTo>
                    <a:pt x="95" y="74"/>
                  </a:lnTo>
                  <a:lnTo>
                    <a:pt x="92" y="82"/>
                  </a:lnTo>
                  <a:lnTo>
                    <a:pt x="86" y="91"/>
                  </a:lnTo>
                  <a:lnTo>
                    <a:pt x="69" y="95"/>
                  </a:lnTo>
                  <a:lnTo>
                    <a:pt x="60" y="92"/>
                  </a:lnTo>
                  <a:lnTo>
                    <a:pt x="53" y="87"/>
                  </a:lnTo>
                  <a:lnTo>
                    <a:pt x="47" y="71"/>
                  </a:lnTo>
                  <a:lnTo>
                    <a:pt x="52" y="61"/>
                  </a:lnTo>
                  <a:lnTo>
                    <a:pt x="56" y="54"/>
                  </a:lnTo>
                  <a:lnTo>
                    <a:pt x="73" y="48"/>
                  </a:lnTo>
                  <a:lnTo>
                    <a:pt x="82" y="52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460"/>
            <p:cNvSpPr>
              <a:spLocks noEditPoints="1"/>
            </p:cNvSpPr>
            <p:nvPr/>
          </p:nvSpPr>
          <p:spPr bwMode="auto">
            <a:xfrm>
              <a:off x="4640263" y="2114551"/>
              <a:ext cx="79375" cy="82550"/>
            </a:xfrm>
            <a:custGeom>
              <a:avLst/>
              <a:gdLst>
                <a:gd name="T0" fmla="*/ 89 w 151"/>
                <a:gd name="T1" fmla="*/ 1 h 157"/>
                <a:gd name="T2" fmla="*/ 73 w 151"/>
                <a:gd name="T3" fmla="*/ 0 h 157"/>
                <a:gd name="T4" fmla="*/ 67 w 151"/>
                <a:gd name="T5" fmla="*/ 12 h 157"/>
                <a:gd name="T6" fmla="*/ 66 w 151"/>
                <a:gd name="T7" fmla="*/ 23 h 157"/>
                <a:gd name="T8" fmla="*/ 50 w 151"/>
                <a:gd name="T9" fmla="*/ 29 h 157"/>
                <a:gd name="T10" fmla="*/ 44 w 151"/>
                <a:gd name="T11" fmla="*/ 20 h 157"/>
                <a:gd name="T12" fmla="*/ 31 w 151"/>
                <a:gd name="T13" fmla="*/ 13 h 157"/>
                <a:gd name="T14" fmla="*/ 20 w 151"/>
                <a:gd name="T15" fmla="*/ 23 h 157"/>
                <a:gd name="T16" fmla="*/ 24 w 151"/>
                <a:gd name="T17" fmla="*/ 37 h 157"/>
                <a:gd name="T18" fmla="*/ 31 w 151"/>
                <a:gd name="T19" fmla="*/ 45 h 157"/>
                <a:gd name="T20" fmla="*/ 24 w 151"/>
                <a:gd name="T21" fmla="*/ 61 h 157"/>
                <a:gd name="T22" fmla="*/ 13 w 151"/>
                <a:gd name="T23" fmla="*/ 59 h 157"/>
                <a:gd name="T24" fmla="*/ 1 w 151"/>
                <a:gd name="T25" fmla="*/ 63 h 157"/>
                <a:gd name="T26" fmla="*/ 0 w 151"/>
                <a:gd name="T27" fmla="*/ 81 h 157"/>
                <a:gd name="T28" fmla="*/ 11 w 151"/>
                <a:gd name="T29" fmla="*/ 86 h 157"/>
                <a:gd name="T30" fmla="*/ 21 w 151"/>
                <a:gd name="T31" fmla="*/ 88 h 157"/>
                <a:gd name="T32" fmla="*/ 26 w 151"/>
                <a:gd name="T33" fmla="*/ 104 h 157"/>
                <a:gd name="T34" fmla="*/ 18 w 151"/>
                <a:gd name="T35" fmla="*/ 111 h 157"/>
                <a:gd name="T36" fmla="*/ 11 w 151"/>
                <a:gd name="T37" fmla="*/ 124 h 157"/>
                <a:gd name="T38" fmla="*/ 21 w 151"/>
                <a:gd name="T39" fmla="*/ 135 h 157"/>
                <a:gd name="T40" fmla="*/ 36 w 151"/>
                <a:gd name="T41" fmla="*/ 131 h 157"/>
                <a:gd name="T42" fmla="*/ 43 w 151"/>
                <a:gd name="T43" fmla="*/ 124 h 157"/>
                <a:gd name="T44" fmla="*/ 57 w 151"/>
                <a:gd name="T45" fmla="*/ 131 h 157"/>
                <a:gd name="T46" fmla="*/ 57 w 151"/>
                <a:gd name="T47" fmla="*/ 143 h 157"/>
                <a:gd name="T48" fmla="*/ 60 w 151"/>
                <a:gd name="T49" fmla="*/ 156 h 157"/>
                <a:gd name="T50" fmla="*/ 76 w 151"/>
                <a:gd name="T51" fmla="*/ 157 h 157"/>
                <a:gd name="T52" fmla="*/ 82 w 151"/>
                <a:gd name="T53" fmla="*/ 145 h 157"/>
                <a:gd name="T54" fmla="*/ 83 w 151"/>
                <a:gd name="T55" fmla="*/ 134 h 157"/>
                <a:gd name="T56" fmla="*/ 99 w 151"/>
                <a:gd name="T57" fmla="*/ 130 h 157"/>
                <a:gd name="T58" fmla="*/ 105 w 151"/>
                <a:gd name="T59" fmla="*/ 138 h 157"/>
                <a:gd name="T60" fmla="*/ 118 w 151"/>
                <a:gd name="T61" fmla="*/ 144 h 157"/>
                <a:gd name="T62" fmla="*/ 129 w 151"/>
                <a:gd name="T63" fmla="*/ 134 h 157"/>
                <a:gd name="T64" fmla="*/ 126 w 151"/>
                <a:gd name="T65" fmla="*/ 120 h 157"/>
                <a:gd name="T66" fmla="*/ 119 w 151"/>
                <a:gd name="T67" fmla="*/ 112 h 157"/>
                <a:gd name="T68" fmla="*/ 126 w 151"/>
                <a:gd name="T69" fmla="*/ 97 h 157"/>
                <a:gd name="T70" fmla="*/ 136 w 151"/>
                <a:gd name="T71" fmla="*/ 98 h 157"/>
                <a:gd name="T72" fmla="*/ 149 w 151"/>
                <a:gd name="T73" fmla="*/ 94 h 157"/>
                <a:gd name="T74" fmla="*/ 151 w 151"/>
                <a:gd name="T75" fmla="*/ 78 h 157"/>
                <a:gd name="T76" fmla="*/ 139 w 151"/>
                <a:gd name="T77" fmla="*/ 71 h 157"/>
                <a:gd name="T78" fmla="*/ 128 w 151"/>
                <a:gd name="T79" fmla="*/ 69 h 157"/>
                <a:gd name="T80" fmla="*/ 124 w 151"/>
                <a:gd name="T81" fmla="*/ 53 h 157"/>
                <a:gd name="T82" fmla="*/ 132 w 151"/>
                <a:gd name="T83" fmla="*/ 48 h 157"/>
                <a:gd name="T84" fmla="*/ 138 w 151"/>
                <a:gd name="T85" fmla="*/ 35 h 157"/>
                <a:gd name="T86" fmla="*/ 128 w 151"/>
                <a:gd name="T87" fmla="*/ 22 h 157"/>
                <a:gd name="T88" fmla="*/ 115 w 151"/>
                <a:gd name="T89" fmla="*/ 26 h 157"/>
                <a:gd name="T90" fmla="*/ 108 w 151"/>
                <a:gd name="T91" fmla="*/ 33 h 157"/>
                <a:gd name="T92" fmla="*/ 93 w 151"/>
                <a:gd name="T93" fmla="*/ 26 h 157"/>
                <a:gd name="T94" fmla="*/ 93 w 151"/>
                <a:gd name="T95" fmla="*/ 14 h 157"/>
                <a:gd name="T96" fmla="*/ 89 w 151"/>
                <a:gd name="T97" fmla="*/ 1 h 157"/>
                <a:gd name="T98" fmla="*/ 77 w 151"/>
                <a:gd name="T99" fmla="*/ 53 h 157"/>
                <a:gd name="T100" fmla="*/ 86 w 151"/>
                <a:gd name="T101" fmla="*/ 56 h 157"/>
                <a:gd name="T102" fmla="*/ 99 w 151"/>
                <a:gd name="T103" fmla="*/ 71 h 157"/>
                <a:gd name="T104" fmla="*/ 99 w 151"/>
                <a:gd name="T105" fmla="*/ 81 h 157"/>
                <a:gd name="T106" fmla="*/ 96 w 151"/>
                <a:gd name="T107" fmla="*/ 91 h 157"/>
                <a:gd name="T108" fmla="*/ 83 w 151"/>
                <a:gd name="T109" fmla="*/ 104 h 157"/>
                <a:gd name="T110" fmla="*/ 73 w 151"/>
                <a:gd name="T111" fmla="*/ 104 h 157"/>
                <a:gd name="T112" fmla="*/ 63 w 151"/>
                <a:gd name="T113" fmla="*/ 101 h 157"/>
                <a:gd name="T114" fmla="*/ 51 w 151"/>
                <a:gd name="T115" fmla="*/ 86 h 157"/>
                <a:gd name="T116" fmla="*/ 51 w 151"/>
                <a:gd name="T117" fmla="*/ 76 h 157"/>
                <a:gd name="T118" fmla="*/ 53 w 151"/>
                <a:gd name="T119" fmla="*/ 66 h 157"/>
                <a:gd name="T120" fmla="*/ 67 w 151"/>
                <a:gd name="T121" fmla="*/ 55 h 157"/>
                <a:gd name="T122" fmla="*/ 77 w 151"/>
                <a:gd name="T123" fmla="*/ 5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7">
                  <a:moveTo>
                    <a:pt x="89" y="1"/>
                  </a:moveTo>
                  <a:lnTo>
                    <a:pt x="73" y="0"/>
                  </a:lnTo>
                  <a:lnTo>
                    <a:pt x="67" y="12"/>
                  </a:lnTo>
                  <a:lnTo>
                    <a:pt x="66" y="23"/>
                  </a:lnTo>
                  <a:lnTo>
                    <a:pt x="50" y="29"/>
                  </a:lnTo>
                  <a:lnTo>
                    <a:pt x="44" y="20"/>
                  </a:lnTo>
                  <a:lnTo>
                    <a:pt x="31" y="13"/>
                  </a:lnTo>
                  <a:lnTo>
                    <a:pt x="20" y="23"/>
                  </a:lnTo>
                  <a:lnTo>
                    <a:pt x="24" y="37"/>
                  </a:lnTo>
                  <a:lnTo>
                    <a:pt x="31" y="45"/>
                  </a:lnTo>
                  <a:lnTo>
                    <a:pt x="24" y="61"/>
                  </a:lnTo>
                  <a:lnTo>
                    <a:pt x="13" y="59"/>
                  </a:lnTo>
                  <a:lnTo>
                    <a:pt x="1" y="63"/>
                  </a:lnTo>
                  <a:lnTo>
                    <a:pt x="0" y="81"/>
                  </a:lnTo>
                  <a:lnTo>
                    <a:pt x="11" y="86"/>
                  </a:lnTo>
                  <a:lnTo>
                    <a:pt x="21" y="88"/>
                  </a:lnTo>
                  <a:lnTo>
                    <a:pt x="26" y="104"/>
                  </a:lnTo>
                  <a:lnTo>
                    <a:pt x="18" y="111"/>
                  </a:lnTo>
                  <a:lnTo>
                    <a:pt x="11" y="124"/>
                  </a:lnTo>
                  <a:lnTo>
                    <a:pt x="21" y="135"/>
                  </a:lnTo>
                  <a:lnTo>
                    <a:pt x="36" y="131"/>
                  </a:lnTo>
                  <a:lnTo>
                    <a:pt x="43" y="124"/>
                  </a:lnTo>
                  <a:lnTo>
                    <a:pt x="57" y="131"/>
                  </a:lnTo>
                  <a:lnTo>
                    <a:pt x="57" y="143"/>
                  </a:lnTo>
                  <a:lnTo>
                    <a:pt x="60" y="156"/>
                  </a:lnTo>
                  <a:lnTo>
                    <a:pt x="76" y="157"/>
                  </a:lnTo>
                  <a:lnTo>
                    <a:pt x="82" y="145"/>
                  </a:lnTo>
                  <a:lnTo>
                    <a:pt x="83" y="134"/>
                  </a:lnTo>
                  <a:lnTo>
                    <a:pt x="99" y="130"/>
                  </a:lnTo>
                  <a:lnTo>
                    <a:pt x="105" y="138"/>
                  </a:lnTo>
                  <a:lnTo>
                    <a:pt x="118" y="144"/>
                  </a:lnTo>
                  <a:lnTo>
                    <a:pt x="129" y="134"/>
                  </a:lnTo>
                  <a:lnTo>
                    <a:pt x="126" y="120"/>
                  </a:lnTo>
                  <a:lnTo>
                    <a:pt x="119" y="112"/>
                  </a:lnTo>
                  <a:lnTo>
                    <a:pt x="126" y="97"/>
                  </a:lnTo>
                  <a:lnTo>
                    <a:pt x="136" y="98"/>
                  </a:lnTo>
                  <a:lnTo>
                    <a:pt x="149" y="94"/>
                  </a:lnTo>
                  <a:lnTo>
                    <a:pt x="151" y="78"/>
                  </a:lnTo>
                  <a:lnTo>
                    <a:pt x="139" y="71"/>
                  </a:lnTo>
                  <a:lnTo>
                    <a:pt x="128" y="69"/>
                  </a:lnTo>
                  <a:lnTo>
                    <a:pt x="124" y="53"/>
                  </a:lnTo>
                  <a:lnTo>
                    <a:pt x="132" y="48"/>
                  </a:lnTo>
                  <a:lnTo>
                    <a:pt x="138" y="35"/>
                  </a:lnTo>
                  <a:lnTo>
                    <a:pt x="128" y="22"/>
                  </a:lnTo>
                  <a:lnTo>
                    <a:pt x="115" y="26"/>
                  </a:lnTo>
                  <a:lnTo>
                    <a:pt x="108" y="33"/>
                  </a:lnTo>
                  <a:lnTo>
                    <a:pt x="93" y="26"/>
                  </a:lnTo>
                  <a:lnTo>
                    <a:pt x="93" y="14"/>
                  </a:lnTo>
                  <a:lnTo>
                    <a:pt x="89" y="1"/>
                  </a:lnTo>
                  <a:close/>
                  <a:moveTo>
                    <a:pt x="77" y="53"/>
                  </a:moveTo>
                  <a:lnTo>
                    <a:pt x="86" y="56"/>
                  </a:lnTo>
                  <a:lnTo>
                    <a:pt x="99" y="71"/>
                  </a:lnTo>
                  <a:lnTo>
                    <a:pt x="99" y="81"/>
                  </a:lnTo>
                  <a:lnTo>
                    <a:pt x="96" y="91"/>
                  </a:lnTo>
                  <a:lnTo>
                    <a:pt x="83" y="104"/>
                  </a:lnTo>
                  <a:lnTo>
                    <a:pt x="73" y="104"/>
                  </a:lnTo>
                  <a:lnTo>
                    <a:pt x="63" y="101"/>
                  </a:lnTo>
                  <a:lnTo>
                    <a:pt x="51" y="86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67" y="55"/>
                  </a:lnTo>
                  <a:lnTo>
                    <a:pt x="77" y="5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461"/>
            <p:cNvSpPr>
              <a:spLocks noEditPoints="1"/>
            </p:cNvSpPr>
            <p:nvPr/>
          </p:nvSpPr>
          <p:spPr bwMode="auto">
            <a:xfrm>
              <a:off x="4640263" y="2036763"/>
              <a:ext cx="71438" cy="69850"/>
            </a:xfrm>
            <a:custGeom>
              <a:avLst/>
              <a:gdLst>
                <a:gd name="T0" fmla="*/ 93 w 135"/>
                <a:gd name="T1" fmla="*/ 4 h 133"/>
                <a:gd name="T2" fmla="*/ 80 w 135"/>
                <a:gd name="T3" fmla="*/ 0 h 133"/>
                <a:gd name="T4" fmla="*/ 73 w 135"/>
                <a:gd name="T5" fmla="*/ 9 h 133"/>
                <a:gd name="T6" fmla="*/ 69 w 135"/>
                <a:gd name="T7" fmla="*/ 19 h 133"/>
                <a:gd name="T8" fmla="*/ 54 w 135"/>
                <a:gd name="T9" fmla="*/ 20 h 133"/>
                <a:gd name="T10" fmla="*/ 50 w 135"/>
                <a:gd name="T11" fmla="*/ 12 h 133"/>
                <a:gd name="T12" fmla="*/ 41 w 135"/>
                <a:gd name="T13" fmla="*/ 4 h 133"/>
                <a:gd name="T14" fmla="*/ 28 w 135"/>
                <a:gd name="T15" fmla="*/ 10 h 133"/>
                <a:gd name="T16" fmla="*/ 30 w 135"/>
                <a:gd name="T17" fmla="*/ 23 h 133"/>
                <a:gd name="T18" fmla="*/ 34 w 135"/>
                <a:gd name="T19" fmla="*/ 30 h 133"/>
                <a:gd name="T20" fmla="*/ 26 w 135"/>
                <a:gd name="T21" fmla="*/ 42 h 133"/>
                <a:gd name="T22" fmla="*/ 15 w 135"/>
                <a:gd name="T23" fmla="*/ 40 h 133"/>
                <a:gd name="T24" fmla="*/ 4 w 135"/>
                <a:gd name="T25" fmla="*/ 42 h 133"/>
                <a:gd name="T26" fmla="*/ 0 w 135"/>
                <a:gd name="T27" fmla="*/ 55 h 133"/>
                <a:gd name="T28" fmla="*/ 10 w 135"/>
                <a:gd name="T29" fmla="*/ 62 h 133"/>
                <a:gd name="T30" fmla="*/ 18 w 135"/>
                <a:gd name="T31" fmla="*/ 65 h 133"/>
                <a:gd name="T32" fmla="*/ 20 w 135"/>
                <a:gd name="T33" fmla="*/ 79 h 133"/>
                <a:gd name="T34" fmla="*/ 11 w 135"/>
                <a:gd name="T35" fmla="*/ 84 h 133"/>
                <a:gd name="T36" fmla="*/ 4 w 135"/>
                <a:gd name="T37" fmla="*/ 94 h 133"/>
                <a:gd name="T38" fmla="*/ 10 w 135"/>
                <a:gd name="T39" fmla="*/ 105 h 133"/>
                <a:gd name="T40" fmla="*/ 23 w 135"/>
                <a:gd name="T41" fmla="*/ 104 h 133"/>
                <a:gd name="T42" fmla="*/ 31 w 135"/>
                <a:gd name="T43" fmla="*/ 100 h 133"/>
                <a:gd name="T44" fmla="*/ 43 w 135"/>
                <a:gd name="T45" fmla="*/ 108 h 133"/>
                <a:gd name="T46" fmla="*/ 40 w 135"/>
                <a:gd name="T47" fmla="*/ 118 h 133"/>
                <a:gd name="T48" fmla="*/ 41 w 135"/>
                <a:gd name="T49" fmla="*/ 128 h 133"/>
                <a:gd name="T50" fmla="*/ 56 w 135"/>
                <a:gd name="T51" fmla="*/ 133 h 133"/>
                <a:gd name="T52" fmla="*/ 63 w 135"/>
                <a:gd name="T53" fmla="*/ 124 h 133"/>
                <a:gd name="T54" fmla="*/ 66 w 135"/>
                <a:gd name="T55" fmla="*/ 115 h 133"/>
                <a:gd name="T56" fmla="*/ 80 w 135"/>
                <a:gd name="T57" fmla="*/ 114 h 133"/>
                <a:gd name="T58" fmla="*/ 85 w 135"/>
                <a:gd name="T59" fmla="*/ 123 h 133"/>
                <a:gd name="T60" fmla="*/ 95 w 135"/>
                <a:gd name="T61" fmla="*/ 130 h 133"/>
                <a:gd name="T62" fmla="*/ 108 w 135"/>
                <a:gd name="T63" fmla="*/ 123 h 133"/>
                <a:gd name="T64" fmla="*/ 106 w 135"/>
                <a:gd name="T65" fmla="*/ 111 h 133"/>
                <a:gd name="T66" fmla="*/ 100 w 135"/>
                <a:gd name="T67" fmla="*/ 102 h 133"/>
                <a:gd name="T68" fmla="*/ 111 w 135"/>
                <a:gd name="T69" fmla="*/ 91 h 133"/>
                <a:gd name="T70" fmla="*/ 119 w 135"/>
                <a:gd name="T71" fmla="*/ 94 h 133"/>
                <a:gd name="T72" fmla="*/ 131 w 135"/>
                <a:gd name="T73" fmla="*/ 92 h 133"/>
                <a:gd name="T74" fmla="*/ 135 w 135"/>
                <a:gd name="T75" fmla="*/ 79 h 133"/>
                <a:gd name="T76" fmla="*/ 126 w 135"/>
                <a:gd name="T77" fmla="*/ 72 h 133"/>
                <a:gd name="T78" fmla="*/ 116 w 135"/>
                <a:gd name="T79" fmla="*/ 68 h 133"/>
                <a:gd name="T80" fmla="*/ 115 w 135"/>
                <a:gd name="T81" fmla="*/ 53 h 133"/>
                <a:gd name="T82" fmla="*/ 124 w 135"/>
                <a:gd name="T83" fmla="*/ 51 h 133"/>
                <a:gd name="T84" fmla="*/ 132 w 135"/>
                <a:gd name="T85" fmla="*/ 40 h 133"/>
                <a:gd name="T86" fmla="*/ 125 w 135"/>
                <a:gd name="T87" fmla="*/ 28 h 133"/>
                <a:gd name="T88" fmla="*/ 112 w 135"/>
                <a:gd name="T89" fmla="*/ 29 h 133"/>
                <a:gd name="T90" fmla="*/ 105 w 135"/>
                <a:gd name="T91" fmla="*/ 35 h 133"/>
                <a:gd name="T92" fmla="*/ 93 w 135"/>
                <a:gd name="T93" fmla="*/ 25 h 133"/>
                <a:gd name="T94" fmla="*/ 95 w 135"/>
                <a:gd name="T95" fmla="*/ 16 h 133"/>
                <a:gd name="T96" fmla="*/ 93 w 135"/>
                <a:gd name="T97" fmla="*/ 4 h 133"/>
                <a:gd name="T98" fmla="*/ 73 w 135"/>
                <a:gd name="T99" fmla="*/ 46 h 133"/>
                <a:gd name="T100" fmla="*/ 82 w 135"/>
                <a:gd name="T101" fmla="*/ 49 h 133"/>
                <a:gd name="T102" fmla="*/ 90 w 135"/>
                <a:gd name="T103" fmla="*/ 64 h 133"/>
                <a:gd name="T104" fmla="*/ 89 w 135"/>
                <a:gd name="T105" fmla="*/ 72 h 133"/>
                <a:gd name="T106" fmla="*/ 85 w 135"/>
                <a:gd name="T107" fmla="*/ 81 h 133"/>
                <a:gd name="T108" fmla="*/ 70 w 135"/>
                <a:gd name="T109" fmla="*/ 88 h 133"/>
                <a:gd name="T110" fmla="*/ 62 w 135"/>
                <a:gd name="T111" fmla="*/ 88 h 133"/>
                <a:gd name="T112" fmla="*/ 53 w 135"/>
                <a:gd name="T113" fmla="*/ 84 h 133"/>
                <a:gd name="T114" fmla="*/ 46 w 135"/>
                <a:gd name="T115" fmla="*/ 69 h 133"/>
                <a:gd name="T116" fmla="*/ 47 w 135"/>
                <a:gd name="T117" fmla="*/ 61 h 133"/>
                <a:gd name="T118" fmla="*/ 50 w 135"/>
                <a:gd name="T119" fmla="*/ 53 h 133"/>
                <a:gd name="T120" fmla="*/ 64 w 135"/>
                <a:gd name="T121" fmla="*/ 45 h 133"/>
                <a:gd name="T122" fmla="*/ 73 w 135"/>
                <a:gd name="T123" fmla="*/ 4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5" h="133">
                  <a:moveTo>
                    <a:pt x="93" y="4"/>
                  </a:moveTo>
                  <a:lnTo>
                    <a:pt x="80" y="0"/>
                  </a:lnTo>
                  <a:lnTo>
                    <a:pt x="73" y="9"/>
                  </a:lnTo>
                  <a:lnTo>
                    <a:pt x="69" y="19"/>
                  </a:lnTo>
                  <a:lnTo>
                    <a:pt x="54" y="20"/>
                  </a:lnTo>
                  <a:lnTo>
                    <a:pt x="50" y="12"/>
                  </a:lnTo>
                  <a:lnTo>
                    <a:pt x="41" y="4"/>
                  </a:lnTo>
                  <a:lnTo>
                    <a:pt x="28" y="10"/>
                  </a:lnTo>
                  <a:lnTo>
                    <a:pt x="30" y="23"/>
                  </a:lnTo>
                  <a:lnTo>
                    <a:pt x="34" y="30"/>
                  </a:lnTo>
                  <a:lnTo>
                    <a:pt x="26" y="42"/>
                  </a:lnTo>
                  <a:lnTo>
                    <a:pt x="15" y="40"/>
                  </a:lnTo>
                  <a:lnTo>
                    <a:pt x="4" y="42"/>
                  </a:lnTo>
                  <a:lnTo>
                    <a:pt x="0" y="55"/>
                  </a:lnTo>
                  <a:lnTo>
                    <a:pt x="10" y="62"/>
                  </a:lnTo>
                  <a:lnTo>
                    <a:pt x="18" y="65"/>
                  </a:lnTo>
                  <a:lnTo>
                    <a:pt x="20" y="79"/>
                  </a:lnTo>
                  <a:lnTo>
                    <a:pt x="11" y="84"/>
                  </a:lnTo>
                  <a:lnTo>
                    <a:pt x="4" y="94"/>
                  </a:lnTo>
                  <a:lnTo>
                    <a:pt x="10" y="105"/>
                  </a:lnTo>
                  <a:lnTo>
                    <a:pt x="23" y="104"/>
                  </a:lnTo>
                  <a:lnTo>
                    <a:pt x="31" y="100"/>
                  </a:lnTo>
                  <a:lnTo>
                    <a:pt x="43" y="108"/>
                  </a:lnTo>
                  <a:lnTo>
                    <a:pt x="40" y="118"/>
                  </a:lnTo>
                  <a:lnTo>
                    <a:pt x="41" y="128"/>
                  </a:lnTo>
                  <a:lnTo>
                    <a:pt x="56" y="133"/>
                  </a:lnTo>
                  <a:lnTo>
                    <a:pt x="63" y="124"/>
                  </a:lnTo>
                  <a:lnTo>
                    <a:pt x="66" y="115"/>
                  </a:lnTo>
                  <a:lnTo>
                    <a:pt x="80" y="114"/>
                  </a:lnTo>
                  <a:lnTo>
                    <a:pt x="85" y="123"/>
                  </a:lnTo>
                  <a:lnTo>
                    <a:pt x="95" y="130"/>
                  </a:lnTo>
                  <a:lnTo>
                    <a:pt x="108" y="123"/>
                  </a:lnTo>
                  <a:lnTo>
                    <a:pt x="106" y="111"/>
                  </a:lnTo>
                  <a:lnTo>
                    <a:pt x="100" y="102"/>
                  </a:lnTo>
                  <a:lnTo>
                    <a:pt x="111" y="91"/>
                  </a:lnTo>
                  <a:lnTo>
                    <a:pt x="119" y="94"/>
                  </a:lnTo>
                  <a:lnTo>
                    <a:pt x="131" y="92"/>
                  </a:lnTo>
                  <a:lnTo>
                    <a:pt x="135" y="79"/>
                  </a:lnTo>
                  <a:lnTo>
                    <a:pt x="126" y="72"/>
                  </a:lnTo>
                  <a:lnTo>
                    <a:pt x="116" y="68"/>
                  </a:lnTo>
                  <a:lnTo>
                    <a:pt x="115" y="53"/>
                  </a:lnTo>
                  <a:lnTo>
                    <a:pt x="124" y="51"/>
                  </a:lnTo>
                  <a:lnTo>
                    <a:pt x="132" y="40"/>
                  </a:lnTo>
                  <a:lnTo>
                    <a:pt x="125" y="28"/>
                  </a:lnTo>
                  <a:lnTo>
                    <a:pt x="112" y="29"/>
                  </a:lnTo>
                  <a:lnTo>
                    <a:pt x="105" y="35"/>
                  </a:lnTo>
                  <a:lnTo>
                    <a:pt x="93" y="25"/>
                  </a:lnTo>
                  <a:lnTo>
                    <a:pt x="95" y="16"/>
                  </a:lnTo>
                  <a:lnTo>
                    <a:pt x="93" y="4"/>
                  </a:lnTo>
                  <a:close/>
                  <a:moveTo>
                    <a:pt x="73" y="46"/>
                  </a:moveTo>
                  <a:lnTo>
                    <a:pt x="82" y="49"/>
                  </a:lnTo>
                  <a:lnTo>
                    <a:pt x="90" y="64"/>
                  </a:lnTo>
                  <a:lnTo>
                    <a:pt x="89" y="72"/>
                  </a:lnTo>
                  <a:lnTo>
                    <a:pt x="85" y="81"/>
                  </a:lnTo>
                  <a:lnTo>
                    <a:pt x="70" y="88"/>
                  </a:lnTo>
                  <a:lnTo>
                    <a:pt x="62" y="88"/>
                  </a:lnTo>
                  <a:lnTo>
                    <a:pt x="53" y="84"/>
                  </a:lnTo>
                  <a:lnTo>
                    <a:pt x="46" y="69"/>
                  </a:lnTo>
                  <a:lnTo>
                    <a:pt x="47" y="61"/>
                  </a:lnTo>
                  <a:lnTo>
                    <a:pt x="50" y="53"/>
                  </a:lnTo>
                  <a:lnTo>
                    <a:pt x="64" y="45"/>
                  </a:lnTo>
                  <a:lnTo>
                    <a:pt x="73" y="46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462"/>
            <p:cNvSpPr>
              <a:spLocks noEditPoints="1"/>
            </p:cNvSpPr>
            <p:nvPr/>
          </p:nvSpPr>
          <p:spPr bwMode="auto">
            <a:xfrm>
              <a:off x="4692651" y="2068513"/>
              <a:ext cx="76200" cy="76200"/>
            </a:xfrm>
            <a:custGeom>
              <a:avLst/>
              <a:gdLst>
                <a:gd name="T0" fmla="*/ 112 w 144"/>
                <a:gd name="T1" fmla="*/ 12 h 144"/>
                <a:gd name="T2" fmla="*/ 98 w 144"/>
                <a:gd name="T3" fmla="*/ 6 h 144"/>
                <a:gd name="T4" fmla="*/ 89 w 144"/>
                <a:gd name="T5" fmla="*/ 13 h 144"/>
                <a:gd name="T6" fmla="*/ 84 w 144"/>
                <a:gd name="T7" fmla="*/ 22 h 144"/>
                <a:gd name="T8" fmla="*/ 69 w 144"/>
                <a:gd name="T9" fmla="*/ 20 h 144"/>
                <a:gd name="T10" fmla="*/ 66 w 144"/>
                <a:gd name="T11" fmla="*/ 10 h 144"/>
                <a:gd name="T12" fmla="*/ 58 w 144"/>
                <a:gd name="T13" fmla="*/ 0 h 144"/>
                <a:gd name="T14" fmla="*/ 43 w 144"/>
                <a:gd name="T15" fmla="*/ 4 h 144"/>
                <a:gd name="T16" fmla="*/ 42 w 144"/>
                <a:gd name="T17" fmla="*/ 19 h 144"/>
                <a:gd name="T18" fmla="*/ 46 w 144"/>
                <a:gd name="T19" fmla="*/ 27 h 144"/>
                <a:gd name="T20" fmla="*/ 33 w 144"/>
                <a:gd name="T21" fmla="*/ 38 h 144"/>
                <a:gd name="T22" fmla="*/ 25 w 144"/>
                <a:gd name="T23" fmla="*/ 33 h 144"/>
                <a:gd name="T24" fmla="*/ 13 w 144"/>
                <a:gd name="T25" fmla="*/ 33 h 144"/>
                <a:gd name="T26" fmla="*/ 6 w 144"/>
                <a:gd name="T27" fmla="*/ 46 h 144"/>
                <a:gd name="T28" fmla="*/ 13 w 144"/>
                <a:gd name="T29" fmla="*/ 55 h 144"/>
                <a:gd name="T30" fmla="*/ 22 w 144"/>
                <a:gd name="T31" fmla="*/ 61 h 144"/>
                <a:gd name="T32" fmla="*/ 20 w 144"/>
                <a:gd name="T33" fmla="*/ 75 h 144"/>
                <a:gd name="T34" fmla="*/ 12 w 144"/>
                <a:gd name="T35" fmla="*/ 78 h 144"/>
                <a:gd name="T36" fmla="*/ 0 w 144"/>
                <a:gd name="T37" fmla="*/ 86 h 144"/>
                <a:gd name="T38" fmla="*/ 6 w 144"/>
                <a:gd name="T39" fmla="*/ 101 h 144"/>
                <a:gd name="T40" fmla="*/ 19 w 144"/>
                <a:gd name="T41" fmla="*/ 102 h 144"/>
                <a:gd name="T42" fmla="*/ 27 w 144"/>
                <a:gd name="T43" fmla="*/ 99 h 144"/>
                <a:gd name="T44" fmla="*/ 37 w 144"/>
                <a:gd name="T45" fmla="*/ 111 h 144"/>
                <a:gd name="T46" fmla="*/ 33 w 144"/>
                <a:gd name="T47" fmla="*/ 120 h 144"/>
                <a:gd name="T48" fmla="*/ 33 w 144"/>
                <a:gd name="T49" fmla="*/ 133 h 144"/>
                <a:gd name="T50" fmla="*/ 46 w 144"/>
                <a:gd name="T51" fmla="*/ 138 h 144"/>
                <a:gd name="T52" fmla="*/ 55 w 144"/>
                <a:gd name="T53" fmla="*/ 131 h 144"/>
                <a:gd name="T54" fmla="*/ 61 w 144"/>
                <a:gd name="T55" fmla="*/ 122 h 144"/>
                <a:gd name="T56" fmla="*/ 76 w 144"/>
                <a:gd name="T57" fmla="*/ 124 h 144"/>
                <a:gd name="T58" fmla="*/ 78 w 144"/>
                <a:gd name="T59" fmla="*/ 134 h 144"/>
                <a:gd name="T60" fmla="*/ 86 w 144"/>
                <a:gd name="T61" fmla="*/ 144 h 144"/>
                <a:gd name="T62" fmla="*/ 101 w 144"/>
                <a:gd name="T63" fmla="*/ 140 h 144"/>
                <a:gd name="T64" fmla="*/ 102 w 144"/>
                <a:gd name="T65" fmla="*/ 125 h 144"/>
                <a:gd name="T66" fmla="*/ 99 w 144"/>
                <a:gd name="T67" fmla="*/ 117 h 144"/>
                <a:gd name="T68" fmla="*/ 111 w 144"/>
                <a:gd name="T69" fmla="*/ 107 h 144"/>
                <a:gd name="T70" fmla="*/ 121 w 144"/>
                <a:gd name="T71" fmla="*/ 111 h 144"/>
                <a:gd name="T72" fmla="*/ 133 w 144"/>
                <a:gd name="T73" fmla="*/ 112 h 144"/>
                <a:gd name="T74" fmla="*/ 140 w 144"/>
                <a:gd name="T75" fmla="*/ 98 h 144"/>
                <a:gd name="T76" fmla="*/ 131 w 144"/>
                <a:gd name="T77" fmla="*/ 89 h 144"/>
                <a:gd name="T78" fmla="*/ 123 w 144"/>
                <a:gd name="T79" fmla="*/ 84 h 144"/>
                <a:gd name="T80" fmla="*/ 124 w 144"/>
                <a:gd name="T81" fmla="*/ 69 h 144"/>
                <a:gd name="T82" fmla="*/ 134 w 144"/>
                <a:gd name="T83" fmla="*/ 66 h 144"/>
                <a:gd name="T84" fmla="*/ 144 w 144"/>
                <a:gd name="T85" fmla="*/ 58 h 144"/>
                <a:gd name="T86" fmla="*/ 140 w 144"/>
                <a:gd name="T87" fmla="*/ 43 h 144"/>
                <a:gd name="T88" fmla="*/ 127 w 144"/>
                <a:gd name="T89" fmla="*/ 42 h 144"/>
                <a:gd name="T90" fmla="*/ 117 w 144"/>
                <a:gd name="T91" fmla="*/ 45 h 144"/>
                <a:gd name="T92" fmla="*/ 107 w 144"/>
                <a:gd name="T93" fmla="*/ 33 h 144"/>
                <a:gd name="T94" fmla="*/ 111 w 144"/>
                <a:gd name="T95" fmla="*/ 25 h 144"/>
                <a:gd name="T96" fmla="*/ 112 w 144"/>
                <a:gd name="T97" fmla="*/ 12 h 144"/>
                <a:gd name="T98" fmla="*/ 84 w 144"/>
                <a:gd name="T99" fmla="*/ 52 h 144"/>
                <a:gd name="T100" fmla="*/ 91 w 144"/>
                <a:gd name="T101" fmla="*/ 58 h 144"/>
                <a:gd name="T102" fmla="*/ 97 w 144"/>
                <a:gd name="T103" fmla="*/ 74 h 144"/>
                <a:gd name="T104" fmla="*/ 92 w 144"/>
                <a:gd name="T105" fmla="*/ 82 h 144"/>
                <a:gd name="T106" fmla="*/ 88 w 144"/>
                <a:gd name="T107" fmla="*/ 91 h 144"/>
                <a:gd name="T108" fmla="*/ 71 w 144"/>
                <a:gd name="T109" fmla="*/ 95 h 144"/>
                <a:gd name="T110" fmla="*/ 62 w 144"/>
                <a:gd name="T111" fmla="*/ 92 h 144"/>
                <a:gd name="T112" fmla="*/ 55 w 144"/>
                <a:gd name="T113" fmla="*/ 86 h 144"/>
                <a:gd name="T114" fmla="*/ 49 w 144"/>
                <a:gd name="T115" fmla="*/ 71 h 144"/>
                <a:gd name="T116" fmla="*/ 52 w 144"/>
                <a:gd name="T117" fmla="*/ 62 h 144"/>
                <a:gd name="T118" fmla="*/ 58 w 144"/>
                <a:gd name="T119" fmla="*/ 53 h 144"/>
                <a:gd name="T120" fmla="*/ 74 w 144"/>
                <a:gd name="T121" fmla="*/ 49 h 144"/>
                <a:gd name="T122" fmla="*/ 84 w 144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2" y="12"/>
                  </a:moveTo>
                  <a:lnTo>
                    <a:pt x="98" y="6"/>
                  </a:lnTo>
                  <a:lnTo>
                    <a:pt x="89" y="13"/>
                  </a:lnTo>
                  <a:lnTo>
                    <a:pt x="84" y="22"/>
                  </a:lnTo>
                  <a:lnTo>
                    <a:pt x="69" y="20"/>
                  </a:lnTo>
                  <a:lnTo>
                    <a:pt x="66" y="10"/>
                  </a:lnTo>
                  <a:lnTo>
                    <a:pt x="58" y="0"/>
                  </a:lnTo>
                  <a:lnTo>
                    <a:pt x="43" y="4"/>
                  </a:lnTo>
                  <a:lnTo>
                    <a:pt x="42" y="19"/>
                  </a:lnTo>
                  <a:lnTo>
                    <a:pt x="46" y="27"/>
                  </a:lnTo>
                  <a:lnTo>
                    <a:pt x="33" y="38"/>
                  </a:lnTo>
                  <a:lnTo>
                    <a:pt x="25" y="33"/>
                  </a:lnTo>
                  <a:lnTo>
                    <a:pt x="13" y="33"/>
                  </a:lnTo>
                  <a:lnTo>
                    <a:pt x="6" y="46"/>
                  </a:lnTo>
                  <a:lnTo>
                    <a:pt x="13" y="55"/>
                  </a:lnTo>
                  <a:lnTo>
                    <a:pt x="22" y="61"/>
                  </a:lnTo>
                  <a:lnTo>
                    <a:pt x="20" y="75"/>
                  </a:lnTo>
                  <a:lnTo>
                    <a:pt x="12" y="78"/>
                  </a:lnTo>
                  <a:lnTo>
                    <a:pt x="0" y="86"/>
                  </a:lnTo>
                  <a:lnTo>
                    <a:pt x="6" y="101"/>
                  </a:lnTo>
                  <a:lnTo>
                    <a:pt x="19" y="102"/>
                  </a:lnTo>
                  <a:lnTo>
                    <a:pt x="27" y="99"/>
                  </a:lnTo>
                  <a:lnTo>
                    <a:pt x="37" y="111"/>
                  </a:lnTo>
                  <a:lnTo>
                    <a:pt x="33" y="120"/>
                  </a:lnTo>
                  <a:lnTo>
                    <a:pt x="33" y="133"/>
                  </a:lnTo>
                  <a:lnTo>
                    <a:pt x="46" y="138"/>
                  </a:lnTo>
                  <a:lnTo>
                    <a:pt x="55" y="131"/>
                  </a:lnTo>
                  <a:lnTo>
                    <a:pt x="61" y="122"/>
                  </a:lnTo>
                  <a:lnTo>
                    <a:pt x="76" y="124"/>
                  </a:lnTo>
                  <a:lnTo>
                    <a:pt x="78" y="134"/>
                  </a:lnTo>
                  <a:lnTo>
                    <a:pt x="86" y="144"/>
                  </a:lnTo>
                  <a:lnTo>
                    <a:pt x="101" y="140"/>
                  </a:lnTo>
                  <a:lnTo>
                    <a:pt x="102" y="125"/>
                  </a:lnTo>
                  <a:lnTo>
                    <a:pt x="99" y="117"/>
                  </a:lnTo>
                  <a:lnTo>
                    <a:pt x="111" y="107"/>
                  </a:lnTo>
                  <a:lnTo>
                    <a:pt x="121" y="111"/>
                  </a:lnTo>
                  <a:lnTo>
                    <a:pt x="133" y="112"/>
                  </a:lnTo>
                  <a:lnTo>
                    <a:pt x="140" y="98"/>
                  </a:lnTo>
                  <a:lnTo>
                    <a:pt x="131" y="89"/>
                  </a:lnTo>
                  <a:lnTo>
                    <a:pt x="123" y="84"/>
                  </a:lnTo>
                  <a:lnTo>
                    <a:pt x="124" y="69"/>
                  </a:lnTo>
                  <a:lnTo>
                    <a:pt x="134" y="66"/>
                  </a:lnTo>
                  <a:lnTo>
                    <a:pt x="144" y="58"/>
                  </a:lnTo>
                  <a:lnTo>
                    <a:pt x="140" y="43"/>
                  </a:lnTo>
                  <a:lnTo>
                    <a:pt x="127" y="42"/>
                  </a:lnTo>
                  <a:lnTo>
                    <a:pt x="117" y="45"/>
                  </a:lnTo>
                  <a:lnTo>
                    <a:pt x="107" y="33"/>
                  </a:lnTo>
                  <a:lnTo>
                    <a:pt x="111" y="25"/>
                  </a:lnTo>
                  <a:lnTo>
                    <a:pt x="112" y="12"/>
                  </a:lnTo>
                  <a:close/>
                  <a:moveTo>
                    <a:pt x="84" y="52"/>
                  </a:moveTo>
                  <a:lnTo>
                    <a:pt x="91" y="58"/>
                  </a:lnTo>
                  <a:lnTo>
                    <a:pt x="97" y="74"/>
                  </a:lnTo>
                  <a:lnTo>
                    <a:pt x="92" y="82"/>
                  </a:lnTo>
                  <a:lnTo>
                    <a:pt x="88" y="91"/>
                  </a:lnTo>
                  <a:lnTo>
                    <a:pt x="71" y="95"/>
                  </a:lnTo>
                  <a:lnTo>
                    <a:pt x="62" y="92"/>
                  </a:lnTo>
                  <a:lnTo>
                    <a:pt x="55" y="86"/>
                  </a:lnTo>
                  <a:lnTo>
                    <a:pt x="49" y="71"/>
                  </a:lnTo>
                  <a:lnTo>
                    <a:pt x="52" y="62"/>
                  </a:lnTo>
                  <a:lnTo>
                    <a:pt x="58" y="53"/>
                  </a:lnTo>
                  <a:lnTo>
                    <a:pt x="74" y="49"/>
                  </a:lnTo>
                  <a:lnTo>
                    <a:pt x="84" y="52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Freeform 463"/>
            <p:cNvSpPr>
              <a:spLocks noEditPoints="1"/>
            </p:cNvSpPr>
            <p:nvPr/>
          </p:nvSpPr>
          <p:spPr bwMode="auto">
            <a:xfrm>
              <a:off x="4638676" y="2111376"/>
              <a:ext cx="79375" cy="82550"/>
            </a:xfrm>
            <a:custGeom>
              <a:avLst/>
              <a:gdLst>
                <a:gd name="T0" fmla="*/ 90 w 151"/>
                <a:gd name="T1" fmla="*/ 2 h 156"/>
                <a:gd name="T2" fmla="*/ 75 w 151"/>
                <a:gd name="T3" fmla="*/ 0 h 156"/>
                <a:gd name="T4" fmla="*/ 69 w 151"/>
                <a:gd name="T5" fmla="*/ 12 h 156"/>
                <a:gd name="T6" fmla="*/ 67 w 151"/>
                <a:gd name="T7" fmla="*/ 22 h 156"/>
                <a:gd name="T8" fmla="*/ 52 w 151"/>
                <a:gd name="T9" fmla="*/ 28 h 156"/>
                <a:gd name="T10" fmla="*/ 46 w 151"/>
                <a:gd name="T11" fmla="*/ 19 h 156"/>
                <a:gd name="T12" fmla="*/ 33 w 151"/>
                <a:gd name="T13" fmla="*/ 12 h 156"/>
                <a:gd name="T14" fmla="*/ 20 w 151"/>
                <a:gd name="T15" fmla="*/ 22 h 156"/>
                <a:gd name="T16" fmla="*/ 24 w 151"/>
                <a:gd name="T17" fmla="*/ 36 h 156"/>
                <a:gd name="T18" fmla="*/ 31 w 151"/>
                <a:gd name="T19" fmla="*/ 45 h 156"/>
                <a:gd name="T20" fmla="*/ 24 w 151"/>
                <a:gd name="T21" fmla="*/ 59 h 156"/>
                <a:gd name="T22" fmla="*/ 14 w 151"/>
                <a:gd name="T23" fmla="*/ 59 h 156"/>
                <a:gd name="T24" fmla="*/ 1 w 151"/>
                <a:gd name="T25" fmla="*/ 64 h 156"/>
                <a:gd name="T26" fmla="*/ 0 w 151"/>
                <a:gd name="T27" fmla="*/ 79 h 156"/>
                <a:gd name="T28" fmla="*/ 11 w 151"/>
                <a:gd name="T29" fmla="*/ 85 h 156"/>
                <a:gd name="T30" fmla="*/ 23 w 151"/>
                <a:gd name="T31" fmla="*/ 87 h 156"/>
                <a:gd name="T32" fmla="*/ 27 w 151"/>
                <a:gd name="T33" fmla="*/ 103 h 156"/>
                <a:gd name="T34" fmla="*/ 18 w 151"/>
                <a:gd name="T35" fmla="*/ 110 h 156"/>
                <a:gd name="T36" fmla="*/ 13 w 151"/>
                <a:gd name="T37" fmla="*/ 123 h 156"/>
                <a:gd name="T38" fmla="*/ 23 w 151"/>
                <a:gd name="T39" fmla="*/ 134 h 156"/>
                <a:gd name="T40" fmla="*/ 36 w 151"/>
                <a:gd name="T41" fmla="*/ 130 h 156"/>
                <a:gd name="T42" fmla="*/ 43 w 151"/>
                <a:gd name="T43" fmla="*/ 123 h 156"/>
                <a:gd name="T44" fmla="*/ 57 w 151"/>
                <a:gd name="T45" fmla="*/ 131 h 156"/>
                <a:gd name="T46" fmla="*/ 57 w 151"/>
                <a:gd name="T47" fmla="*/ 141 h 156"/>
                <a:gd name="T48" fmla="*/ 62 w 151"/>
                <a:gd name="T49" fmla="*/ 154 h 156"/>
                <a:gd name="T50" fmla="*/ 78 w 151"/>
                <a:gd name="T51" fmla="*/ 156 h 156"/>
                <a:gd name="T52" fmla="*/ 83 w 151"/>
                <a:gd name="T53" fmla="*/ 144 h 156"/>
                <a:gd name="T54" fmla="*/ 85 w 151"/>
                <a:gd name="T55" fmla="*/ 133 h 156"/>
                <a:gd name="T56" fmla="*/ 101 w 151"/>
                <a:gd name="T57" fmla="*/ 128 h 156"/>
                <a:gd name="T58" fmla="*/ 106 w 151"/>
                <a:gd name="T59" fmla="*/ 137 h 156"/>
                <a:gd name="T60" fmla="*/ 118 w 151"/>
                <a:gd name="T61" fmla="*/ 143 h 156"/>
                <a:gd name="T62" fmla="*/ 131 w 151"/>
                <a:gd name="T63" fmla="*/ 133 h 156"/>
                <a:gd name="T64" fmla="*/ 127 w 151"/>
                <a:gd name="T65" fmla="*/ 120 h 156"/>
                <a:gd name="T66" fmla="*/ 119 w 151"/>
                <a:gd name="T67" fmla="*/ 111 h 156"/>
                <a:gd name="T68" fmla="*/ 127 w 151"/>
                <a:gd name="T69" fmla="*/ 97 h 156"/>
                <a:gd name="T70" fmla="*/ 138 w 151"/>
                <a:gd name="T71" fmla="*/ 97 h 156"/>
                <a:gd name="T72" fmla="*/ 150 w 151"/>
                <a:gd name="T73" fmla="*/ 92 h 156"/>
                <a:gd name="T74" fmla="*/ 151 w 151"/>
                <a:gd name="T75" fmla="*/ 77 h 156"/>
                <a:gd name="T76" fmla="*/ 139 w 151"/>
                <a:gd name="T77" fmla="*/ 71 h 156"/>
                <a:gd name="T78" fmla="*/ 129 w 151"/>
                <a:gd name="T79" fmla="*/ 69 h 156"/>
                <a:gd name="T80" fmla="*/ 125 w 151"/>
                <a:gd name="T81" fmla="*/ 52 h 156"/>
                <a:gd name="T82" fmla="*/ 132 w 151"/>
                <a:gd name="T83" fmla="*/ 46 h 156"/>
                <a:gd name="T84" fmla="*/ 139 w 151"/>
                <a:gd name="T85" fmla="*/ 33 h 156"/>
                <a:gd name="T86" fmla="*/ 129 w 151"/>
                <a:gd name="T87" fmla="*/ 20 h 156"/>
                <a:gd name="T88" fmla="*/ 115 w 151"/>
                <a:gd name="T89" fmla="*/ 25 h 156"/>
                <a:gd name="T90" fmla="*/ 108 w 151"/>
                <a:gd name="T91" fmla="*/ 32 h 156"/>
                <a:gd name="T92" fmla="*/ 93 w 151"/>
                <a:gd name="T93" fmla="*/ 25 h 156"/>
                <a:gd name="T94" fmla="*/ 93 w 151"/>
                <a:gd name="T95" fmla="*/ 13 h 156"/>
                <a:gd name="T96" fmla="*/ 90 w 151"/>
                <a:gd name="T97" fmla="*/ 2 h 156"/>
                <a:gd name="T98" fmla="*/ 78 w 151"/>
                <a:gd name="T99" fmla="*/ 54 h 156"/>
                <a:gd name="T100" fmla="*/ 88 w 151"/>
                <a:gd name="T101" fmla="*/ 55 h 156"/>
                <a:gd name="T102" fmla="*/ 99 w 151"/>
                <a:gd name="T103" fmla="*/ 69 h 156"/>
                <a:gd name="T104" fmla="*/ 99 w 151"/>
                <a:gd name="T105" fmla="*/ 79 h 156"/>
                <a:gd name="T106" fmla="*/ 98 w 151"/>
                <a:gd name="T107" fmla="*/ 90 h 156"/>
                <a:gd name="T108" fmla="*/ 83 w 151"/>
                <a:gd name="T109" fmla="*/ 103 h 156"/>
                <a:gd name="T110" fmla="*/ 73 w 151"/>
                <a:gd name="T111" fmla="*/ 103 h 156"/>
                <a:gd name="T112" fmla="*/ 65 w 151"/>
                <a:gd name="T113" fmla="*/ 101 h 156"/>
                <a:gd name="T114" fmla="*/ 52 w 151"/>
                <a:gd name="T115" fmla="*/ 85 h 156"/>
                <a:gd name="T116" fmla="*/ 52 w 151"/>
                <a:gd name="T117" fmla="*/ 75 h 156"/>
                <a:gd name="T118" fmla="*/ 54 w 151"/>
                <a:gd name="T119" fmla="*/ 65 h 156"/>
                <a:gd name="T120" fmla="*/ 67 w 151"/>
                <a:gd name="T121" fmla="*/ 54 h 156"/>
                <a:gd name="T122" fmla="*/ 78 w 151"/>
                <a:gd name="T123" fmla="*/ 5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6">
                  <a:moveTo>
                    <a:pt x="90" y="2"/>
                  </a:moveTo>
                  <a:lnTo>
                    <a:pt x="75" y="0"/>
                  </a:lnTo>
                  <a:lnTo>
                    <a:pt x="69" y="12"/>
                  </a:lnTo>
                  <a:lnTo>
                    <a:pt x="67" y="22"/>
                  </a:lnTo>
                  <a:lnTo>
                    <a:pt x="52" y="28"/>
                  </a:lnTo>
                  <a:lnTo>
                    <a:pt x="46" y="19"/>
                  </a:lnTo>
                  <a:lnTo>
                    <a:pt x="33" y="12"/>
                  </a:lnTo>
                  <a:lnTo>
                    <a:pt x="20" y="22"/>
                  </a:lnTo>
                  <a:lnTo>
                    <a:pt x="24" y="36"/>
                  </a:lnTo>
                  <a:lnTo>
                    <a:pt x="31" y="45"/>
                  </a:lnTo>
                  <a:lnTo>
                    <a:pt x="24" y="59"/>
                  </a:lnTo>
                  <a:lnTo>
                    <a:pt x="14" y="59"/>
                  </a:lnTo>
                  <a:lnTo>
                    <a:pt x="1" y="64"/>
                  </a:lnTo>
                  <a:lnTo>
                    <a:pt x="0" y="79"/>
                  </a:lnTo>
                  <a:lnTo>
                    <a:pt x="11" y="85"/>
                  </a:lnTo>
                  <a:lnTo>
                    <a:pt x="23" y="87"/>
                  </a:lnTo>
                  <a:lnTo>
                    <a:pt x="27" y="103"/>
                  </a:lnTo>
                  <a:lnTo>
                    <a:pt x="18" y="110"/>
                  </a:lnTo>
                  <a:lnTo>
                    <a:pt x="13" y="123"/>
                  </a:lnTo>
                  <a:lnTo>
                    <a:pt x="23" y="134"/>
                  </a:lnTo>
                  <a:lnTo>
                    <a:pt x="36" y="130"/>
                  </a:lnTo>
                  <a:lnTo>
                    <a:pt x="43" y="123"/>
                  </a:lnTo>
                  <a:lnTo>
                    <a:pt x="57" y="131"/>
                  </a:lnTo>
                  <a:lnTo>
                    <a:pt x="57" y="141"/>
                  </a:lnTo>
                  <a:lnTo>
                    <a:pt x="62" y="154"/>
                  </a:lnTo>
                  <a:lnTo>
                    <a:pt x="78" y="156"/>
                  </a:lnTo>
                  <a:lnTo>
                    <a:pt x="83" y="144"/>
                  </a:lnTo>
                  <a:lnTo>
                    <a:pt x="85" y="133"/>
                  </a:lnTo>
                  <a:lnTo>
                    <a:pt x="101" y="128"/>
                  </a:lnTo>
                  <a:lnTo>
                    <a:pt x="106" y="137"/>
                  </a:lnTo>
                  <a:lnTo>
                    <a:pt x="118" y="143"/>
                  </a:lnTo>
                  <a:lnTo>
                    <a:pt x="131" y="133"/>
                  </a:lnTo>
                  <a:lnTo>
                    <a:pt x="127" y="120"/>
                  </a:lnTo>
                  <a:lnTo>
                    <a:pt x="119" y="111"/>
                  </a:lnTo>
                  <a:lnTo>
                    <a:pt x="127" y="97"/>
                  </a:lnTo>
                  <a:lnTo>
                    <a:pt x="138" y="97"/>
                  </a:lnTo>
                  <a:lnTo>
                    <a:pt x="150" y="92"/>
                  </a:lnTo>
                  <a:lnTo>
                    <a:pt x="151" y="77"/>
                  </a:lnTo>
                  <a:lnTo>
                    <a:pt x="139" y="71"/>
                  </a:lnTo>
                  <a:lnTo>
                    <a:pt x="129" y="69"/>
                  </a:lnTo>
                  <a:lnTo>
                    <a:pt x="125" y="52"/>
                  </a:lnTo>
                  <a:lnTo>
                    <a:pt x="132" y="46"/>
                  </a:lnTo>
                  <a:lnTo>
                    <a:pt x="139" y="33"/>
                  </a:lnTo>
                  <a:lnTo>
                    <a:pt x="129" y="20"/>
                  </a:lnTo>
                  <a:lnTo>
                    <a:pt x="115" y="25"/>
                  </a:lnTo>
                  <a:lnTo>
                    <a:pt x="108" y="32"/>
                  </a:lnTo>
                  <a:lnTo>
                    <a:pt x="93" y="25"/>
                  </a:lnTo>
                  <a:lnTo>
                    <a:pt x="93" y="13"/>
                  </a:lnTo>
                  <a:lnTo>
                    <a:pt x="90" y="2"/>
                  </a:lnTo>
                  <a:close/>
                  <a:moveTo>
                    <a:pt x="78" y="54"/>
                  </a:moveTo>
                  <a:lnTo>
                    <a:pt x="88" y="55"/>
                  </a:lnTo>
                  <a:lnTo>
                    <a:pt x="99" y="69"/>
                  </a:lnTo>
                  <a:lnTo>
                    <a:pt x="99" y="79"/>
                  </a:lnTo>
                  <a:lnTo>
                    <a:pt x="98" y="90"/>
                  </a:lnTo>
                  <a:lnTo>
                    <a:pt x="83" y="103"/>
                  </a:lnTo>
                  <a:lnTo>
                    <a:pt x="73" y="103"/>
                  </a:lnTo>
                  <a:lnTo>
                    <a:pt x="65" y="101"/>
                  </a:lnTo>
                  <a:lnTo>
                    <a:pt x="52" y="85"/>
                  </a:lnTo>
                  <a:lnTo>
                    <a:pt x="52" y="75"/>
                  </a:lnTo>
                  <a:lnTo>
                    <a:pt x="54" y="65"/>
                  </a:lnTo>
                  <a:lnTo>
                    <a:pt x="67" y="54"/>
                  </a:lnTo>
                  <a:lnTo>
                    <a:pt x="78" y="54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Freeform 464"/>
            <p:cNvSpPr>
              <a:spLocks noEditPoints="1"/>
            </p:cNvSpPr>
            <p:nvPr/>
          </p:nvSpPr>
          <p:spPr bwMode="auto">
            <a:xfrm>
              <a:off x="4549776" y="1836738"/>
              <a:ext cx="71438" cy="69850"/>
            </a:xfrm>
            <a:custGeom>
              <a:avLst/>
              <a:gdLst>
                <a:gd name="T0" fmla="*/ 94 w 134"/>
                <a:gd name="T1" fmla="*/ 3 h 131"/>
                <a:gd name="T2" fmla="*/ 79 w 134"/>
                <a:gd name="T3" fmla="*/ 0 h 131"/>
                <a:gd name="T4" fmla="*/ 72 w 134"/>
                <a:gd name="T5" fmla="*/ 9 h 131"/>
                <a:gd name="T6" fmla="*/ 69 w 134"/>
                <a:gd name="T7" fmla="*/ 18 h 131"/>
                <a:gd name="T8" fmla="*/ 55 w 134"/>
                <a:gd name="T9" fmla="*/ 19 h 131"/>
                <a:gd name="T10" fmla="*/ 50 w 134"/>
                <a:gd name="T11" fmla="*/ 10 h 131"/>
                <a:gd name="T12" fmla="*/ 40 w 134"/>
                <a:gd name="T13" fmla="*/ 3 h 131"/>
                <a:gd name="T14" fmla="*/ 27 w 134"/>
                <a:gd name="T15" fmla="*/ 9 h 131"/>
                <a:gd name="T16" fmla="*/ 29 w 134"/>
                <a:gd name="T17" fmla="*/ 22 h 131"/>
                <a:gd name="T18" fmla="*/ 35 w 134"/>
                <a:gd name="T19" fmla="*/ 29 h 131"/>
                <a:gd name="T20" fmla="*/ 24 w 134"/>
                <a:gd name="T21" fmla="*/ 41 h 131"/>
                <a:gd name="T22" fmla="*/ 16 w 134"/>
                <a:gd name="T23" fmla="*/ 39 h 131"/>
                <a:gd name="T24" fmla="*/ 4 w 134"/>
                <a:gd name="T25" fmla="*/ 41 h 131"/>
                <a:gd name="T26" fmla="*/ 0 w 134"/>
                <a:gd name="T27" fmla="*/ 54 h 131"/>
                <a:gd name="T28" fmla="*/ 9 w 134"/>
                <a:gd name="T29" fmla="*/ 61 h 131"/>
                <a:gd name="T30" fmla="*/ 19 w 134"/>
                <a:gd name="T31" fmla="*/ 64 h 131"/>
                <a:gd name="T32" fmla="*/ 20 w 134"/>
                <a:gd name="T33" fmla="*/ 78 h 131"/>
                <a:gd name="T34" fmla="*/ 11 w 134"/>
                <a:gd name="T35" fmla="*/ 82 h 131"/>
                <a:gd name="T36" fmla="*/ 3 w 134"/>
                <a:gd name="T37" fmla="*/ 92 h 131"/>
                <a:gd name="T38" fmla="*/ 10 w 134"/>
                <a:gd name="T39" fmla="*/ 104 h 131"/>
                <a:gd name="T40" fmla="*/ 23 w 134"/>
                <a:gd name="T41" fmla="*/ 103 h 131"/>
                <a:gd name="T42" fmla="*/ 30 w 134"/>
                <a:gd name="T43" fmla="*/ 98 h 131"/>
                <a:gd name="T44" fmla="*/ 42 w 134"/>
                <a:gd name="T45" fmla="*/ 107 h 131"/>
                <a:gd name="T46" fmla="*/ 40 w 134"/>
                <a:gd name="T47" fmla="*/ 117 h 131"/>
                <a:gd name="T48" fmla="*/ 42 w 134"/>
                <a:gd name="T49" fmla="*/ 127 h 131"/>
                <a:gd name="T50" fmla="*/ 55 w 134"/>
                <a:gd name="T51" fmla="*/ 131 h 131"/>
                <a:gd name="T52" fmla="*/ 62 w 134"/>
                <a:gd name="T53" fmla="*/ 123 h 131"/>
                <a:gd name="T54" fmla="*/ 65 w 134"/>
                <a:gd name="T55" fmla="*/ 114 h 131"/>
                <a:gd name="T56" fmla="*/ 81 w 134"/>
                <a:gd name="T57" fmla="*/ 113 h 131"/>
                <a:gd name="T58" fmla="*/ 85 w 134"/>
                <a:gd name="T59" fmla="*/ 121 h 131"/>
                <a:gd name="T60" fmla="*/ 94 w 134"/>
                <a:gd name="T61" fmla="*/ 128 h 131"/>
                <a:gd name="T62" fmla="*/ 107 w 134"/>
                <a:gd name="T63" fmla="*/ 121 h 131"/>
                <a:gd name="T64" fmla="*/ 105 w 134"/>
                <a:gd name="T65" fmla="*/ 110 h 131"/>
                <a:gd name="T66" fmla="*/ 101 w 134"/>
                <a:gd name="T67" fmla="*/ 101 h 131"/>
                <a:gd name="T68" fmla="*/ 109 w 134"/>
                <a:gd name="T69" fmla="*/ 90 h 131"/>
                <a:gd name="T70" fmla="*/ 120 w 134"/>
                <a:gd name="T71" fmla="*/ 92 h 131"/>
                <a:gd name="T72" fmla="*/ 131 w 134"/>
                <a:gd name="T73" fmla="*/ 91 h 131"/>
                <a:gd name="T74" fmla="*/ 134 w 134"/>
                <a:gd name="T75" fmla="*/ 78 h 131"/>
                <a:gd name="T76" fmla="*/ 125 w 134"/>
                <a:gd name="T77" fmla="*/ 71 h 131"/>
                <a:gd name="T78" fmla="*/ 117 w 134"/>
                <a:gd name="T79" fmla="*/ 68 h 131"/>
                <a:gd name="T80" fmla="*/ 115 w 134"/>
                <a:gd name="T81" fmla="*/ 54 h 131"/>
                <a:gd name="T82" fmla="*/ 124 w 134"/>
                <a:gd name="T83" fmla="*/ 49 h 131"/>
                <a:gd name="T84" fmla="*/ 131 w 134"/>
                <a:gd name="T85" fmla="*/ 39 h 131"/>
                <a:gd name="T86" fmla="*/ 125 w 134"/>
                <a:gd name="T87" fmla="*/ 26 h 131"/>
                <a:gd name="T88" fmla="*/ 112 w 134"/>
                <a:gd name="T89" fmla="*/ 28 h 131"/>
                <a:gd name="T90" fmla="*/ 104 w 134"/>
                <a:gd name="T91" fmla="*/ 33 h 131"/>
                <a:gd name="T92" fmla="*/ 92 w 134"/>
                <a:gd name="T93" fmla="*/ 23 h 131"/>
                <a:gd name="T94" fmla="*/ 95 w 134"/>
                <a:gd name="T95" fmla="*/ 15 h 131"/>
                <a:gd name="T96" fmla="*/ 94 w 134"/>
                <a:gd name="T97" fmla="*/ 3 h 131"/>
                <a:gd name="T98" fmla="*/ 73 w 134"/>
                <a:gd name="T99" fmla="*/ 45 h 131"/>
                <a:gd name="T100" fmla="*/ 82 w 134"/>
                <a:gd name="T101" fmla="*/ 49 h 131"/>
                <a:gd name="T102" fmla="*/ 89 w 134"/>
                <a:gd name="T103" fmla="*/ 64 h 131"/>
                <a:gd name="T104" fmla="*/ 88 w 134"/>
                <a:gd name="T105" fmla="*/ 72 h 131"/>
                <a:gd name="T106" fmla="*/ 85 w 134"/>
                <a:gd name="T107" fmla="*/ 79 h 131"/>
                <a:gd name="T108" fmla="*/ 71 w 134"/>
                <a:gd name="T109" fmla="*/ 88 h 131"/>
                <a:gd name="T110" fmla="*/ 60 w 134"/>
                <a:gd name="T111" fmla="*/ 87 h 131"/>
                <a:gd name="T112" fmla="*/ 53 w 134"/>
                <a:gd name="T113" fmla="*/ 82 h 131"/>
                <a:gd name="T114" fmla="*/ 45 w 134"/>
                <a:gd name="T115" fmla="*/ 68 h 131"/>
                <a:gd name="T116" fmla="*/ 46 w 134"/>
                <a:gd name="T117" fmla="*/ 59 h 131"/>
                <a:gd name="T118" fmla="*/ 50 w 134"/>
                <a:gd name="T119" fmla="*/ 52 h 131"/>
                <a:gd name="T120" fmla="*/ 65 w 134"/>
                <a:gd name="T121" fmla="*/ 43 h 131"/>
                <a:gd name="T122" fmla="*/ 73 w 134"/>
                <a:gd name="T123" fmla="*/ 4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31">
                  <a:moveTo>
                    <a:pt x="94" y="3"/>
                  </a:moveTo>
                  <a:lnTo>
                    <a:pt x="79" y="0"/>
                  </a:lnTo>
                  <a:lnTo>
                    <a:pt x="72" y="9"/>
                  </a:lnTo>
                  <a:lnTo>
                    <a:pt x="69" y="18"/>
                  </a:lnTo>
                  <a:lnTo>
                    <a:pt x="55" y="19"/>
                  </a:lnTo>
                  <a:lnTo>
                    <a:pt x="50" y="10"/>
                  </a:lnTo>
                  <a:lnTo>
                    <a:pt x="40" y="3"/>
                  </a:lnTo>
                  <a:lnTo>
                    <a:pt x="27" y="9"/>
                  </a:lnTo>
                  <a:lnTo>
                    <a:pt x="29" y="22"/>
                  </a:lnTo>
                  <a:lnTo>
                    <a:pt x="35" y="29"/>
                  </a:lnTo>
                  <a:lnTo>
                    <a:pt x="24" y="41"/>
                  </a:lnTo>
                  <a:lnTo>
                    <a:pt x="16" y="39"/>
                  </a:lnTo>
                  <a:lnTo>
                    <a:pt x="4" y="41"/>
                  </a:lnTo>
                  <a:lnTo>
                    <a:pt x="0" y="54"/>
                  </a:lnTo>
                  <a:lnTo>
                    <a:pt x="9" y="61"/>
                  </a:lnTo>
                  <a:lnTo>
                    <a:pt x="19" y="64"/>
                  </a:lnTo>
                  <a:lnTo>
                    <a:pt x="20" y="78"/>
                  </a:lnTo>
                  <a:lnTo>
                    <a:pt x="11" y="82"/>
                  </a:lnTo>
                  <a:lnTo>
                    <a:pt x="3" y="92"/>
                  </a:lnTo>
                  <a:lnTo>
                    <a:pt x="10" y="104"/>
                  </a:lnTo>
                  <a:lnTo>
                    <a:pt x="23" y="103"/>
                  </a:lnTo>
                  <a:lnTo>
                    <a:pt x="30" y="98"/>
                  </a:lnTo>
                  <a:lnTo>
                    <a:pt x="42" y="107"/>
                  </a:lnTo>
                  <a:lnTo>
                    <a:pt x="40" y="117"/>
                  </a:lnTo>
                  <a:lnTo>
                    <a:pt x="42" y="127"/>
                  </a:lnTo>
                  <a:lnTo>
                    <a:pt x="55" y="131"/>
                  </a:lnTo>
                  <a:lnTo>
                    <a:pt x="62" y="123"/>
                  </a:lnTo>
                  <a:lnTo>
                    <a:pt x="65" y="114"/>
                  </a:lnTo>
                  <a:lnTo>
                    <a:pt x="81" y="113"/>
                  </a:lnTo>
                  <a:lnTo>
                    <a:pt x="85" y="121"/>
                  </a:lnTo>
                  <a:lnTo>
                    <a:pt x="94" y="128"/>
                  </a:lnTo>
                  <a:lnTo>
                    <a:pt x="107" y="121"/>
                  </a:lnTo>
                  <a:lnTo>
                    <a:pt x="105" y="110"/>
                  </a:lnTo>
                  <a:lnTo>
                    <a:pt x="101" y="101"/>
                  </a:lnTo>
                  <a:lnTo>
                    <a:pt x="109" y="90"/>
                  </a:lnTo>
                  <a:lnTo>
                    <a:pt x="120" y="92"/>
                  </a:lnTo>
                  <a:lnTo>
                    <a:pt x="131" y="91"/>
                  </a:lnTo>
                  <a:lnTo>
                    <a:pt x="134" y="78"/>
                  </a:lnTo>
                  <a:lnTo>
                    <a:pt x="125" y="71"/>
                  </a:lnTo>
                  <a:lnTo>
                    <a:pt x="117" y="68"/>
                  </a:lnTo>
                  <a:lnTo>
                    <a:pt x="115" y="54"/>
                  </a:lnTo>
                  <a:lnTo>
                    <a:pt x="124" y="49"/>
                  </a:lnTo>
                  <a:lnTo>
                    <a:pt x="131" y="39"/>
                  </a:lnTo>
                  <a:lnTo>
                    <a:pt x="125" y="26"/>
                  </a:lnTo>
                  <a:lnTo>
                    <a:pt x="112" y="28"/>
                  </a:lnTo>
                  <a:lnTo>
                    <a:pt x="104" y="33"/>
                  </a:lnTo>
                  <a:lnTo>
                    <a:pt x="92" y="23"/>
                  </a:lnTo>
                  <a:lnTo>
                    <a:pt x="95" y="15"/>
                  </a:lnTo>
                  <a:lnTo>
                    <a:pt x="94" y="3"/>
                  </a:lnTo>
                  <a:close/>
                  <a:moveTo>
                    <a:pt x="73" y="45"/>
                  </a:moveTo>
                  <a:lnTo>
                    <a:pt x="82" y="49"/>
                  </a:lnTo>
                  <a:lnTo>
                    <a:pt x="89" y="64"/>
                  </a:lnTo>
                  <a:lnTo>
                    <a:pt x="88" y="72"/>
                  </a:lnTo>
                  <a:lnTo>
                    <a:pt x="85" y="79"/>
                  </a:lnTo>
                  <a:lnTo>
                    <a:pt x="71" y="88"/>
                  </a:lnTo>
                  <a:lnTo>
                    <a:pt x="60" y="87"/>
                  </a:lnTo>
                  <a:lnTo>
                    <a:pt x="53" y="82"/>
                  </a:lnTo>
                  <a:lnTo>
                    <a:pt x="45" y="68"/>
                  </a:lnTo>
                  <a:lnTo>
                    <a:pt x="46" y="59"/>
                  </a:lnTo>
                  <a:lnTo>
                    <a:pt x="50" y="52"/>
                  </a:lnTo>
                  <a:lnTo>
                    <a:pt x="65" y="43"/>
                  </a:lnTo>
                  <a:lnTo>
                    <a:pt x="73" y="4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465"/>
            <p:cNvSpPr>
              <a:spLocks noEditPoints="1"/>
            </p:cNvSpPr>
            <p:nvPr/>
          </p:nvSpPr>
          <p:spPr bwMode="auto">
            <a:xfrm>
              <a:off x="4602163" y="1870076"/>
              <a:ext cx="76200" cy="76200"/>
            </a:xfrm>
            <a:custGeom>
              <a:avLst/>
              <a:gdLst>
                <a:gd name="T0" fmla="*/ 111 w 143"/>
                <a:gd name="T1" fmla="*/ 13 h 144"/>
                <a:gd name="T2" fmla="*/ 98 w 143"/>
                <a:gd name="T3" fmla="*/ 6 h 144"/>
                <a:gd name="T4" fmla="*/ 90 w 143"/>
                <a:gd name="T5" fmla="*/ 13 h 144"/>
                <a:gd name="T6" fmla="*/ 84 w 143"/>
                <a:gd name="T7" fmla="*/ 21 h 144"/>
                <a:gd name="T8" fmla="*/ 68 w 143"/>
                <a:gd name="T9" fmla="*/ 20 h 144"/>
                <a:gd name="T10" fmla="*/ 67 w 143"/>
                <a:gd name="T11" fmla="*/ 11 h 144"/>
                <a:gd name="T12" fmla="*/ 58 w 143"/>
                <a:gd name="T13" fmla="*/ 0 h 144"/>
                <a:gd name="T14" fmla="*/ 44 w 143"/>
                <a:gd name="T15" fmla="*/ 6 h 144"/>
                <a:gd name="T16" fmla="*/ 42 w 143"/>
                <a:gd name="T17" fmla="*/ 18 h 144"/>
                <a:gd name="T18" fmla="*/ 45 w 143"/>
                <a:gd name="T19" fmla="*/ 27 h 144"/>
                <a:gd name="T20" fmla="*/ 34 w 143"/>
                <a:gd name="T21" fmla="*/ 37 h 144"/>
                <a:gd name="T22" fmla="*/ 23 w 143"/>
                <a:gd name="T23" fmla="*/ 33 h 144"/>
                <a:gd name="T24" fmla="*/ 12 w 143"/>
                <a:gd name="T25" fmla="*/ 33 h 144"/>
                <a:gd name="T26" fmla="*/ 5 w 143"/>
                <a:gd name="T27" fmla="*/ 46 h 144"/>
                <a:gd name="T28" fmla="*/ 13 w 143"/>
                <a:gd name="T29" fmla="*/ 54 h 144"/>
                <a:gd name="T30" fmla="*/ 22 w 143"/>
                <a:gd name="T31" fmla="*/ 60 h 144"/>
                <a:gd name="T32" fmla="*/ 21 w 143"/>
                <a:gd name="T33" fmla="*/ 76 h 144"/>
                <a:gd name="T34" fmla="*/ 10 w 143"/>
                <a:gd name="T35" fmla="*/ 78 h 144"/>
                <a:gd name="T36" fmla="*/ 0 w 143"/>
                <a:gd name="T37" fmla="*/ 86 h 144"/>
                <a:gd name="T38" fmla="*/ 5 w 143"/>
                <a:gd name="T39" fmla="*/ 101 h 144"/>
                <a:gd name="T40" fmla="*/ 18 w 143"/>
                <a:gd name="T41" fmla="*/ 102 h 144"/>
                <a:gd name="T42" fmla="*/ 28 w 143"/>
                <a:gd name="T43" fmla="*/ 99 h 144"/>
                <a:gd name="T44" fmla="*/ 38 w 143"/>
                <a:gd name="T45" fmla="*/ 111 h 144"/>
                <a:gd name="T46" fmla="*/ 34 w 143"/>
                <a:gd name="T47" fmla="*/ 121 h 144"/>
                <a:gd name="T48" fmla="*/ 32 w 143"/>
                <a:gd name="T49" fmla="*/ 132 h 144"/>
                <a:gd name="T50" fmla="*/ 45 w 143"/>
                <a:gd name="T51" fmla="*/ 139 h 144"/>
                <a:gd name="T52" fmla="*/ 55 w 143"/>
                <a:gd name="T53" fmla="*/ 131 h 144"/>
                <a:gd name="T54" fmla="*/ 59 w 143"/>
                <a:gd name="T55" fmla="*/ 122 h 144"/>
                <a:gd name="T56" fmla="*/ 75 w 143"/>
                <a:gd name="T57" fmla="*/ 124 h 144"/>
                <a:gd name="T58" fmla="*/ 78 w 143"/>
                <a:gd name="T59" fmla="*/ 134 h 144"/>
                <a:gd name="T60" fmla="*/ 87 w 143"/>
                <a:gd name="T61" fmla="*/ 144 h 144"/>
                <a:gd name="T62" fmla="*/ 101 w 143"/>
                <a:gd name="T63" fmla="*/ 139 h 144"/>
                <a:gd name="T64" fmla="*/ 103 w 143"/>
                <a:gd name="T65" fmla="*/ 126 h 144"/>
                <a:gd name="T66" fmla="*/ 98 w 143"/>
                <a:gd name="T67" fmla="*/ 116 h 144"/>
                <a:gd name="T68" fmla="*/ 111 w 143"/>
                <a:gd name="T69" fmla="*/ 106 h 144"/>
                <a:gd name="T70" fmla="*/ 120 w 143"/>
                <a:gd name="T71" fmla="*/ 111 h 144"/>
                <a:gd name="T72" fmla="*/ 132 w 143"/>
                <a:gd name="T73" fmla="*/ 112 h 144"/>
                <a:gd name="T74" fmla="*/ 139 w 143"/>
                <a:gd name="T75" fmla="*/ 98 h 144"/>
                <a:gd name="T76" fmla="*/ 132 w 143"/>
                <a:gd name="T77" fmla="*/ 89 h 144"/>
                <a:gd name="T78" fmla="*/ 123 w 143"/>
                <a:gd name="T79" fmla="*/ 83 h 144"/>
                <a:gd name="T80" fmla="*/ 124 w 143"/>
                <a:gd name="T81" fmla="*/ 69 h 144"/>
                <a:gd name="T82" fmla="*/ 133 w 143"/>
                <a:gd name="T83" fmla="*/ 66 h 144"/>
                <a:gd name="T84" fmla="*/ 143 w 143"/>
                <a:gd name="T85" fmla="*/ 57 h 144"/>
                <a:gd name="T86" fmla="*/ 139 w 143"/>
                <a:gd name="T87" fmla="*/ 43 h 144"/>
                <a:gd name="T88" fmla="*/ 126 w 143"/>
                <a:gd name="T89" fmla="*/ 42 h 144"/>
                <a:gd name="T90" fmla="*/ 117 w 143"/>
                <a:gd name="T91" fmla="*/ 46 h 144"/>
                <a:gd name="T92" fmla="*/ 107 w 143"/>
                <a:gd name="T93" fmla="*/ 33 h 144"/>
                <a:gd name="T94" fmla="*/ 111 w 143"/>
                <a:gd name="T95" fmla="*/ 24 h 144"/>
                <a:gd name="T96" fmla="*/ 111 w 143"/>
                <a:gd name="T97" fmla="*/ 13 h 144"/>
                <a:gd name="T98" fmla="*/ 83 w 143"/>
                <a:gd name="T99" fmla="*/ 52 h 144"/>
                <a:gd name="T100" fmla="*/ 90 w 143"/>
                <a:gd name="T101" fmla="*/ 57 h 144"/>
                <a:gd name="T102" fmla="*/ 96 w 143"/>
                <a:gd name="T103" fmla="*/ 73 h 144"/>
                <a:gd name="T104" fmla="*/ 93 w 143"/>
                <a:gd name="T105" fmla="*/ 83 h 144"/>
                <a:gd name="T106" fmla="*/ 87 w 143"/>
                <a:gd name="T107" fmla="*/ 90 h 144"/>
                <a:gd name="T108" fmla="*/ 70 w 143"/>
                <a:gd name="T109" fmla="*/ 96 h 144"/>
                <a:gd name="T110" fmla="*/ 61 w 143"/>
                <a:gd name="T111" fmla="*/ 92 h 144"/>
                <a:gd name="T112" fmla="*/ 54 w 143"/>
                <a:gd name="T113" fmla="*/ 88 h 144"/>
                <a:gd name="T114" fmla="*/ 48 w 143"/>
                <a:gd name="T115" fmla="*/ 70 h 144"/>
                <a:gd name="T116" fmla="*/ 52 w 143"/>
                <a:gd name="T117" fmla="*/ 62 h 144"/>
                <a:gd name="T118" fmla="*/ 57 w 143"/>
                <a:gd name="T119" fmla="*/ 54 h 144"/>
                <a:gd name="T120" fmla="*/ 74 w 143"/>
                <a:gd name="T121" fmla="*/ 49 h 144"/>
                <a:gd name="T122" fmla="*/ 83 w 143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3" h="144">
                  <a:moveTo>
                    <a:pt x="111" y="13"/>
                  </a:moveTo>
                  <a:lnTo>
                    <a:pt x="98" y="6"/>
                  </a:lnTo>
                  <a:lnTo>
                    <a:pt x="90" y="13"/>
                  </a:lnTo>
                  <a:lnTo>
                    <a:pt x="84" y="21"/>
                  </a:lnTo>
                  <a:lnTo>
                    <a:pt x="68" y="20"/>
                  </a:lnTo>
                  <a:lnTo>
                    <a:pt x="67" y="11"/>
                  </a:lnTo>
                  <a:lnTo>
                    <a:pt x="58" y="0"/>
                  </a:lnTo>
                  <a:lnTo>
                    <a:pt x="44" y="6"/>
                  </a:lnTo>
                  <a:lnTo>
                    <a:pt x="42" y="18"/>
                  </a:lnTo>
                  <a:lnTo>
                    <a:pt x="45" y="27"/>
                  </a:lnTo>
                  <a:lnTo>
                    <a:pt x="34" y="37"/>
                  </a:lnTo>
                  <a:lnTo>
                    <a:pt x="23" y="33"/>
                  </a:lnTo>
                  <a:lnTo>
                    <a:pt x="12" y="33"/>
                  </a:lnTo>
                  <a:lnTo>
                    <a:pt x="5" y="46"/>
                  </a:lnTo>
                  <a:lnTo>
                    <a:pt x="13" y="54"/>
                  </a:lnTo>
                  <a:lnTo>
                    <a:pt x="22" y="60"/>
                  </a:lnTo>
                  <a:lnTo>
                    <a:pt x="21" y="76"/>
                  </a:lnTo>
                  <a:lnTo>
                    <a:pt x="10" y="78"/>
                  </a:lnTo>
                  <a:lnTo>
                    <a:pt x="0" y="86"/>
                  </a:lnTo>
                  <a:lnTo>
                    <a:pt x="5" y="101"/>
                  </a:lnTo>
                  <a:lnTo>
                    <a:pt x="18" y="102"/>
                  </a:lnTo>
                  <a:lnTo>
                    <a:pt x="28" y="99"/>
                  </a:lnTo>
                  <a:lnTo>
                    <a:pt x="38" y="111"/>
                  </a:lnTo>
                  <a:lnTo>
                    <a:pt x="34" y="121"/>
                  </a:lnTo>
                  <a:lnTo>
                    <a:pt x="32" y="132"/>
                  </a:lnTo>
                  <a:lnTo>
                    <a:pt x="45" y="139"/>
                  </a:lnTo>
                  <a:lnTo>
                    <a:pt x="55" y="131"/>
                  </a:lnTo>
                  <a:lnTo>
                    <a:pt x="59" y="122"/>
                  </a:lnTo>
                  <a:lnTo>
                    <a:pt x="75" y="124"/>
                  </a:lnTo>
                  <a:lnTo>
                    <a:pt x="78" y="134"/>
                  </a:lnTo>
                  <a:lnTo>
                    <a:pt x="87" y="144"/>
                  </a:lnTo>
                  <a:lnTo>
                    <a:pt x="101" y="139"/>
                  </a:lnTo>
                  <a:lnTo>
                    <a:pt x="103" y="126"/>
                  </a:lnTo>
                  <a:lnTo>
                    <a:pt x="98" y="116"/>
                  </a:lnTo>
                  <a:lnTo>
                    <a:pt x="111" y="106"/>
                  </a:lnTo>
                  <a:lnTo>
                    <a:pt x="120" y="111"/>
                  </a:lnTo>
                  <a:lnTo>
                    <a:pt x="132" y="112"/>
                  </a:lnTo>
                  <a:lnTo>
                    <a:pt x="139" y="98"/>
                  </a:lnTo>
                  <a:lnTo>
                    <a:pt x="132" y="89"/>
                  </a:lnTo>
                  <a:lnTo>
                    <a:pt x="123" y="83"/>
                  </a:lnTo>
                  <a:lnTo>
                    <a:pt x="124" y="69"/>
                  </a:lnTo>
                  <a:lnTo>
                    <a:pt x="133" y="66"/>
                  </a:lnTo>
                  <a:lnTo>
                    <a:pt x="143" y="57"/>
                  </a:lnTo>
                  <a:lnTo>
                    <a:pt x="139" y="43"/>
                  </a:lnTo>
                  <a:lnTo>
                    <a:pt x="126" y="42"/>
                  </a:lnTo>
                  <a:lnTo>
                    <a:pt x="117" y="46"/>
                  </a:lnTo>
                  <a:lnTo>
                    <a:pt x="107" y="33"/>
                  </a:lnTo>
                  <a:lnTo>
                    <a:pt x="111" y="24"/>
                  </a:lnTo>
                  <a:lnTo>
                    <a:pt x="111" y="13"/>
                  </a:lnTo>
                  <a:close/>
                  <a:moveTo>
                    <a:pt x="83" y="52"/>
                  </a:moveTo>
                  <a:lnTo>
                    <a:pt x="90" y="57"/>
                  </a:lnTo>
                  <a:lnTo>
                    <a:pt x="96" y="73"/>
                  </a:lnTo>
                  <a:lnTo>
                    <a:pt x="93" y="83"/>
                  </a:lnTo>
                  <a:lnTo>
                    <a:pt x="87" y="90"/>
                  </a:lnTo>
                  <a:lnTo>
                    <a:pt x="70" y="96"/>
                  </a:lnTo>
                  <a:lnTo>
                    <a:pt x="61" y="92"/>
                  </a:lnTo>
                  <a:lnTo>
                    <a:pt x="54" y="88"/>
                  </a:lnTo>
                  <a:lnTo>
                    <a:pt x="48" y="70"/>
                  </a:lnTo>
                  <a:lnTo>
                    <a:pt x="52" y="62"/>
                  </a:lnTo>
                  <a:lnTo>
                    <a:pt x="57" y="54"/>
                  </a:lnTo>
                  <a:lnTo>
                    <a:pt x="74" y="49"/>
                  </a:lnTo>
                  <a:lnTo>
                    <a:pt x="83" y="52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466"/>
            <p:cNvSpPr>
              <a:spLocks noEditPoints="1"/>
            </p:cNvSpPr>
            <p:nvPr/>
          </p:nvSpPr>
          <p:spPr bwMode="auto">
            <a:xfrm>
              <a:off x="4548188" y="1911351"/>
              <a:ext cx="80963" cy="82550"/>
            </a:xfrm>
            <a:custGeom>
              <a:avLst/>
              <a:gdLst>
                <a:gd name="T0" fmla="*/ 89 w 151"/>
                <a:gd name="T1" fmla="*/ 1 h 155"/>
                <a:gd name="T2" fmla="*/ 74 w 151"/>
                <a:gd name="T3" fmla="*/ 0 h 155"/>
                <a:gd name="T4" fmla="*/ 68 w 151"/>
                <a:gd name="T5" fmla="*/ 11 h 155"/>
                <a:gd name="T6" fmla="*/ 66 w 151"/>
                <a:gd name="T7" fmla="*/ 22 h 155"/>
                <a:gd name="T8" fmla="*/ 50 w 151"/>
                <a:gd name="T9" fmla="*/ 27 h 155"/>
                <a:gd name="T10" fmla="*/ 45 w 151"/>
                <a:gd name="T11" fmla="*/ 19 h 155"/>
                <a:gd name="T12" fmla="*/ 32 w 151"/>
                <a:gd name="T13" fmla="*/ 11 h 155"/>
                <a:gd name="T14" fmla="*/ 20 w 151"/>
                <a:gd name="T15" fmla="*/ 23 h 155"/>
                <a:gd name="T16" fmla="*/ 25 w 151"/>
                <a:gd name="T17" fmla="*/ 36 h 155"/>
                <a:gd name="T18" fmla="*/ 32 w 151"/>
                <a:gd name="T19" fmla="*/ 45 h 155"/>
                <a:gd name="T20" fmla="*/ 25 w 151"/>
                <a:gd name="T21" fmla="*/ 59 h 155"/>
                <a:gd name="T22" fmla="*/ 13 w 151"/>
                <a:gd name="T23" fmla="*/ 59 h 155"/>
                <a:gd name="T24" fmla="*/ 1 w 151"/>
                <a:gd name="T25" fmla="*/ 63 h 155"/>
                <a:gd name="T26" fmla="*/ 0 w 151"/>
                <a:gd name="T27" fmla="*/ 79 h 155"/>
                <a:gd name="T28" fmla="*/ 12 w 151"/>
                <a:gd name="T29" fmla="*/ 85 h 155"/>
                <a:gd name="T30" fmla="*/ 22 w 151"/>
                <a:gd name="T31" fmla="*/ 86 h 155"/>
                <a:gd name="T32" fmla="*/ 26 w 151"/>
                <a:gd name="T33" fmla="*/ 102 h 155"/>
                <a:gd name="T34" fmla="*/ 19 w 151"/>
                <a:gd name="T35" fmla="*/ 109 h 155"/>
                <a:gd name="T36" fmla="*/ 12 w 151"/>
                <a:gd name="T37" fmla="*/ 122 h 155"/>
                <a:gd name="T38" fmla="*/ 22 w 151"/>
                <a:gd name="T39" fmla="*/ 135 h 155"/>
                <a:gd name="T40" fmla="*/ 36 w 151"/>
                <a:gd name="T41" fmla="*/ 131 h 155"/>
                <a:gd name="T42" fmla="*/ 43 w 151"/>
                <a:gd name="T43" fmla="*/ 122 h 155"/>
                <a:gd name="T44" fmla="*/ 58 w 151"/>
                <a:gd name="T45" fmla="*/ 131 h 155"/>
                <a:gd name="T46" fmla="*/ 58 w 151"/>
                <a:gd name="T47" fmla="*/ 143 h 155"/>
                <a:gd name="T48" fmla="*/ 61 w 151"/>
                <a:gd name="T49" fmla="*/ 154 h 155"/>
                <a:gd name="T50" fmla="*/ 76 w 151"/>
                <a:gd name="T51" fmla="*/ 155 h 155"/>
                <a:gd name="T52" fmla="*/ 82 w 151"/>
                <a:gd name="T53" fmla="*/ 144 h 155"/>
                <a:gd name="T54" fmla="*/ 84 w 151"/>
                <a:gd name="T55" fmla="*/ 132 h 155"/>
                <a:gd name="T56" fmla="*/ 99 w 151"/>
                <a:gd name="T57" fmla="*/ 128 h 155"/>
                <a:gd name="T58" fmla="*/ 105 w 151"/>
                <a:gd name="T59" fmla="*/ 137 h 155"/>
                <a:gd name="T60" fmla="*/ 118 w 151"/>
                <a:gd name="T61" fmla="*/ 144 h 155"/>
                <a:gd name="T62" fmla="*/ 130 w 151"/>
                <a:gd name="T63" fmla="*/ 132 h 155"/>
                <a:gd name="T64" fmla="*/ 127 w 151"/>
                <a:gd name="T65" fmla="*/ 119 h 155"/>
                <a:gd name="T66" fmla="*/ 120 w 151"/>
                <a:gd name="T67" fmla="*/ 111 h 155"/>
                <a:gd name="T68" fmla="*/ 127 w 151"/>
                <a:gd name="T69" fmla="*/ 96 h 155"/>
                <a:gd name="T70" fmla="*/ 137 w 151"/>
                <a:gd name="T71" fmla="*/ 96 h 155"/>
                <a:gd name="T72" fmla="*/ 150 w 151"/>
                <a:gd name="T73" fmla="*/ 92 h 155"/>
                <a:gd name="T74" fmla="*/ 151 w 151"/>
                <a:gd name="T75" fmla="*/ 76 h 155"/>
                <a:gd name="T76" fmla="*/ 140 w 151"/>
                <a:gd name="T77" fmla="*/ 71 h 155"/>
                <a:gd name="T78" fmla="*/ 128 w 151"/>
                <a:gd name="T79" fmla="*/ 69 h 155"/>
                <a:gd name="T80" fmla="*/ 124 w 151"/>
                <a:gd name="T81" fmla="*/ 53 h 155"/>
                <a:gd name="T82" fmla="*/ 133 w 151"/>
                <a:gd name="T83" fmla="*/ 46 h 155"/>
                <a:gd name="T84" fmla="*/ 138 w 151"/>
                <a:gd name="T85" fmla="*/ 33 h 155"/>
                <a:gd name="T86" fmla="*/ 128 w 151"/>
                <a:gd name="T87" fmla="*/ 20 h 155"/>
                <a:gd name="T88" fmla="*/ 115 w 151"/>
                <a:gd name="T89" fmla="*/ 24 h 155"/>
                <a:gd name="T90" fmla="*/ 108 w 151"/>
                <a:gd name="T91" fmla="*/ 32 h 155"/>
                <a:gd name="T92" fmla="*/ 94 w 151"/>
                <a:gd name="T93" fmla="*/ 24 h 155"/>
                <a:gd name="T94" fmla="*/ 94 w 151"/>
                <a:gd name="T95" fmla="*/ 13 h 155"/>
                <a:gd name="T96" fmla="*/ 89 w 151"/>
                <a:gd name="T97" fmla="*/ 1 h 155"/>
                <a:gd name="T98" fmla="*/ 78 w 151"/>
                <a:gd name="T99" fmla="*/ 53 h 155"/>
                <a:gd name="T100" fmla="*/ 87 w 151"/>
                <a:gd name="T101" fmla="*/ 55 h 155"/>
                <a:gd name="T102" fmla="*/ 99 w 151"/>
                <a:gd name="T103" fmla="*/ 69 h 155"/>
                <a:gd name="T104" fmla="*/ 99 w 151"/>
                <a:gd name="T105" fmla="*/ 79 h 155"/>
                <a:gd name="T106" fmla="*/ 97 w 151"/>
                <a:gd name="T107" fmla="*/ 89 h 155"/>
                <a:gd name="T108" fmla="*/ 84 w 151"/>
                <a:gd name="T109" fmla="*/ 102 h 155"/>
                <a:gd name="T110" fmla="*/ 74 w 151"/>
                <a:gd name="T111" fmla="*/ 102 h 155"/>
                <a:gd name="T112" fmla="*/ 63 w 151"/>
                <a:gd name="T113" fmla="*/ 101 h 155"/>
                <a:gd name="T114" fmla="*/ 52 w 151"/>
                <a:gd name="T115" fmla="*/ 85 h 155"/>
                <a:gd name="T116" fmla="*/ 52 w 151"/>
                <a:gd name="T117" fmla="*/ 75 h 155"/>
                <a:gd name="T118" fmla="*/ 53 w 151"/>
                <a:gd name="T119" fmla="*/ 66 h 155"/>
                <a:gd name="T120" fmla="*/ 68 w 151"/>
                <a:gd name="T121" fmla="*/ 53 h 155"/>
                <a:gd name="T122" fmla="*/ 78 w 151"/>
                <a:gd name="T123" fmla="*/ 5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5">
                  <a:moveTo>
                    <a:pt x="89" y="1"/>
                  </a:moveTo>
                  <a:lnTo>
                    <a:pt x="74" y="0"/>
                  </a:lnTo>
                  <a:lnTo>
                    <a:pt x="68" y="11"/>
                  </a:lnTo>
                  <a:lnTo>
                    <a:pt x="66" y="22"/>
                  </a:lnTo>
                  <a:lnTo>
                    <a:pt x="50" y="27"/>
                  </a:lnTo>
                  <a:lnTo>
                    <a:pt x="45" y="19"/>
                  </a:lnTo>
                  <a:lnTo>
                    <a:pt x="32" y="11"/>
                  </a:lnTo>
                  <a:lnTo>
                    <a:pt x="20" y="23"/>
                  </a:lnTo>
                  <a:lnTo>
                    <a:pt x="25" y="36"/>
                  </a:lnTo>
                  <a:lnTo>
                    <a:pt x="32" y="45"/>
                  </a:lnTo>
                  <a:lnTo>
                    <a:pt x="25" y="59"/>
                  </a:lnTo>
                  <a:lnTo>
                    <a:pt x="13" y="59"/>
                  </a:lnTo>
                  <a:lnTo>
                    <a:pt x="1" y="63"/>
                  </a:lnTo>
                  <a:lnTo>
                    <a:pt x="0" y="79"/>
                  </a:lnTo>
                  <a:lnTo>
                    <a:pt x="12" y="85"/>
                  </a:lnTo>
                  <a:lnTo>
                    <a:pt x="22" y="86"/>
                  </a:lnTo>
                  <a:lnTo>
                    <a:pt x="26" y="102"/>
                  </a:lnTo>
                  <a:lnTo>
                    <a:pt x="19" y="109"/>
                  </a:lnTo>
                  <a:lnTo>
                    <a:pt x="12" y="122"/>
                  </a:lnTo>
                  <a:lnTo>
                    <a:pt x="22" y="135"/>
                  </a:lnTo>
                  <a:lnTo>
                    <a:pt x="36" y="131"/>
                  </a:lnTo>
                  <a:lnTo>
                    <a:pt x="43" y="122"/>
                  </a:lnTo>
                  <a:lnTo>
                    <a:pt x="58" y="131"/>
                  </a:lnTo>
                  <a:lnTo>
                    <a:pt x="58" y="143"/>
                  </a:lnTo>
                  <a:lnTo>
                    <a:pt x="61" y="154"/>
                  </a:lnTo>
                  <a:lnTo>
                    <a:pt x="76" y="155"/>
                  </a:lnTo>
                  <a:lnTo>
                    <a:pt x="82" y="144"/>
                  </a:lnTo>
                  <a:lnTo>
                    <a:pt x="84" y="132"/>
                  </a:lnTo>
                  <a:lnTo>
                    <a:pt x="99" y="128"/>
                  </a:lnTo>
                  <a:lnTo>
                    <a:pt x="105" y="137"/>
                  </a:lnTo>
                  <a:lnTo>
                    <a:pt x="118" y="144"/>
                  </a:lnTo>
                  <a:lnTo>
                    <a:pt x="130" y="132"/>
                  </a:lnTo>
                  <a:lnTo>
                    <a:pt x="127" y="119"/>
                  </a:lnTo>
                  <a:lnTo>
                    <a:pt x="120" y="111"/>
                  </a:lnTo>
                  <a:lnTo>
                    <a:pt x="127" y="96"/>
                  </a:lnTo>
                  <a:lnTo>
                    <a:pt x="137" y="96"/>
                  </a:lnTo>
                  <a:lnTo>
                    <a:pt x="150" y="92"/>
                  </a:lnTo>
                  <a:lnTo>
                    <a:pt x="151" y="76"/>
                  </a:lnTo>
                  <a:lnTo>
                    <a:pt x="140" y="71"/>
                  </a:lnTo>
                  <a:lnTo>
                    <a:pt x="128" y="69"/>
                  </a:lnTo>
                  <a:lnTo>
                    <a:pt x="124" y="53"/>
                  </a:lnTo>
                  <a:lnTo>
                    <a:pt x="133" y="46"/>
                  </a:lnTo>
                  <a:lnTo>
                    <a:pt x="138" y="33"/>
                  </a:lnTo>
                  <a:lnTo>
                    <a:pt x="128" y="20"/>
                  </a:lnTo>
                  <a:lnTo>
                    <a:pt x="115" y="24"/>
                  </a:lnTo>
                  <a:lnTo>
                    <a:pt x="108" y="32"/>
                  </a:lnTo>
                  <a:lnTo>
                    <a:pt x="94" y="24"/>
                  </a:lnTo>
                  <a:lnTo>
                    <a:pt x="94" y="13"/>
                  </a:lnTo>
                  <a:lnTo>
                    <a:pt x="89" y="1"/>
                  </a:lnTo>
                  <a:close/>
                  <a:moveTo>
                    <a:pt x="78" y="53"/>
                  </a:moveTo>
                  <a:lnTo>
                    <a:pt x="87" y="55"/>
                  </a:lnTo>
                  <a:lnTo>
                    <a:pt x="99" y="69"/>
                  </a:lnTo>
                  <a:lnTo>
                    <a:pt x="99" y="79"/>
                  </a:lnTo>
                  <a:lnTo>
                    <a:pt x="97" y="89"/>
                  </a:lnTo>
                  <a:lnTo>
                    <a:pt x="84" y="102"/>
                  </a:lnTo>
                  <a:lnTo>
                    <a:pt x="74" y="102"/>
                  </a:lnTo>
                  <a:lnTo>
                    <a:pt x="63" y="101"/>
                  </a:lnTo>
                  <a:lnTo>
                    <a:pt x="52" y="85"/>
                  </a:lnTo>
                  <a:lnTo>
                    <a:pt x="52" y="75"/>
                  </a:lnTo>
                  <a:lnTo>
                    <a:pt x="53" y="66"/>
                  </a:lnTo>
                  <a:lnTo>
                    <a:pt x="68" y="53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467"/>
            <p:cNvSpPr>
              <a:spLocks noEditPoints="1"/>
            </p:cNvSpPr>
            <p:nvPr/>
          </p:nvSpPr>
          <p:spPr bwMode="auto">
            <a:xfrm>
              <a:off x="4548188" y="1833563"/>
              <a:ext cx="73025" cy="69850"/>
            </a:xfrm>
            <a:custGeom>
              <a:avLst/>
              <a:gdLst>
                <a:gd name="T0" fmla="*/ 94 w 136"/>
                <a:gd name="T1" fmla="*/ 3 h 131"/>
                <a:gd name="T2" fmla="*/ 81 w 136"/>
                <a:gd name="T3" fmla="*/ 0 h 131"/>
                <a:gd name="T4" fmla="*/ 74 w 136"/>
                <a:gd name="T5" fmla="*/ 9 h 131"/>
                <a:gd name="T6" fmla="*/ 69 w 136"/>
                <a:gd name="T7" fmla="*/ 17 h 131"/>
                <a:gd name="T8" fmla="*/ 55 w 136"/>
                <a:gd name="T9" fmla="*/ 19 h 131"/>
                <a:gd name="T10" fmla="*/ 50 w 136"/>
                <a:gd name="T11" fmla="*/ 10 h 131"/>
                <a:gd name="T12" fmla="*/ 40 w 136"/>
                <a:gd name="T13" fmla="*/ 3 h 131"/>
                <a:gd name="T14" fmla="*/ 29 w 136"/>
                <a:gd name="T15" fmla="*/ 10 h 131"/>
                <a:gd name="T16" fmla="*/ 30 w 136"/>
                <a:gd name="T17" fmla="*/ 22 h 131"/>
                <a:gd name="T18" fmla="*/ 35 w 136"/>
                <a:gd name="T19" fmla="*/ 30 h 131"/>
                <a:gd name="T20" fmla="*/ 26 w 136"/>
                <a:gd name="T21" fmla="*/ 42 h 131"/>
                <a:gd name="T22" fmla="*/ 16 w 136"/>
                <a:gd name="T23" fmla="*/ 39 h 131"/>
                <a:gd name="T24" fmla="*/ 4 w 136"/>
                <a:gd name="T25" fmla="*/ 40 h 131"/>
                <a:gd name="T26" fmla="*/ 0 w 136"/>
                <a:gd name="T27" fmla="*/ 53 h 131"/>
                <a:gd name="T28" fmla="*/ 9 w 136"/>
                <a:gd name="T29" fmla="*/ 61 h 131"/>
                <a:gd name="T30" fmla="*/ 19 w 136"/>
                <a:gd name="T31" fmla="*/ 63 h 131"/>
                <a:gd name="T32" fmla="*/ 20 w 136"/>
                <a:gd name="T33" fmla="*/ 78 h 131"/>
                <a:gd name="T34" fmla="*/ 12 w 136"/>
                <a:gd name="T35" fmla="*/ 82 h 131"/>
                <a:gd name="T36" fmla="*/ 4 w 136"/>
                <a:gd name="T37" fmla="*/ 92 h 131"/>
                <a:gd name="T38" fmla="*/ 10 w 136"/>
                <a:gd name="T39" fmla="*/ 104 h 131"/>
                <a:gd name="T40" fmla="*/ 23 w 136"/>
                <a:gd name="T41" fmla="*/ 104 h 131"/>
                <a:gd name="T42" fmla="*/ 32 w 136"/>
                <a:gd name="T43" fmla="*/ 98 h 131"/>
                <a:gd name="T44" fmla="*/ 43 w 136"/>
                <a:gd name="T45" fmla="*/ 107 h 131"/>
                <a:gd name="T46" fmla="*/ 40 w 136"/>
                <a:gd name="T47" fmla="*/ 117 h 131"/>
                <a:gd name="T48" fmla="*/ 42 w 136"/>
                <a:gd name="T49" fmla="*/ 128 h 131"/>
                <a:gd name="T50" fmla="*/ 56 w 136"/>
                <a:gd name="T51" fmla="*/ 131 h 131"/>
                <a:gd name="T52" fmla="*/ 63 w 136"/>
                <a:gd name="T53" fmla="*/ 122 h 131"/>
                <a:gd name="T54" fmla="*/ 66 w 136"/>
                <a:gd name="T55" fmla="*/ 114 h 131"/>
                <a:gd name="T56" fmla="*/ 81 w 136"/>
                <a:gd name="T57" fmla="*/ 112 h 131"/>
                <a:gd name="T58" fmla="*/ 85 w 136"/>
                <a:gd name="T59" fmla="*/ 121 h 131"/>
                <a:gd name="T60" fmla="*/ 95 w 136"/>
                <a:gd name="T61" fmla="*/ 128 h 131"/>
                <a:gd name="T62" fmla="*/ 108 w 136"/>
                <a:gd name="T63" fmla="*/ 122 h 131"/>
                <a:gd name="T64" fmla="*/ 107 w 136"/>
                <a:gd name="T65" fmla="*/ 110 h 131"/>
                <a:gd name="T66" fmla="*/ 101 w 136"/>
                <a:gd name="T67" fmla="*/ 101 h 131"/>
                <a:gd name="T68" fmla="*/ 111 w 136"/>
                <a:gd name="T69" fmla="*/ 91 h 131"/>
                <a:gd name="T70" fmla="*/ 120 w 136"/>
                <a:gd name="T71" fmla="*/ 92 h 131"/>
                <a:gd name="T72" fmla="*/ 131 w 136"/>
                <a:gd name="T73" fmla="*/ 91 h 131"/>
                <a:gd name="T74" fmla="*/ 136 w 136"/>
                <a:gd name="T75" fmla="*/ 78 h 131"/>
                <a:gd name="T76" fmla="*/ 127 w 136"/>
                <a:gd name="T77" fmla="*/ 71 h 131"/>
                <a:gd name="T78" fmla="*/ 117 w 136"/>
                <a:gd name="T79" fmla="*/ 68 h 131"/>
                <a:gd name="T80" fmla="*/ 115 w 136"/>
                <a:gd name="T81" fmla="*/ 53 h 131"/>
                <a:gd name="T82" fmla="*/ 124 w 136"/>
                <a:gd name="T83" fmla="*/ 49 h 131"/>
                <a:gd name="T84" fmla="*/ 133 w 136"/>
                <a:gd name="T85" fmla="*/ 39 h 131"/>
                <a:gd name="T86" fmla="*/ 125 w 136"/>
                <a:gd name="T87" fmla="*/ 27 h 131"/>
                <a:gd name="T88" fmla="*/ 112 w 136"/>
                <a:gd name="T89" fmla="*/ 29 h 131"/>
                <a:gd name="T90" fmla="*/ 105 w 136"/>
                <a:gd name="T91" fmla="*/ 33 h 131"/>
                <a:gd name="T92" fmla="*/ 94 w 136"/>
                <a:gd name="T93" fmla="*/ 25 h 131"/>
                <a:gd name="T94" fmla="*/ 95 w 136"/>
                <a:gd name="T95" fmla="*/ 14 h 131"/>
                <a:gd name="T96" fmla="*/ 94 w 136"/>
                <a:gd name="T97" fmla="*/ 3 h 131"/>
                <a:gd name="T98" fmla="*/ 74 w 136"/>
                <a:gd name="T99" fmla="*/ 45 h 131"/>
                <a:gd name="T100" fmla="*/ 82 w 136"/>
                <a:gd name="T101" fmla="*/ 49 h 131"/>
                <a:gd name="T102" fmla="*/ 91 w 136"/>
                <a:gd name="T103" fmla="*/ 63 h 131"/>
                <a:gd name="T104" fmla="*/ 89 w 136"/>
                <a:gd name="T105" fmla="*/ 72 h 131"/>
                <a:gd name="T106" fmla="*/ 85 w 136"/>
                <a:gd name="T107" fmla="*/ 79 h 131"/>
                <a:gd name="T108" fmla="*/ 71 w 136"/>
                <a:gd name="T109" fmla="*/ 88 h 131"/>
                <a:gd name="T110" fmla="*/ 62 w 136"/>
                <a:gd name="T111" fmla="*/ 86 h 131"/>
                <a:gd name="T112" fmla="*/ 53 w 136"/>
                <a:gd name="T113" fmla="*/ 82 h 131"/>
                <a:gd name="T114" fmla="*/ 46 w 136"/>
                <a:gd name="T115" fmla="*/ 68 h 131"/>
                <a:gd name="T116" fmla="*/ 48 w 136"/>
                <a:gd name="T117" fmla="*/ 59 h 131"/>
                <a:gd name="T118" fmla="*/ 50 w 136"/>
                <a:gd name="T119" fmla="*/ 52 h 131"/>
                <a:gd name="T120" fmla="*/ 65 w 136"/>
                <a:gd name="T121" fmla="*/ 43 h 131"/>
                <a:gd name="T122" fmla="*/ 74 w 136"/>
                <a:gd name="T123" fmla="*/ 4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6" h="131">
                  <a:moveTo>
                    <a:pt x="94" y="3"/>
                  </a:moveTo>
                  <a:lnTo>
                    <a:pt x="81" y="0"/>
                  </a:lnTo>
                  <a:lnTo>
                    <a:pt x="74" y="9"/>
                  </a:lnTo>
                  <a:lnTo>
                    <a:pt x="69" y="17"/>
                  </a:lnTo>
                  <a:lnTo>
                    <a:pt x="55" y="19"/>
                  </a:lnTo>
                  <a:lnTo>
                    <a:pt x="50" y="10"/>
                  </a:lnTo>
                  <a:lnTo>
                    <a:pt x="40" y="3"/>
                  </a:lnTo>
                  <a:lnTo>
                    <a:pt x="29" y="10"/>
                  </a:lnTo>
                  <a:lnTo>
                    <a:pt x="30" y="22"/>
                  </a:lnTo>
                  <a:lnTo>
                    <a:pt x="35" y="30"/>
                  </a:lnTo>
                  <a:lnTo>
                    <a:pt x="26" y="42"/>
                  </a:lnTo>
                  <a:lnTo>
                    <a:pt x="16" y="39"/>
                  </a:lnTo>
                  <a:lnTo>
                    <a:pt x="4" y="40"/>
                  </a:lnTo>
                  <a:lnTo>
                    <a:pt x="0" y="53"/>
                  </a:lnTo>
                  <a:lnTo>
                    <a:pt x="9" y="61"/>
                  </a:lnTo>
                  <a:lnTo>
                    <a:pt x="19" y="63"/>
                  </a:lnTo>
                  <a:lnTo>
                    <a:pt x="20" y="78"/>
                  </a:lnTo>
                  <a:lnTo>
                    <a:pt x="12" y="82"/>
                  </a:lnTo>
                  <a:lnTo>
                    <a:pt x="4" y="92"/>
                  </a:lnTo>
                  <a:lnTo>
                    <a:pt x="10" y="104"/>
                  </a:lnTo>
                  <a:lnTo>
                    <a:pt x="23" y="104"/>
                  </a:lnTo>
                  <a:lnTo>
                    <a:pt x="32" y="98"/>
                  </a:lnTo>
                  <a:lnTo>
                    <a:pt x="43" y="107"/>
                  </a:lnTo>
                  <a:lnTo>
                    <a:pt x="40" y="117"/>
                  </a:lnTo>
                  <a:lnTo>
                    <a:pt x="42" y="128"/>
                  </a:lnTo>
                  <a:lnTo>
                    <a:pt x="56" y="131"/>
                  </a:lnTo>
                  <a:lnTo>
                    <a:pt x="63" y="122"/>
                  </a:lnTo>
                  <a:lnTo>
                    <a:pt x="66" y="114"/>
                  </a:lnTo>
                  <a:lnTo>
                    <a:pt x="81" y="112"/>
                  </a:lnTo>
                  <a:lnTo>
                    <a:pt x="85" y="121"/>
                  </a:lnTo>
                  <a:lnTo>
                    <a:pt x="95" y="128"/>
                  </a:lnTo>
                  <a:lnTo>
                    <a:pt x="108" y="122"/>
                  </a:lnTo>
                  <a:lnTo>
                    <a:pt x="107" y="110"/>
                  </a:lnTo>
                  <a:lnTo>
                    <a:pt x="101" y="101"/>
                  </a:lnTo>
                  <a:lnTo>
                    <a:pt x="111" y="91"/>
                  </a:lnTo>
                  <a:lnTo>
                    <a:pt x="120" y="92"/>
                  </a:lnTo>
                  <a:lnTo>
                    <a:pt x="131" y="91"/>
                  </a:lnTo>
                  <a:lnTo>
                    <a:pt x="136" y="78"/>
                  </a:lnTo>
                  <a:lnTo>
                    <a:pt x="127" y="71"/>
                  </a:lnTo>
                  <a:lnTo>
                    <a:pt x="117" y="68"/>
                  </a:lnTo>
                  <a:lnTo>
                    <a:pt x="115" y="53"/>
                  </a:lnTo>
                  <a:lnTo>
                    <a:pt x="124" y="49"/>
                  </a:lnTo>
                  <a:lnTo>
                    <a:pt x="133" y="39"/>
                  </a:lnTo>
                  <a:lnTo>
                    <a:pt x="125" y="27"/>
                  </a:lnTo>
                  <a:lnTo>
                    <a:pt x="112" y="29"/>
                  </a:lnTo>
                  <a:lnTo>
                    <a:pt x="105" y="33"/>
                  </a:lnTo>
                  <a:lnTo>
                    <a:pt x="94" y="25"/>
                  </a:lnTo>
                  <a:lnTo>
                    <a:pt x="95" y="14"/>
                  </a:lnTo>
                  <a:lnTo>
                    <a:pt x="94" y="3"/>
                  </a:lnTo>
                  <a:close/>
                  <a:moveTo>
                    <a:pt x="74" y="45"/>
                  </a:moveTo>
                  <a:lnTo>
                    <a:pt x="82" y="49"/>
                  </a:lnTo>
                  <a:lnTo>
                    <a:pt x="91" y="63"/>
                  </a:lnTo>
                  <a:lnTo>
                    <a:pt x="89" y="72"/>
                  </a:lnTo>
                  <a:lnTo>
                    <a:pt x="85" y="79"/>
                  </a:lnTo>
                  <a:lnTo>
                    <a:pt x="71" y="88"/>
                  </a:lnTo>
                  <a:lnTo>
                    <a:pt x="62" y="86"/>
                  </a:lnTo>
                  <a:lnTo>
                    <a:pt x="53" y="82"/>
                  </a:lnTo>
                  <a:lnTo>
                    <a:pt x="46" y="68"/>
                  </a:lnTo>
                  <a:lnTo>
                    <a:pt x="48" y="59"/>
                  </a:lnTo>
                  <a:lnTo>
                    <a:pt x="50" y="52"/>
                  </a:lnTo>
                  <a:lnTo>
                    <a:pt x="65" y="43"/>
                  </a:lnTo>
                  <a:lnTo>
                    <a:pt x="74" y="45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468"/>
            <p:cNvSpPr>
              <a:spLocks noEditPoints="1"/>
            </p:cNvSpPr>
            <p:nvPr/>
          </p:nvSpPr>
          <p:spPr bwMode="auto">
            <a:xfrm>
              <a:off x="4600576" y="1866901"/>
              <a:ext cx="77788" cy="74613"/>
            </a:xfrm>
            <a:custGeom>
              <a:avLst/>
              <a:gdLst>
                <a:gd name="T0" fmla="*/ 113 w 145"/>
                <a:gd name="T1" fmla="*/ 12 h 143"/>
                <a:gd name="T2" fmla="*/ 99 w 145"/>
                <a:gd name="T3" fmla="*/ 4 h 143"/>
                <a:gd name="T4" fmla="*/ 90 w 145"/>
                <a:gd name="T5" fmla="*/ 12 h 143"/>
                <a:gd name="T6" fmla="*/ 84 w 145"/>
                <a:gd name="T7" fmla="*/ 20 h 143"/>
                <a:gd name="T8" fmla="*/ 70 w 145"/>
                <a:gd name="T9" fmla="*/ 19 h 143"/>
                <a:gd name="T10" fmla="*/ 67 w 145"/>
                <a:gd name="T11" fmla="*/ 10 h 143"/>
                <a:gd name="T12" fmla="*/ 58 w 145"/>
                <a:gd name="T13" fmla="*/ 0 h 143"/>
                <a:gd name="T14" fmla="*/ 44 w 145"/>
                <a:gd name="T15" fmla="*/ 4 h 143"/>
                <a:gd name="T16" fmla="*/ 42 w 145"/>
                <a:gd name="T17" fmla="*/ 17 h 143"/>
                <a:gd name="T18" fmla="*/ 45 w 145"/>
                <a:gd name="T19" fmla="*/ 26 h 143"/>
                <a:gd name="T20" fmla="*/ 34 w 145"/>
                <a:gd name="T21" fmla="*/ 36 h 143"/>
                <a:gd name="T22" fmla="*/ 25 w 145"/>
                <a:gd name="T23" fmla="*/ 32 h 143"/>
                <a:gd name="T24" fmla="*/ 13 w 145"/>
                <a:gd name="T25" fmla="*/ 32 h 143"/>
                <a:gd name="T26" fmla="*/ 6 w 145"/>
                <a:gd name="T27" fmla="*/ 45 h 143"/>
                <a:gd name="T28" fmla="*/ 13 w 145"/>
                <a:gd name="T29" fmla="*/ 55 h 143"/>
                <a:gd name="T30" fmla="*/ 22 w 145"/>
                <a:gd name="T31" fmla="*/ 59 h 143"/>
                <a:gd name="T32" fmla="*/ 21 w 145"/>
                <a:gd name="T33" fmla="*/ 75 h 143"/>
                <a:gd name="T34" fmla="*/ 11 w 145"/>
                <a:gd name="T35" fmla="*/ 78 h 143"/>
                <a:gd name="T36" fmla="*/ 0 w 145"/>
                <a:gd name="T37" fmla="*/ 86 h 143"/>
                <a:gd name="T38" fmla="*/ 6 w 145"/>
                <a:gd name="T39" fmla="*/ 101 h 143"/>
                <a:gd name="T40" fmla="*/ 19 w 145"/>
                <a:gd name="T41" fmla="*/ 101 h 143"/>
                <a:gd name="T42" fmla="*/ 28 w 145"/>
                <a:gd name="T43" fmla="*/ 98 h 143"/>
                <a:gd name="T44" fmla="*/ 38 w 145"/>
                <a:gd name="T45" fmla="*/ 109 h 143"/>
                <a:gd name="T46" fmla="*/ 34 w 145"/>
                <a:gd name="T47" fmla="*/ 120 h 143"/>
                <a:gd name="T48" fmla="*/ 34 w 145"/>
                <a:gd name="T49" fmla="*/ 131 h 143"/>
                <a:gd name="T50" fmla="*/ 47 w 145"/>
                <a:gd name="T51" fmla="*/ 138 h 143"/>
                <a:gd name="T52" fmla="*/ 55 w 145"/>
                <a:gd name="T53" fmla="*/ 131 h 143"/>
                <a:gd name="T54" fmla="*/ 61 w 145"/>
                <a:gd name="T55" fmla="*/ 121 h 143"/>
                <a:gd name="T56" fmla="*/ 77 w 145"/>
                <a:gd name="T57" fmla="*/ 122 h 143"/>
                <a:gd name="T58" fmla="*/ 78 w 145"/>
                <a:gd name="T59" fmla="*/ 132 h 143"/>
                <a:gd name="T60" fmla="*/ 87 w 145"/>
                <a:gd name="T61" fmla="*/ 143 h 143"/>
                <a:gd name="T62" fmla="*/ 101 w 145"/>
                <a:gd name="T63" fmla="*/ 138 h 143"/>
                <a:gd name="T64" fmla="*/ 103 w 145"/>
                <a:gd name="T65" fmla="*/ 125 h 143"/>
                <a:gd name="T66" fmla="*/ 100 w 145"/>
                <a:gd name="T67" fmla="*/ 115 h 143"/>
                <a:gd name="T68" fmla="*/ 111 w 145"/>
                <a:gd name="T69" fmla="*/ 105 h 143"/>
                <a:gd name="T70" fmla="*/ 120 w 145"/>
                <a:gd name="T71" fmla="*/ 109 h 143"/>
                <a:gd name="T72" fmla="*/ 133 w 145"/>
                <a:gd name="T73" fmla="*/ 111 h 143"/>
                <a:gd name="T74" fmla="*/ 140 w 145"/>
                <a:gd name="T75" fmla="*/ 98 h 143"/>
                <a:gd name="T76" fmla="*/ 132 w 145"/>
                <a:gd name="T77" fmla="*/ 88 h 143"/>
                <a:gd name="T78" fmla="*/ 123 w 145"/>
                <a:gd name="T79" fmla="*/ 84 h 143"/>
                <a:gd name="T80" fmla="*/ 124 w 145"/>
                <a:gd name="T81" fmla="*/ 68 h 143"/>
                <a:gd name="T82" fmla="*/ 135 w 145"/>
                <a:gd name="T83" fmla="*/ 65 h 143"/>
                <a:gd name="T84" fmla="*/ 145 w 145"/>
                <a:gd name="T85" fmla="*/ 56 h 143"/>
                <a:gd name="T86" fmla="*/ 140 w 145"/>
                <a:gd name="T87" fmla="*/ 42 h 143"/>
                <a:gd name="T88" fmla="*/ 126 w 145"/>
                <a:gd name="T89" fmla="*/ 40 h 143"/>
                <a:gd name="T90" fmla="*/ 117 w 145"/>
                <a:gd name="T91" fmla="*/ 45 h 143"/>
                <a:gd name="T92" fmla="*/ 107 w 145"/>
                <a:gd name="T93" fmla="*/ 33 h 143"/>
                <a:gd name="T94" fmla="*/ 111 w 145"/>
                <a:gd name="T95" fmla="*/ 23 h 143"/>
                <a:gd name="T96" fmla="*/ 113 w 145"/>
                <a:gd name="T97" fmla="*/ 12 h 143"/>
                <a:gd name="T98" fmla="*/ 84 w 145"/>
                <a:gd name="T99" fmla="*/ 50 h 143"/>
                <a:gd name="T100" fmla="*/ 91 w 145"/>
                <a:gd name="T101" fmla="*/ 56 h 143"/>
                <a:gd name="T102" fmla="*/ 96 w 145"/>
                <a:gd name="T103" fmla="*/ 73 h 143"/>
                <a:gd name="T104" fmla="*/ 93 w 145"/>
                <a:gd name="T105" fmla="*/ 82 h 143"/>
                <a:gd name="T106" fmla="*/ 88 w 145"/>
                <a:gd name="T107" fmla="*/ 89 h 143"/>
                <a:gd name="T108" fmla="*/ 71 w 145"/>
                <a:gd name="T109" fmla="*/ 95 h 143"/>
                <a:gd name="T110" fmla="*/ 62 w 145"/>
                <a:gd name="T111" fmla="*/ 92 h 143"/>
                <a:gd name="T112" fmla="*/ 54 w 145"/>
                <a:gd name="T113" fmla="*/ 86 h 143"/>
                <a:gd name="T114" fmla="*/ 49 w 145"/>
                <a:gd name="T115" fmla="*/ 69 h 143"/>
                <a:gd name="T116" fmla="*/ 52 w 145"/>
                <a:gd name="T117" fmla="*/ 60 h 143"/>
                <a:gd name="T118" fmla="*/ 58 w 145"/>
                <a:gd name="T119" fmla="*/ 53 h 143"/>
                <a:gd name="T120" fmla="*/ 74 w 145"/>
                <a:gd name="T121" fmla="*/ 48 h 143"/>
                <a:gd name="T122" fmla="*/ 84 w 145"/>
                <a:gd name="T123" fmla="*/ 5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5" h="143">
                  <a:moveTo>
                    <a:pt x="113" y="12"/>
                  </a:moveTo>
                  <a:lnTo>
                    <a:pt x="99" y="4"/>
                  </a:lnTo>
                  <a:lnTo>
                    <a:pt x="90" y="12"/>
                  </a:lnTo>
                  <a:lnTo>
                    <a:pt x="84" y="20"/>
                  </a:lnTo>
                  <a:lnTo>
                    <a:pt x="70" y="19"/>
                  </a:lnTo>
                  <a:lnTo>
                    <a:pt x="67" y="10"/>
                  </a:lnTo>
                  <a:lnTo>
                    <a:pt x="58" y="0"/>
                  </a:lnTo>
                  <a:lnTo>
                    <a:pt x="44" y="4"/>
                  </a:lnTo>
                  <a:lnTo>
                    <a:pt x="42" y="17"/>
                  </a:lnTo>
                  <a:lnTo>
                    <a:pt x="45" y="26"/>
                  </a:lnTo>
                  <a:lnTo>
                    <a:pt x="34" y="36"/>
                  </a:lnTo>
                  <a:lnTo>
                    <a:pt x="25" y="32"/>
                  </a:lnTo>
                  <a:lnTo>
                    <a:pt x="13" y="32"/>
                  </a:lnTo>
                  <a:lnTo>
                    <a:pt x="6" y="45"/>
                  </a:lnTo>
                  <a:lnTo>
                    <a:pt x="13" y="55"/>
                  </a:lnTo>
                  <a:lnTo>
                    <a:pt x="22" y="59"/>
                  </a:lnTo>
                  <a:lnTo>
                    <a:pt x="21" y="75"/>
                  </a:lnTo>
                  <a:lnTo>
                    <a:pt x="11" y="78"/>
                  </a:lnTo>
                  <a:lnTo>
                    <a:pt x="0" y="86"/>
                  </a:lnTo>
                  <a:lnTo>
                    <a:pt x="6" y="101"/>
                  </a:lnTo>
                  <a:lnTo>
                    <a:pt x="19" y="101"/>
                  </a:lnTo>
                  <a:lnTo>
                    <a:pt x="28" y="98"/>
                  </a:lnTo>
                  <a:lnTo>
                    <a:pt x="38" y="109"/>
                  </a:lnTo>
                  <a:lnTo>
                    <a:pt x="34" y="120"/>
                  </a:lnTo>
                  <a:lnTo>
                    <a:pt x="34" y="131"/>
                  </a:lnTo>
                  <a:lnTo>
                    <a:pt x="47" y="138"/>
                  </a:lnTo>
                  <a:lnTo>
                    <a:pt x="55" y="131"/>
                  </a:lnTo>
                  <a:lnTo>
                    <a:pt x="61" y="121"/>
                  </a:lnTo>
                  <a:lnTo>
                    <a:pt x="77" y="122"/>
                  </a:lnTo>
                  <a:lnTo>
                    <a:pt x="78" y="132"/>
                  </a:lnTo>
                  <a:lnTo>
                    <a:pt x="87" y="143"/>
                  </a:lnTo>
                  <a:lnTo>
                    <a:pt x="101" y="138"/>
                  </a:lnTo>
                  <a:lnTo>
                    <a:pt x="103" y="125"/>
                  </a:lnTo>
                  <a:lnTo>
                    <a:pt x="100" y="115"/>
                  </a:lnTo>
                  <a:lnTo>
                    <a:pt x="111" y="105"/>
                  </a:lnTo>
                  <a:lnTo>
                    <a:pt x="120" y="109"/>
                  </a:lnTo>
                  <a:lnTo>
                    <a:pt x="133" y="111"/>
                  </a:lnTo>
                  <a:lnTo>
                    <a:pt x="140" y="98"/>
                  </a:lnTo>
                  <a:lnTo>
                    <a:pt x="132" y="88"/>
                  </a:lnTo>
                  <a:lnTo>
                    <a:pt x="123" y="84"/>
                  </a:lnTo>
                  <a:lnTo>
                    <a:pt x="124" y="68"/>
                  </a:lnTo>
                  <a:lnTo>
                    <a:pt x="135" y="65"/>
                  </a:lnTo>
                  <a:lnTo>
                    <a:pt x="145" y="56"/>
                  </a:lnTo>
                  <a:lnTo>
                    <a:pt x="140" y="42"/>
                  </a:lnTo>
                  <a:lnTo>
                    <a:pt x="126" y="40"/>
                  </a:lnTo>
                  <a:lnTo>
                    <a:pt x="117" y="45"/>
                  </a:lnTo>
                  <a:lnTo>
                    <a:pt x="107" y="33"/>
                  </a:lnTo>
                  <a:lnTo>
                    <a:pt x="111" y="23"/>
                  </a:lnTo>
                  <a:lnTo>
                    <a:pt x="113" y="12"/>
                  </a:lnTo>
                  <a:close/>
                  <a:moveTo>
                    <a:pt x="84" y="50"/>
                  </a:moveTo>
                  <a:lnTo>
                    <a:pt x="91" y="56"/>
                  </a:lnTo>
                  <a:lnTo>
                    <a:pt x="96" y="73"/>
                  </a:lnTo>
                  <a:lnTo>
                    <a:pt x="93" y="82"/>
                  </a:lnTo>
                  <a:lnTo>
                    <a:pt x="88" y="89"/>
                  </a:lnTo>
                  <a:lnTo>
                    <a:pt x="71" y="95"/>
                  </a:lnTo>
                  <a:lnTo>
                    <a:pt x="62" y="92"/>
                  </a:lnTo>
                  <a:lnTo>
                    <a:pt x="54" y="86"/>
                  </a:lnTo>
                  <a:lnTo>
                    <a:pt x="49" y="69"/>
                  </a:lnTo>
                  <a:lnTo>
                    <a:pt x="52" y="60"/>
                  </a:lnTo>
                  <a:lnTo>
                    <a:pt x="58" y="53"/>
                  </a:lnTo>
                  <a:lnTo>
                    <a:pt x="74" y="48"/>
                  </a:lnTo>
                  <a:lnTo>
                    <a:pt x="84" y="50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469"/>
            <p:cNvSpPr>
              <a:spLocks noEditPoints="1"/>
            </p:cNvSpPr>
            <p:nvPr/>
          </p:nvSpPr>
          <p:spPr bwMode="auto">
            <a:xfrm>
              <a:off x="4546601" y="1908176"/>
              <a:ext cx="80963" cy="80963"/>
            </a:xfrm>
            <a:custGeom>
              <a:avLst/>
              <a:gdLst>
                <a:gd name="T0" fmla="*/ 91 w 151"/>
                <a:gd name="T1" fmla="*/ 1 h 155"/>
                <a:gd name="T2" fmla="*/ 75 w 151"/>
                <a:gd name="T3" fmla="*/ 0 h 155"/>
                <a:gd name="T4" fmla="*/ 69 w 151"/>
                <a:gd name="T5" fmla="*/ 11 h 155"/>
                <a:gd name="T6" fmla="*/ 68 w 151"/>
                <a:gd name="T7" fmla="*/ 23 h 155"/>
                <a:gd name="T8" fmla="*/ 52 w 151"/>
                <a:gd name="T9" fmla="*/ 27 h 155"/>
                <a:gd name="T10" fmla="*/ 45 w 151"/>
                <a:gd name="T11" fmla="*/ 18 h 155"/>
                <a:gd name="T12" fmla="*/ 33 w 151"/>
                <a:gd name="T13" fmla="*/ 13 h 155"/>
                <a:gd name="T14" fmla="*/ 20 w 151"/>
                <a:gd name="T15" fmla="*/ 23 h 155"/>
                <a:gd name="T16" fmla="*/ 25 w 151"/>
                <a:gd name="T17" fmla="*/ 36 h 155"/>
                <a:gd name="T18" fmla="*/ 32 w 151"/>
                <a:gd name="T19" fmla="*/ 44 h 155"/>
                <a:gd name="T20" fmla="*/ 25 w 151"/>
                <a:gd name="T21" fmla="*/ 59 h 155"/>
                <a:gd name="T22" fmla="*/ 15 w 151"/>
                <a:gd name="T23" fmla="*/ 59 h 155"/>
                <a:gd name="T24" fmla="*/ 2 w 151"/>
                <a:gd name="T25" fmla="*/ 63 h 155"/>
                <a:gd name="T26" fmla="*/ 0 w 151"/>
                <a:gd name="T27" fmla="*/ 79 h 155"/>
                <a:gd name="T28" fmla="*/ 12 w 151"/>
                <a:gd name="T29" fmla="*/ 85 h 155"/>
                <a:gd name="T30" fmla="*/ 23 w 151"/>
                <a:gd name="T31" fmla="*/ 86 h 155"/>
                <a:gd name="T32" fmla="*/ 28 w 151"/>
                <a:gd name="T33" fmla="*/ 103 h 155"/>
                <a:gd name="T34" fmla="*/ 19 w 151"/>
                <a:gd name="T35" fmla="*/ 109 h 155"/>
                <a:gd name="T36" fmla="*/ 13 w 151"/>
                <a:gd name="T37" fmla="*/ 122 h 155"/>
                <a:gd name="T38" fmla="*/ 23 w 151"/>
                <a:gd name="T39" fmla="*/ 135 h 155"/>
                <a:gd name="T40" fmla="*/ 36 w 151"/>
                <a:gd name="T41" fmla="*/ 131 h 155"/>
                <a:gd name="T42" fmla="*/ 43 w 151"/>
                <a:gd name="T43" fmla="*/ 124 h 155"/>
                <a:gd name="T44" fmla="*/ 58 w 151"/>
                <a:gd name="T45" fmla="*/ 131 h 155"/>
                <a:gd name="T46" fmla="*/ 58 w 151"/>
                <a:gd name="T47" fmla="*/ 142 h 155"/>
                <a:gd name="T48" fmla="*/ 62 w 151"/>
                <a:gd name="T49" fmla="*/ 154 h 155"/>
                <a:gd name="T50" fmla="*/ 78 w 151"/>
                <a:gd name="T51" fmla="*/ 155 h 155"/>
                <a:gd name="T52" fmla="*/ 84 w 151"/>
                <a:gd name="T53" fmla="*/ 144 h 155"/>
                <a:gd name="T54" fmla="*/ 85 w 151"/>
                <a:gd name="T55" fmla="*/ 134 h 155"/>
                <a:gd name="T56" fmla="*/ 100 w 151"/>
                <a:gd name="T57" fmla="*/ 128 h 155"/>
                <a:gd name="T58" fmla="*/ 107 w 151"/>
                <a:gd name="T59" fmla="*/ 137 h 155"/>
                <a:gd name="T60" fmla="*/ 118 w 151"/>
                <a:gd name="T61" fmla="*/ 144 h 155"/>
                <a:gd name="T62" fmla="*/ 131 w 151"/>
                <a:gd name="T63" fmla="*/ 134 h 155"/>
                <a:gd name="T64" fmla="*/ 127 w 151"/>
                <a:gd name="T65" fmla="*/ 119 h 155"/>
                <a:gd name="T66" fmla="*/ 120 w 151"/>
                <a:gd name="T67" fmla="*/ 111 h 155"/>
                <a:gd name="T68" fmla="*/ 127 w 151"/>
                <a:gd name="T69" fmla="*/ 96 h 155"/>
                <a:gd name="T70" fmla="*/ 139 w 151"/>
                <a:gd name="T71" fmla="*/ 96 h 155"/>
                <a:gd name="T72" fmla="*/ 150 w 151"/>
                <a:gd name="T73" fmla="*/ 92 h 155"/>
                <a:gd name="T74" fmla="*/ 151 w 151"/>
                <a:gd name="T75" fmla="*/ 76 h 155"/>
                <a:gd name="T76" fmla="*/ 140 w 151"/>
                <a:gd name="T77" fmla="*/ 70 h 155"/>
                <a:gd name="T78" fmla="*/ 130 w 151"/>
                <a:gd name="T79" fmla="*/ 69 h 155"/>
                <a:gd name="T80" fmla="*/ 126 w 151"/>
                <a:gd name="T81" fmla="*/ 53 h 155"/>
                <a:gd name="T82" fmla="*/ 133 w 151"/>
                <a:gd name="T83" fmla="*/ 46 h 155"/>
                <a:gd name="T84" fmla="*/ 140 w 151"/>
                <a:gd name="T85" fmla="*/ 33 h 155"/>
                <a:gd name="T86" fmla="*/ 130 w 151"/>
                <a:gd name="T87" fmla="*/ 21 h 155"/>
                <a:gd name="T88" fmla="*/ 115 w 151"/>
                <a:gd name="T89" fmla="*/ 26 h 155"/>
                <a:gd name="T90" fmla="*/ 108 w 151"/>
                <a:gd name="T91" fmla="*/ 33 h 155"/>
                <a:gd name="T92" fmla="*/ 94 w 151"/>
                <a:gd name="T93" fmla="*/ 24 h 155"/>
                <a:gd name="T94" fmla="*/ 94 w 151"/>
                <a:gd name="T95" fmla="*/ 14 h 155"/>
                <a:gd name="T96" fmla="*/ 91 w 151"/>
                <a:gd name="T97" fmla="*/ 1 h 155"/>
                <a:gd name="T98" fmla="*/ 78 w 151"/>
                <a:gd name="T99" fmla="*/ 53 h 155"/>
                <a:gd name="T100" fmla="*/ 88 w 151"/>
                <a:gd name="T101" fmla="*/ 54 h 155"/>
                <a:gd name="T102" fmla="*/ 100 w 151"/>
                <a:gd name="T103" fmla="*/ 70 h 155"/>
                <a:gd name="T104" fmla="*/ 100 w 151"/>
                <a:gd name="T105" fmla="*/ 80 h 155"/>
                <a:gd name="T106" fmla="*/ 98 w 151"/>
                <a:gd name="T107" fmla="*/ 90 h 155"/>
                <a:gd name="T108" fmla="*/ 84 w 151"/>
                <a:gd name="T109" fmla="*/ 102 h 155"/>
                <a:gd name="T110" fmla="*/ 74 w 151"/>
                <a:gd name="T111" fmla="*/ 102 h 155"/>
                <a:gd name="T112" fmla="*/ 65 w 151"/>
                <a:gd name="T113" fmla="*/ 101 h 155"/>
                <a:gd name="T114" fmla="*/ 52 w 151"/>
                <a:gd name="T115" fmla="*/ 86 h 155"/>
                <a:gd name="T116" fmla="*/ 52 w 151"/>
                <a:gd name="T117" fmla="*/ 76 h 155"/>
                <a:gd name="T118" fmla="*/ 53 w 151"/>
                <a:gd name="T119" fmla="*/ 66 h 155"/>
                <a:gd name="T120" fmla="*/ 68 w 151"/>
                <a:gd name="T121" fmla="*/ 53 h 155"/>
                <a:gd name="T122" fmla="*/ 78 w 151"/>
                <a:gd name="T123" fmla="*/ 5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5">
                  <a:moveTo>
                    <a:pt x="91" y="1"/>
                  </a:moveTo>
                  <a:lnTo>
                    <a:pt x="75" y="0"/>
                  </a:lnTo>
                  <a:lnTo>
                    <a:pt x="69" y="11"/>
                  </a:lnTo>
                  <a:lnTo>
                    <a:pt x="68" y="23"/>
                  </a:lnTo>
                  <a:lnTo>
                    <a:pt x="52" y="27"/>
                  </a:lnTo>
                  <a:lnTo>
                    <a:pt x="45" y="18"/>
                  </a:lnTo>
                  <a:lnTo>
                    <a:pt x="33" y="13"/>
                  </a:lnTo>
                  <a:lnTo>
                    <a:pt x="20" y="23"/>
                  </a:lnTo>
                  <a:lnTo>
                    <a:pt x="25" y="36"/>
                  </a:lnTo>
                  <a:lnTo>
                    <a:pt x="32" y="44"/>
                  </a:lnTo>
                  <a:lnTo>
                    <a:pt x="25" y="59"/>
                  </a:lnTo>
                  <a:lnTo>
                    <a:pt x="15" y="59"/>
                  </a:lnTo>
                  <a:lnTo>
                    <a:pt x="2" y="63"/>
                  </a:lnTo>
                  <a:lnTo>
                    <a:pt x="0" y="79"/>
                  </a:lnTo>
                  <a:lnTo>
                    <a:pt x="12" y="85"/>
                  </a:lnTo>
                  <a:lnTo>
                    <a:pt x="23" y="86"/>
                  </a:lnTo>
                  <a:lnTo>
                    <a:pt x="28" y="103"/>
                  </a:lnTo>
                  <a:lnTo>
                    <a:pt x="19" y="109"/>
                  </a:lnTo>
                  <a:lnTo>
                    <a:pt x="13" y="122"/>
                  </a:lnTo>
                  <a:lnTo>
                    <a:pt x="23" y="135"/>
                  </a:lnTo>
                  <a:lnTo>
                    <a:pt x="36" y="131"/>
                  </a:lnTo>
                  <a:lnTo>
                    <a:pt x="43" y="124"/>
                  </a:lnTo>
                  <a:lnTo>
                    <a:pt x="58" y="131"/>
                  </a:lnTo>
                  <a:lnTo>
                    <a:pt x="58" y="142"/>
                  </a:lnTo>
                  <a:lnTo>
                    <a:pt x="62" y="154"/>
                  </a:lnTo>
                  <a:lnTo>
                    <a:pt x="78" y="155"/>
                  </a:lnTo>
                  <a:lnTo>
                    <a:pt x="84" y="144"/>
                  </a:lnTo>
                  <a:lnTo>
                    <a:pt x="85" y="134"/>
                  </a:lnTo>
                  <a:lnTo>
                    <a:pt x="100" y="128"/>
                  </a:lnTo>
                  <a:lnTo>
                    <a:pt x="107" y="137"/>
                  </a:lnTo>
                  <a:lnTo>
                    <a:pt x="118" y="144"/>
                  </a:lnTo>
                  <a:lnTo>
                    <a:pt x="131" y="134"/>
                  </a:lnTo>
                  <a:lnTo>
                    <a:pt x="127" y="119"/>
                  </a:lnTo>
                  <a:lnTo>
                    <a:pt x="120" y="111"/>
                  </a:lnTo>
                  <a:lnTo>
                    <a:pt x="127" y="96"/>
                  </a:lnTo>
                  <a:lnTo>
                    <a:pt x="139" y="96"/>
                  </a:lnTo>
                  <a:lnTo>
                    <a:pt x="150" y="92"/>
                  </a:lnTo>
                  <a:lnTo>
                    <a:pt x="151" y="76"/>
                  </a:lnTo>
                  <a:lnTo>
                    <a:pt x="140" y="70"/>
                  </a:lnTo>
                  <a:lnTo>
                    <a:pt x="130" y="69"/>
                  </a:lnTo>
                  <a:lnTo>
                    <a:pt x="126" y="53"/>
                  </a:lnTo>
                  <a:lnTo>
                    <a:pt x="133" y="46"/>
                  </a:lnTo>
                  <a:lnTo>
                    <a:pt x="140" y="33"/>
                  </a:lnTo>
                  <a:lnTo>
                    <a:pt x="130" y="21"/>
                  </a:lnTo>
                  <a:lnTo>
                    <a:pt x="115" y="26"/>
                  </a:lnTo>
                  <a:lnTo>
                    <a:pt x="108" y="33"/>
                  </a:lnTo>
                  <a:lnTo>
                    <a:pt x="94" y="24"/>
                  </a:lnTo>
                  <a:lnTo>
                    <a:pt x="94" y="14"/>
                  </a:lnTo>
                  <a:lnTo>
                    <a:pt x="91" y="1"/>
                  </a:lnTo>
                  <a:close/>
                  <a:moveTo>
                    <a:pt x="78" y="53"/>
                  </a:moveTo>
                  <a:lnTo>
                    <a:pt x="88" y="54"/>
                  </a:lnTo>
                  <a:lnTo>
                    <a:pt x="100" y="70"/>
                  </a:lnTo>
                  <a:lnTo>
                    <a:pt x="100" y="80"/>
                  </a:lnTo>
                  <a:lnTo>
                    <a:pt x="98" y="90"/>
                  </a:lnTo>
                  <a:lnTo>
                    <a:pt x="84" y="102"/>
                  </a:lnTo>
                  <a:lnTo>
                    <a:pt x="74" y="102"/>
                  </a:lnTo>
                  <a:lnTo>
                    <a:pt x="65" y="101"/>
                  </a:lnTo>
                  <a:lnTo>
                    <a:pt x="52" y="86"/>
                  </a:lnTo>
                  <a:lnTo>
                    <a:pt x="52" y="76"/>
                  </a:lnTo>
                  <a:lnTo>
                    <a:pt x="53" y="66"/>
                  </a:lnTo>
                  <a:lnTo>
                    <a:pt x="68" y="53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470"/>
            <p:cNvSpPr>
              <a:spLocks noEditPoints="1"/>
            </p:cNvSpPr>
            <p:nvPr/>
          </p:nvSpPr>
          <p:spPr bwMode="auto">
            <a:xfrm>
              <a:off x="4684713" y="1641476"/>
              <a:ext cx="71438" cy="69850"/>
            </a:xfrm>
            <a:custGeom>
              <a:avLst/>
              <a:gdLst>
                <a:gd name="T0" fmla="*/ 93 w 135"/>
                <a:gd name="T1" fmla="*/ 4 h 132"/>
                <a:gd name="T2" fmla="*/ 79 w 135"/>
                <a:gd name="T3" fmla="*/ 0 h 132"/>
                <a:gd name="T4" fmla="*/ 72 w 135"/>
                <a:gd name="T5" fmla="*/ 8 h 132"/>
                <a:gd name="T6" fmla="*/ 69 w 135"/>
                <a:gd name="T7" fmla="*/ 18 h 132"/>
                <a:gd name="T8" fmla="*/ 54 w 135"/>
                <a:gd name="T9" fmla="*/ 20 h 132"/>
                <a:gd name="T10" fmla="*/ 50 w 135"/>
                <a:gd name="T11" fmla="*/ 11 h 132"/>
                <a:gd name="T12" fmla="*/ 40 w 135"/>
                <a:gd name="T13" fmla="*/ 4 h 132"/>
                <a:gd name="T14" fmla="*/ 27 w 135"/>
                <a:gd name="T15" fmla="*/ 10 h 132"/>
                <a:gd name="T16" fmla="*/ 28 w 135"/>
                <a:gd name="T17" fmla="*/ 23 h 132"/>
                <a:gd name="T18" fmla="*/ 34 w 135"/>
                <a:gd name="T19" fmla="*/ 30 h 132"/>
                <a:gd name="T20" fmla="*/ 24 w 135"/>
                <a:gd name="T21" fmla="*/ 41 h 132"/>
                <a:gd name="T22" fmla="*/ 15 w 135"/>
                <a:gd name="T23" fmla="*/ 40 h 132"/>
                <a:gd name="T24" fmla="*/ 4 w 135"/>
                <a:gd name="T25" fmla="*/ 41 h 132"/>
                <a:gd name="T26" fmla="*/ 0 w 135"/>
                <a:gd name="T27" fmla="*/ 54 h 132"/>
                <a:gd name="T28" fmla="*/ 8 w 135"/>
                <a:gd name="T29" fmla="*/ 62 h 132"/>
                <a:gd name="T30" fmla="*/ 18 w 135"/>
                <a:gd name="T31" fmla="*/ 65 h 132"/>
                <a:gd name="T32" fmla="*/ 20 w 135"/>
                <a:gd name="T33" fmla="*/ 79 h 132"/>
                <a:gd name="T34" fmla="*/ 11 w 135"/>
                <a:gd name="T35" fmla="*/ 83 h 132"/>
                <a:gd name="T36" fmla="*/ 2 w 135"/>
                <a:gd name="T37" fmla="*/ 93 h 132"/>
                <a:gd name="T38" fmla="*/ 10 w 135"/>
                <a:gd name="T39" fmla="*/ 105 h 132"/>
                <a:gd name="T40" fmla="*/ 23 w 135"/>
                <a:gd name="T41" fmla="*/ 103 h 132"/>
                <a:gd name="T42" fmla="*/ 31 w 135"/>
                <a:gd name="T43" fmla="*/ 99 h 132"/>
                <a:gd name="T44" fmla="*/ 43 w 135"/>
                <a:gd name="T45" fmla="*/ 108 h 132"/>
                <a:gd name="T46" fmla="*/ 40 w 135"/>
                <a:gd name="T47" fmla="*/ 118 h 132"/>
                <a:gd name="T48" fmla="*/ 41 w 135"/>
                <a:gd name="T49" fmla="*/ 128 h 132"/>
                <a:gd name="T50" fmla="*/ 54 w 135"/>
                <a:gd name="T51" fmla="*/ 132 h 132"/>
                <a:gd name="T52" fmla="*/ 62 w 135"/>
                <a:gd name="T53" fmla="*/ 124 h 132"/>
                <a:gd name="T54" fmla="*/ 66 w 135"/>
                <a:gd name="T55" fmla="*/ 115 h 132"/>
                <a:gd name="T56" fmla="*/ 80 w 135"/>
                <a:gd name="T57" fmla="*/ 113 h 132"/>
                <a:gd name="T58" fmla="*/ 85 w 135"/>
                <a:gd name="T59" fmla="*/ 122 h 132"/>
                <a:gd name="T60" fmla="*/ 95 w 135"/>
                <a:gd name="T61" fmla="*/ 129 h 132"/>
                <a:gd name="T62" fmla="*/ 106 w 135"/>
                <a:gd name="T63" fmla="*/ 122 h 132"/>
                <a:gd name="T64" fmla="*/ 106 w 135"/>
                <a:gd name="T65" fmla="*/ 111 h 132"/>
                <a:gd name="T66" fmla="*/ 100 w 135"/>
                <a:gd name="T67" fmla="*/ 102 h 132"/>
                <a:gd name="T68" fmla="*/ 109 w 135"/>
                <a:gd name="T69" fmla="*/ 90 h 132"/>
                <a:gd name="T70" fmla="*/ 119 w 135"/>
                <a:gd name="T71" fmla="*/ 93 h 132"/>
                <a:gd name="T72" fmla="*/ 131 w 135"/>
                <a:gd name="T73" fmla="*/ 92 h 132"/>
                <a:gd name="T74" fmla="*/ 135 w 135"/>
                <a:gd name="T75" fmla="*/ 79 h 132"/>
                <a:gd name="T76" fmla="*/ 126 w 135"/>
                <a:gd name="T77" fmla="*/ 72 h 132"/>
                <a:gd name="T78" fmla="*/ 116 w 135"/>
                <a:gd name="T79" fmla="*/ 67 h 132"/>
                <a:gd name="T80" fmla="*/ 115 w 135"/>
                <a:gd name="T81" fmla="*/ 53 h 132"/>
                <a:gd name="T82" fmla="*/ 124 w 135"/>
                <a:gd name="T83" fmla="*/ 50 h 132"/>
                <a:gd name="T84" fmla="*/ 132 w 135"/>
                <a:gd name="T85" fmla="*/ 40 h 132"/>
                <a:gd name="T86" fmla="*/ 125 w 135"/>
                <a:gd name="T87" fmla="*/ 27 h 132"/>
                <a:gd name="T88" fmla="*/ 112 w 135"/>
                <a:gd name="T89" fmla="*/ 29 h 132"/>
                <a:gd name="T90" fmla="*/ 103 w 135"/>
                <a:gd name="T91" fmla="*/ 34 h 132"/>
                <a:gd name="T92" fmla="*/ 92 w 135"/>
                <a:gd name="T93" fmla="*/ 24 h 132"/>
                <a:gd name="T94" fmla="*/ 95 w 135"/>
                <a:gd name="T95" fmla="*/ 16 h 132"/>
                <a:gd name="T96" fmla="*/ 93 w 135"/>
                <a:gd name="T97" fmla="*/ 4 h 132"/>
                <a:gd name="T98" fmla="*/ 73 w 135"/>
                <a:gd name="T99" fmla="*/ 46 h 132"/>
                <a:gd name="T100" fmla="*/ 82 w 135"/>
                <a:gd name="T101" fmla="*/ 49 h 132"/>
                <a:gd name="T102" fmla="*/ 89 w 135"/>
                <a:gd name="T103" fmla="*/ 63 h 132"/>
                <a:gd name="T104" fmla="*/ 89 w 135"/>
                <a:gd name="T105" fmla="*/ 72 h 132"/>
                <a:gd name="T106" fmla="*/ 85 w 135"/>
                <a:gd name="T107" fmla="*/ 80 h 132"/>
                <a:gd name="T108" fmla="*/ 70 w 135"/>
                <a:gd name="T109" fmla="*/ 88 h 132"/>
                <a:gd name="T110" fmla="*/ 62 w 135"/>
                <a:gd name="T111" fmla="*/ 88 h 132"/>
                <a:gd name="T112" fmla="*/ 53 w 135"/>
                <a:gd name="T113" fmla="*/ 83 h 132"/>
                <a:gd name="T114" fmla="*/ 44 w 135"/>
                <a:gd name="T115" fmla="*/ 69 h 132"/>
                <a:gd name="T116" fmla="*/ 46 w 135"/>
                <a:gd name="T117" fmla="*/ 60 h 132"/>
                <a:gd name="T118" fmla="*/ 50 w 135"/>
                <a:gd name="T119" fmla="*/ 53 h 132"/>
                <a:gd name="T120" fmla="*/ 64 w 135"/>
                <a:gd name="T121" fmla="*/ 44 h 132"/>
                <a:gd name="T122" fmla="*/ 73 w 135"/>
                <a:gd name="T123" fmla="*/ 4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5" h="132">
                  <a:moveTo>
                    <a:pt x="93" y="4"/>
                  </a:moveTo>
                  <a:lnTo>
                    <a:pt x="79" y="0"/>
                  </a:lnTo>
                  <a:lnTo>
                    <a:pt x="72" y="8"/>
                  </a:lnTo>
                  <a:lnTo>
                    <a:pt x="69" y="18"/>
                  </a:lnTo>
                  <a:lnTo>
                    <a:pt x="54" y="20"/>
                  </a:lnTo>
                  <a:lnTo>
                    <a:pt x="50" y="11"/>
                  </a:lnTo>
                  <a:lnTo>
                    <a:pt x="40" y="4"/>
                  </a:lnTo>
                  <a:lnTo>
                    <a:pt x="27" y="10"/>
                  </a:lnTo>
                  <a:lnTo>
                    <a:pt x="28" y="23"/>
                  </a:lnTo>
                  <a:lnTo>
                    <a:pt x="34" y="30"/>
                  </a:lnTo>
                  <a:lnTo>
                    <a:pt x="24" y="41"/>
                  </a:lnTo>
                  <a:lnTo>
                    <a:pt x="15" y="40"/>
                  </a:lnTo>
                  <a:lnTo>
                    <a:pt x="4" y="41"/>
                  </a:lnTo>
                  <a:lnTo>
                    <a:pt x="0" y="54"/>
                  </a:lnTo>
                  <a:lnTo>
                    <a:pt x="8" y="62"/>
                  </a:lnTo>
                  <a:lnTo>
                    <a:pt x="18" y="65"/>
                  </a:lnTo>
                  <a:lnTo>
                    <a:pt x="20" y="79"/>
                  </a:lnTo>
                  <a:lnTo>
                    <a:pt x="11" y="83"/>
                  </a:lnTo>
                  <a:lnTo>
                    <a:pt x="2" y="93"/>
                  </a:lnTo>
                  <a:lnTo>
                    <a:pt x="10" y="105"/>
                  </a:lnTo>
                  <a:lnTo>
                    <a:pt x="23" y="103"/>
                  </a:lnTo>
                  <a:lnTo>
                    <a:pt x="31" y="99"/>
                  </a:lnTo>
                  <a:lnTo>
                    <a:pt x="43" y="108"/>
                  </a:lnTo>
                  <a:lnTo>
                    <a:pt x="40" y="118"/>
                  </a:lnTo>
                  <a:lnTo>
                    <a:pt x="41" y="128"/>
                  </a:lnTo>
                  <a:lnTo>
                    <a:pt x="54" y="132"/>
                  </a:lnTo>
                  <a:lnTo>
                    <a:pt x="62" y="124"/>
                  </a:lnTo>
                  <a:lnTo>
                    <a:pt x="66" y="115"/>
                  </a:lnTo>
                  <a:lnTo>
                    <a:pt x="80" y="113"/>
                  </a:lnTo>
                  <a:lnTo>
                    <a:pt x="85" y="122"/>
                  </a:lnTo>
                  <a:lnTo>
                    <a:pt x="95" y="129"/>
                  </a:lnTo>
                  <a:lnTo>
                    <a:pt x="106" y="122"/>
                  </a:lnTo>
                  <a:lnTo>
                    <a:pt x="106" y="111"/>
                  </a:lnTo>
                  <a:lnTo>
                    <a:pt x="100" y="102"/>
                  </a:lnTo>
                  <a:lnTo>
                    <a:pt x="109" y="90"/>
                  </a:lnTo>
                  <a:lnTo>
                    <a:pt x="119" y="93"/>
                  </a:lnTo>
                  <a:lnTo>
                    <a:pt x="131" y="92"/>
                  </a:lnTo>
                  <a:lnTo>
                    <a:pt x="135" y="79"/>
                  </a:lnTo>
                  <a:lnTo>
                    <a:pt x="126" y="72"/>
                  </a:lnTo>
                  <a:lnTo>
                    <a:pt x="116" y="67"/>
                  </a:lnTo>
                  <a:lnTo>
                    <a:pt x="115" y="53"/>
                  </a:lnTo>
                  <a:lnTo>
                    <a:pt x="124" y="50"/>
                  </a:lnTo>
                  <a:lnTo>
                    <a:pt x="132" y="40"/>
                  </a:lnTo>
                  <a:lnTo>
                    <a:pt x="125" y="27"/>
                  </a:lnTo>
                  <a:lnTo>
                    <a:pt x="112" y="29"/>
                  </a:lnTo>
                  <a:lnTo>
                    <a:pt x="103" y="34"/>
                  </a:lnTo>
                  <a:lnTo>
                    <a:pt x="92" y="24"/>
                  </a:lnTo>
                  <a:lnTo>
                    <a:pt x="95" y="16"/>
                  </a:lnTo>
                  <a:lnTo>
                    <a:pt x="93" y="4"/>
                  </a:lnTo>
                  <a:close/>
                  <a:moveTo>
                    <a:pt x="73" y="46"/>
                  </a:moveTo>
                  <a:lnTo>
                    <a:pt x="82" y="49"/>
                  </a:lnTo>
                  <a:lnTo>
                    <a:pt x="89" y="63"/>
                  </a:lnTo>
                  <a:lnTo>
                    <a:pt x="89" y="72"/>
                  </a:lnTo>
                  <a:lnTo>
                    <a:pt x="85" y="80"/>
                  </a:lnTo>
                  <a:lnTo>
                    <a:pt x="70" y="88"/>
                  </a:lnTo>
                  <a:lnTo>
                    <a:pt x="62" y="88"/>
                  </a:lnTo>
                  <a:lnTo>
                    <a:pt x="53" y="83"/>
                  </a:lnTo>
                  <a:lnTo>
                    <a:pt x="44" y="69"/>
                  </a:lnTo>
                  <a:lnTo>
                    <a:pt x="46" y="60"/>
                  </a:lnTo>
                  <a:lnTo>
                    <a:pt x="50" y="53"/>
                  </a:lnTo>
                  <a:lnTo>
                    <a:pt x="64" y="44"/>
                  </a:lnTo>
                  <a:lnTo>
                    <a:pt x="73" y="46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471"/>
            <p:cNvSpPr>
              <a:spLocks noEditPoints="1"/>
            </p:cNvSpPr>
            <p:nvPr/>
          </p:nvSpPr>
          <p:spPr bwMode="auto">
            <a:xfrm>
              <a:off x="4737101" y="1673226"/>
              <a:ext cx="76200" cy="76200"/>
            </a:xfrm>
            <a:custGeom>
              <a:avLst/>
              <a:gdLst>
                <a:gd name="T0" fmla="*/ 111 w 144"/>
                <a:gd name="T1" fmla="*/ 11 h 144"/>
                <a:gd name="T2" fmla="*/ 98 w 144"/>
                <a:gd name="T3" fmla="*/ 5 h 144"/>
                <a:gd name="T4" fmla="*/ 89 w 144"/>
                <a:gd name="T5" fmla="*/ 13 h 144"/>
                <a:gd name="T6" fmla="*/ 84 w 144"/>
                <a:gd name="T7" fmla="*/ 21 h 144"/>
                <a:gd name="T8" fmla="*/ 68 w 144"/>
                <a:gd name="T9" fmla="*/ 20 h 144"/>
                <a:gd name="T10" fmla="*/ 66 w 144"/>
                <a:gd name="T11" fmla="*/ 10 h 144"/>
                <a:gd name="T12" fmla="*/ 58 w 144"/>
                <a:gd name="T13" fmla="*/ 0 h 144"/>
                <a:gd name="T14" fmla="*/ 43 w 144"/>
                <a:gd name="T15" fmla="*/ 4 h 144"/>
                <a:gd name="T16" fmla="*/ 42 w 144"/>
                <a:gd name="T17" fmla="*/ 18 h 144"/>
                <a:gd name="T18" fmla="*/ 45 w 144"/>
                <a:gd name="T19" fmla="*/ 27 h 144"/>
                <a:gd name="T20" fmla="*/ 33 w 144"/>
                <a:gd name="T21" fmla="*/ 37 h 144"/>
                <a:gd name="T22" fmla="*/ 25 w 144"/>
                <a:gd name="T23" fmla="*/ 33 h 144"/>
                <a:gd name="T24" fmla="*/ 12 w 144"/>
                <a:gd name="T25" fmla="*/ 31 h 144"/>
                <a:gd name="T26" fmla="*/ 4 w 144"/>
                <a:gd name="T27" fmla="*/ 46 h 144"/>
                <a:gd name="T28" fmla="*/ 13 w 144"/>
                <a:gd name="T29" fmla="*/ 54 h 144"/>
                <a:gd name="T30" fmla="*/ 22 w 144"/>
                <a:gd name="T31" fmla="*/ 60 h 144"/>
                <a:gd name="T32" fmla="*/ 20 w 144"/>
                <a:gd name="T33" fmla="*/ 75 h 144"/>
                <a:gd name="T34" fmla="*/ 10 w 144"/>
                <a:gd name="T35" fmla="*/ 77 h 144"/>
                <a:gd name="T36" fmla="*/ 0 w 144"/>
                <a:gd name="T37" fmla="*/ 86 h 144"/>
                <a:gd name="T38" fmla="*/ 4 w 144"/>
                <a:gd name="T39" fmla="*/ 100 h 144"/>
                <a:gd name="T40" fmla="*/ 19 w 144"/>
                <a:gd name="T41" fmla="*/ 102 h 144"/>
                <a:gd name="T42" fmla="*/ 27 w 144"/>
                <a:gd name="T43" fmla="*/ 99 h 144"/>
                <a:gd name="T44" fmla="*/ 38 w 144"/>
                <a:gd name="T45" fmla="*/ 111 h 144"/>
                <a:gd name="T46" fmla="*/ 33 w 144"/>
                <a:gd name="T47" fmla="*/ 119 h 144"/>
                <a:gd name="T48" fmla="*/ 32 w 144"/>
                <a:gd name="T49" fmla="*/ 132 h 144"/>
                <a:gd name="T50" fmla="*/ 46 w 144"/>
                <a:gd name="T51" fmla="*/ 138 h 144"/>
                <a:gd name="T52" fmla="*/ 55 w 144"/>
                <a:gd name="T53" fmla="*/ 131 h 144"/>
                <a:gd name="T54" fmla="*/ 61 w 144"/>
                <a:gd name="T55" fmla="*/ 122 h 144"/>
                <a:gd name="T56" fmla="*/ 75 w 144"/>
                <a:gd name="T57" fmla="*/ 123 h 144"/>
                <a:gd name="T58" fmla="*/ 78 w 144"/>
                <a:gd name="T59" fmla="*/ 134 h 144"/>
                <a:gd name="T60" fmla="*/ 87 w 144"/>
                <a:gd name="T61" fmla="*/ 144 h 144"/>
                <a:gd name="T62" fmla="*/ 101 w 144"/>
                <a:gd name="T63" fmla="*/ 139 h 144"/>
                <a:gd name="T64" fmla="*/ 102 w 144"/>
                <a:gd name="T65" fmla="*/ 125 h 144"/>
                <a:gd name="T66" fmla="*/ 99 w 144"/>
                <a:gd name="T67" fmla="*/ 116 h 144"/>
                <a:gd name="T68" fmla="*/ 111 w 144"/>
                <a:gd name="T69" fmla="*/ 106 h 144"/>
                <a:gd name="T70" fmla="*/ 120 w 144"/>
                <a:gd name="T71" fmla="*/ 111 h 144"/>
                <a:gd name="T72" fmla="*/ 133 w 144"/>
                <a:gd name="T73" fmla="*/ 112 h 144"/>
                <a:gd name="T74" fmla="*/ 138 w 144"/>
                <a:gd name="T75" fmla="*/ 98 h 144"/>
                <a:gd name="T76" fmla="*/ 131 w 144"/>
                <a:gd name="T77" fmla="*/ 89 h 144"/>
                <a:gd name="T78" fmla="*/ 123 w 144"/>
                <a:gd name="T79" fmla="*/ 83 h 144"/>
                <a:gd name="T80" fmla="*/ 124 w 144"/>
                <a:gd name="T81" fmla="*/ 69 h 144"/>
                <a:gd name="T82" fmla="*/ 134 w 144"/>
                <a:gd name="T83" fmla="*/ 66 h 144"/>
                <a:gd name="T84" fmla="*/ 144 w 144"/>
                <a:gd name="T85" fmla="*/ 57 h 144"/>
                <a:gd name="T86" fmla="*/ 140 w 144"/>
                <a:gd name="T87" fmla="*/ 43 h 144"/>
                <a:gd name="T88" fmla="*/ 125 w 144"/>
                <a:gd name="T89" fmla="*/ 41 h 144"/>
                <a:gd name="T90" fmla="*/ 117 w 144"/>
                <a:gd name="T91" fmla="*/ 44 h 144"/>
                <a:gd name="T92" fmla="*/ 107 w 144"/>
                <a:gd name="T93" fmla="*/ 33 h 144"/>
                <a:gd name="T94" fmla="*/ 111 w 144"/>
                <a:gd name="T95" fmla="*/ 24 h 144"/>
                <a:gd name="T96" fmla="*/ 111 w 144"/>
                <a:gd name="T97" fmla="*/ 11 h 144"/>
                <a:gd name="T98" fmla="*/ 82 w 144"/>
                <a:gd name="T99" fmla="*/ 51 h 144"/>
                <a:gd name="T100" fmla="*/ 91 w 144"/>
                <a:gd name="T101" fmla="*/ 57 h 144"/>
                <a:gd name="T102" fmla="*/ 95 w 144"/>
                <a:gd name="T103" fmla="*/ 73 h 144"/>
                <a:gd name="T104" fmla="*/ 92 w 144"/>
                <a:gd name="T105" fmla="*/ 82 h 144"/>
                <a:gd name="T106" fmla="*/ 87 w 144"/>
                <a:gd name="T107" fmla="*/ 90 h 144"/>
                <a:gd name="T108" fmla="*/ 71 w 144"/>
                <a:gd name="T109" fmla="*/ 95 h 144"/>
                <a:gd name="T110" fmla="*/ 62 w 144"/>
                <a:gd name="T111" fmla="*/ 92 h 144"/>
                <a:gd name="T112" fmla="*/ 53 w 144"/>
                <a:gd name="T113" fmla="*/ 86 h 144"/>
                <a:gd name="T114" fmla="*/ 49 w 144"/>
                <a:gd name="T115" fmla="*/ 70 h 144"/>
                <a:gd name="T116" fmla="*/ 52 w 144"/>
                <a:gd name="T117" fmla="*/ 62 h 144"/>
                <a:gd name="T118" fmla="*/ 56 w 144"/>
                <a:gd name="T119" fmla="*/ 53 h 144"/>
                <a:gd name="T120" fmla="*/ 74 w 144"/>
                <a:gd name="T121" fmla="*/ 49 h 144"/>
                <a:gd name="T122" fmla="*/ 82 w 144"/>
                <a:gd name="T123" fmla="*/ 5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1" y="11"/>
                  </a:moveTo>
                  <a:lnTo>
                    <a:pt x="98" y="5"/>
                  </a:lnTo>
                  <a:lnTo>
                    <a:pt x="89" y="13"/>
                  </a:lnTo>
                  <a:lnTo>
                    <a:pt x="84" y="21"/>
                  </a:lnTo>
                  <a:lnTo>
                    <a:pt x="68" y="20"/>
                  </a:lnTo>
                  <a:lnTo>
                    <a:pt x="66" y="10"/>
                  </a:lnTo>
                  <a:lnTo>
                    <a:pt x="58" y="0"/>
                  </a:lnTo>
                  <a:lnTo>
                    <a:pt x="43" y="4"/>
                  </a:lnTo>
                  <a:lnTo>
                    <a:pt x="42" y="18"/>
                  </a:lnTo>
                  <a:lnTo>
                    <a:pt x="45" y="27"/>
                  </a:lnTo>
                  <a:lnTo>
                    <a:pt x="33" y="37"/>
                  </a:lnTo>
                  <a:lnTo>
                    <a:pt x="25" y="33"/>
                  </a:lnTo>
                  <a:lnTo>
                    <a:pt x="12" y="31"/>
                  </a:lnTo>
                  <a:lnTo>
                    <a:pt x="4" y="46"/>
                  </a:lnTo>
                  <a:lnTo>
                    <a:pt x="13" y="54"/>
                  </a:lnTo>
                  <a:lnTo>
                    <a:pt x="22" y="60"/>
                  </a:lnTo>
                  <a:lnTo>
                    <a:pt x="20" y="75"/>
                  </a:lnTo>
                  <a:lnTo>
                    <a:pt x="10" y="77"/>
                  </a:lnTo>
                  <a:lnTo>
                    <a:pt x="0" y="86"/>
                  </a:lnTo>
                  <a:lnTo>
                    <a:pt x="4" y="100"/>
                  </a:lnTo>
                  <a:lnTo>
                    <a:pt x="19" y="102"/>
                  </a:lnTo>
                  <a:lnTo>
                    <a:pt x="27" y="99"/>
                  </a:lnTo>
                  <a:lnTo>
                    <a:pt x="38" y="111"/>
                  </a:lnTo>
                  <a:lnTo>
                    <a:pt x="33" y="119"/>
                  </a:lnTo>
                  <a:lnTo>
                    <a:pt x="32" y="132"/>
                  </a:lnTo>
                  <a:lnTo>
                    <a:pt x="46" y="138"/>
                  </a:lnTo>
                  <a:lnTo>
                    <a:pt x="55" y="131"/>
                  </a:lnTo>
                  <a:lnTo>
                    <a:pt x="61" y="122"/>
                  </a:lnTo>
                  <a:lnTo>
                    <a:pt x="75" y="123"/>
                  </a:lnTo>
                  <a:lnTo>
                    <a:pt x="78" y="134"/>
                  </a:lnTo>
                  <a:lnTo>
                    <a:pt x="87" y="144"/>
                  </a:lnTo>
                  <a:lnTo>
                    <a:pt x="101" y="139"/>
                  </a:lnTo>
                  <a:lnTo>
                    <a:pt x="102" y="125"/>
                  </a:lnTo>
                  <a:lnTo>
                    <a:pt x="99" y="116"/>
                  </a:lnTo>
                  <a:lnTo>
                    <a:pt x="111" y="106"/>
                  </a:lnTo>
                  <a:lnTo>
                    <a:pt x="120" y="111"/>
                  </a:lnTo>
                  <a:lnTo>
                    <a:pt x="133" y="112"/>
                  </a:lnTo>
                  <a:lnTo>
                    <a:pt x="138" y="98"/>
                  </a:lnTo>
                  <a:lnTo>
                    <a:pt x="131" y="89"/>
                  </a:lnTo>
                  <a:lnTo>
                    <a:pt x="123" y="83"/>
                  </a:lnTo>
                  <a:lnTo>
                    <a:pt x="124" y="69"/>
                  </a:lnTo>
                  <a:lnTo>
                    <a:pt x="134" y="66"/>
                  </a:lnTo>
                  <a:lnTo>
                    <a:pt x="144" y="57"/>
                  </a:lnTo>
                  <a:lnTo>
                    <a:pt x="140" y="43"/>
                  </a:lnTo>
                  <a:lnTo>
                    <a:pt x="125" y="41"/>
                  </a:lnTo>
                  <a:lnTo>
                    <a:pt x="117" y="44"/>
                  </a:lnTo>
                  <a:lnTo>
                    <a:pt x="107" y="33"/>
                  </a:lnTo>
                  <a:lnTo>
                    <a:pt x="111" y="24"/>
                  </a:lnTo>
                  <a:lnTo>
                    <a:pt x="111" y="11"/>
                  </a:lnTo>
                  <a:close/>
                  <a:moveTo>
                    <a:pt x="82" y="51"/>
                  </a:moveTo>
                  <a:lnTo>
                    <a:pt x="91" y="57"/>
                  </a:lnTo>
                  <a:lnTo>
                    <a:pt x="95" y="73"/>
                  </a:lnTo>
                  <a:lnTo>
                    <a:pt x="92" y="82"/>
                  </a:lnTo>
                  <a:lnTo>
                    <a:pt x="87" y="90"/>
                  </a:lnTo>
                  <a:lnTo>
                    <a:pt x="71" y="95"/>
                  </a:lnTo>
                  <a:lnTo>
                    <a:pt x="62" y="92"/>
                  </a:lnTo>
                  <a:lnTo>
                    <a:pt x="53" y="86"/>
                  </a:lnTo>
                  <a:lnTo>
                    <a:pt x="49" y="70"/>
                  </a:lnTo>
                  <a:lnTo>
                    <a:pt x="52" y="62"/>
                  </a:lnTo>
                  <a:lnTo>
                    <a:pt x="56" y="53"/>
                  </a:lnTo>
                  <a:lnTo>
                    <a:pt x="74" y="49"/>
                  </a:lnTo>
                  <a:lnTo>
                    <a:pt x="82" y="51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472"/>
            <p:cNvSpPr>
              <a:spLocks noEditPoints="1"/>
            </p:cNvSpPr>
            <p:nvPr/>
          </p:nvSpPr>
          <p:spPr bwMode="auto">
            <a:xfrm>
              <a:off x="4683126" y="1716088"/>
              <a:ext cx="79375" cy="80963"/>
            </a:xfrm>
            <a:custGeom>
              <a:avLst/>
              <a:gdLst>
                <a:gd name="T0" fmla="*/ 89 w 151"/>
                <a:gd name="T1" fmla="*/ 1 h 155"/>
                <a:gd name="T2" fmla="*/ 75 w 151"/>
                <a:gd name="T3" fmla="*/ 0 h 155"/>
                <a:gd name="T4" fmla="*/ 67 w 151"/>
                <a:gd name="T5" fmla="*/ 11 h 155"/>
                <a:gd name="T6" fmla="*/ 66 w 151"/>
                <a:gd name="T7" fmla="*/ 21 h 155"/>
                <a:gd name="T8" fmla="*/ 52 w 151"/>
                <a:gd name="T9" fmla="*/ 27 h 155"/>
                <a:gd name="T10" fmla="*/ 44 w 151"/>
                <a:gd name="T11" fmla="*/ 19 h 155"/>
                <a:gd name="T12" fmla="*/ 33 w 151"/>
                <a:gd name="T13" fmla="*/ 11 h 155"/>
                <a:gd name="T14" fmla="*/ 20 w 151"/>
                <a:gd name="T15" fmla="*/ 21 h 155"/>
                <a:gd name="T16" fmla="*/ 24 w 151"/>
                <a:gd name="T17" fmla="*/ 36 h 155"/>
                <a:gd name="T18" fmla="*/ 31 w 151"/>
                <a:gd name="T19" fmla="*/ 44 h 155"/>
                <a:gd name="T20" fmla="*/ 24 w 151"/>
                <a:gd name="T21" fmla="*/ 59 h 155"/>
                <a:gd name="T22" fmla="*/ 13 w 151"/>
                <a:gd name="T23" fmla="*/ 59 h 155"/>
                <a:gd name="T24" fmla="*/ 1 w 151"/>
                <a:gd name="T25" fmla="*/ 62 h 155"/>
                <a:gd name="T26" fmla="*/ 0 w 151"/>
                <a:gd name="T27" fmla="*/ 79 h 155"/>
                <a:gd name="T28" fmla="*/ 11 w 151"/>
                <a:gd name="T29" fmla="*/ 85 h 155"/>
                <a:gd name="T30" fmla="*/ 21 w 151"/>
                <a:gd name="T31" fmla="*/ 86 h 155"/>
                <a:gd name="T32" fmla="*/ 27 w 151"/>
                <a:gd name="T33" fmla="*/ 102 h 155"/>
                <a:gd name="T34" fmla="*/ 18 w 151"/>
                <a:gd name="T35" fmla="*/ 109 h 155"/>
                <a:gd name="T36" fmla="*/ 11 w 151"/>
                <a:gd name="T37" fmla="*/ 122 h 155"/>
                <a:gd name="T38" fmla="*/ 21 w 151"/>
                <a:gd name="T39" fmla="*/ 134 h 155"/>
                <a:gd name="T40" fmla="*/ 36 w 151"/>
                <a:gd name="T41" fmla="*/ 129 h 155"/>
                <a:gd name="T42" fmla="*/ 43 w 151"/>
                <a:gd name="T43" fmla="*/ 122 h 155"/>
                <a:gd name="T44" fmla="*/ 57 w 151"/>
                <a:gd name="T45" fmla="*/ 131 h 155"/>
                <a:gd name="T46" fmla="*/ 57 w 151"/>
                <a:gd name="T47" fmla="*/ 141 h 155"/>
                <a:gd name="T48" fmla="*/ 60 w 151"/>
                <a:gd name="T49" fmla="*/ 154 h 155"/>
                <a:gd name="T50" fmla="*/ 76 w 151"/>
                <a:gd name="T51" fmla="*/ 155 h 155"/>
                <a:gd name="T52" fmla="*/ 82 w 151"/>
                <a:gd name="T53" fmla="*/ 144 h 155"/>
                <a:gd name="T54" fmla="*/ 83 w 151"/>
                <a:gd name="T55" fmla="*/ 132 h 155"/>
                <a:gd name="T56" fmla="*/ 99 w 151"/>
                <a:gd name="T57" fmla="*/ 128 h 155"/>
                <a:gd name="T58" fmla="*/ 106 w 151"/>
                <a:gd name="T59" fmla="*/ 137 h 155"/>
                <a:gd name="T60" fmla="*/ 118 w 151"/>
                <a:gd name="T61" fmla="*/ 142 h 155"/>
                <a:gd name="T62" fmla="*/ 131 w 151"/>
                <a:gd name="T63" fmla="*/ 132 h 155"/>
                <a:gd name="T64" fmla="*/ 127 w 151"/>
                <a:gd name="T65" fmla="*/ 119 h 155"/>
                <a:gd name="T66" fmla="*/ 119 w 151"/>
                <a:gd name="T67" fmla="*/ 111 h 155"/>
                <a:gd name="T68" fmla="*/ 127 w 151"/>
                <a:gd name="T69" fmla="*/ 96 h 155"/>
                <a:gd name="T70" fmla="*/ 138 w 151"/>
                <a:gd name="T71" fmla="*/ 96 h 155"/>
                <a:gd name="T72" fmla="*/ 150 w 151"/>
                <a:gd name="T73" fmla="*/ 92 h 155"/>
                <a:gd name="T74" fmla="*/ 151 w 151"/>
                <a:gd name="T75" fmla="*/ 76 h 155"/>
                <a:gd name="T76" fmla="*/ 140 w 151"/>
                <a:gd name="T77" fmla="*/ 70 h 155"/>
                <a:gd name="T78" fmla="*/ 129 w 151"/>
                <a:gd name="T79" fmla="*/ 69 h 155"/>
                <a:gd name="T80" fmla="*/ 124 w 151"/>
                <a:gd name="T81" fmla="*/ 52 h 155"/>
                <a:gd name="T82" fmla="*/ 132 w 151"/>
                <a:gd name="T83" fmla="*/ 46 h 155"/>
                <a:gd name="T84" fmla="*/ 138 w 151"/>
                <a:gd name="T85" fmla="*/ 33 h 155"/>
                <a:gd name="T86" fmla="*/ 128 w 151"/>
                <a:gd name="T87" fmla="*/ 20 h 155"/>
                <a:gd name="T88" fmla="*/ 115 w 151"/>
                <a:gd name="T89" fmla="*/ 24 h 155"/>
                <a:gd name="T90" fmla="*/ 108 w 151"/>
                <a:gd name="T91" fmla="*/ 32 h 155"/>
                <a:gd name="T92" fmla="*/ 93 w 151"/>
                <a:gd name="T93" fmla="*/ 24 h 155"/>
                <a:gd name="T94" fmla="*/ 93 w 151"/>
                <a:gd name="T95" fmla="*/ 13 h 155"/>
                <a:gd name="T96" fmla="*/ 89 w 151"/>
                <a:gd name="T97" fmla="*/ 1 h 155"/>
                <a:gd name="T98" fmla="*/ 78 w 151"/>
                <a:gd name="T99" fmla="*/ 53 h 155"/>
                <a:gd name="T100" fmla="*/ 86 w 151"/>
                <a:gd name="T101" fmla="*/ 55 h 155"/>
                <a:gd name="T102" fmla="*/ 99 w 151"/>
                <a:gd name="T103" fmla="*/ 69 h 155"/>
                <a:gd name="T104" fmla="*/ 99 w 151"/>
                <a:gd name="T105" fmla="*/ 79 h 155"/>
                <a:gd name="T106" fmla="*/ 98 w 151"/>
                <a:gd name="T107" fmla="*/ 89 h 155"/>
                <a:gd name="T108" fmla="*/ 83 w 151"/>
                <a:gd name="T109" fmla="*/ 102 h 155"/>
                <a:gd name="T110" fmla="*/ 73 w 151"/>
                <a:gd name="T111" fmla="*/ 102 h 155"/>
                <a:gd name="T112" fmla="*/ 63 w 151"/>
                <a:gd name="T113" fmla="*/ 101 h 155"/>
                <a:gd name="T114" fmla="*/ 52 w 151"/>
                <a:gd name="T115" fmla="*/ 85 h 155"/>
                <a:gd name="T116" fmla="*/ 52 w 151"/>
                <a:gd name="T117" fmla="*/ 75 h 155"/>
                <a:gd name="T118" fmla="*/ 53 w 151"/>
                <a:gd name="T119" fmla="*/ 65 h 155"/>
                <a:gd name="T120" fmla="*/ 67 w 151"/>
                <a:gd name="T121" fmla="*/ 53 h 155"/>
                <a:gd name="T122" fmla="*/ 78 w 151"/>
                <a:gd name="T123" fmla="*/ 5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5">
                  <a:moveTo>
                    <a:pt x="89" y="1"/>
                  </a:moveTo>
                  <a:lnTo>
                    <a:pt x="75" y="0"/>
                  </a:lnTo>
                  <a:lnTo>
                    <a:pt x="67" y="11"/>
                  </a:lnTo>
                  <a:lnTo>
                    <a:pt x="66" y="21"/>
                  </a:lnTo>
                  <a:lnTo>
                    <a:pt x="52" y="27"/>
                  </a:lnTo>
                  <a:lnTo>
                    <a:pt x="44" y="19"/>
                  </a:lnTo>
                  <a:lnTo>
                    <a:pt x="33" y="11"/>
                  </a:lnTo>
                  <a:lnTo>
                    <a:pt x="20" y="21"/>
                  </a:lnTo>
                  <a:lnTo>
                    <a:pt x="24" y="36"/>
                  </a:lnTo>
                  <a:lnTo>
                    <a:pt x="31" y="44"/>
                  </a:lnTo>
                  <a:lnTo>
                    <a:pt x="24" y="59"/>
                  </a:lnTo>
                  <a:lnTo>
                    <a:pt x="13" y="59"/>
                  </a:lnTo>
                  <a:lnTo>
                    <a:pt x="1" y="62"/>
                  </a:lnTo>
                  <a:lnTo>
                    <a:pt x="0" y="79"/>
                  </a:lnTo>
                  <a:lnTo>
                    <a:pt x="11" y="85"/>
                  </a:lnTo>
                  <a:lnTo>
                    <a:pt x="21" y="86"/>
                  </a:lnTo>
                  <a:lnTo>
                    <a:pt x="27" y="102"/>
                  </a:lnTo>
                  <a:lnTo>
                    <a:pt x="18" y="109"/>
                  </a:lnTo>
                  <a:lnTo>
                    <a:pt x="11" y="122"/>
                  </a:lnTo>
                  <a:lnTo>
                    <a:pt x="21" y="134"/>
                  </a:lnTo>
                  <a:lnTo>
                    <a:pt x="36" y="129"/>
                  </a:lnTo>
                  <a:lnTo>
                    <a:pt x="43" y="122"/>
                  </a:lnTo>
                  <a:lnTo>
                    <a:pt x="57" y="131"/>
                  </a:lnTo>
                  <a:lnTo>
                    <a:pt x="57" y="141"/>
                  </a:lnTo>
                  <a:lnTo>
                    <a:pt x="60" y="154"/>
                  </a:lnTo>
                  <a:lnTo>
                    <a:pt x="76" y="155"/>
                  </a:lnTo>
                  <a:lnTo>
                    <a:pt x="82" y="144"/>
                  </a:lnTo>
                  <a:lnTo>
                    <a:pt x="83" y="132"/>
                  </a:lnTo>
                  <a:lnTo>
                    <a:pt x="99" y="128"/>
                  </a:lnTo>
                  <a:lnTo>
                    <a:pt x="106" y="137"/>
                  </a:lnTo>
                  <a:lnTo>
                    <a:pt x="118" y="142"/>
                  </a:lnTo>
                  <a:lnTo>
                    <a:pt x="131" y="132"/>
                  </a:lnTo>
                  <a:lnTo>
                    <a:pt x="127" y="119"/>
                  </a:lnTo>
                  <a:lnTo>
                    <a:pt x="119" y="111"/>
                  </a:lnTo>
                  <a:lnTo>
                    <a:pt x="127" y="96"/>
                  </a:lnTo>
                  <a:lnTo>
                    <a:pt x="138" y="96"/>
                  </a:lnTo>
                  <a:lnTo>
                    <a:pt x="150" y="92"/>
                  </a:lnTo>
                  <a:lnTo>
                    <a:pt x="151" y="76"/>
                  </a:lnTo>
                  <a:lnTo>
                    <a:pt x="140" y="70"/>
                  </a:lnTo>
                  <a:lnTo>
                    <a:pt x="129" y="69"/>
                  </a:lnTo>
                  <a:lnTo>
                    <a:pt x="124" y="52"/>
                  </a:lnTo>
                  <a:lnTo>
                    <a:pt x="132" y="46"/>
                  </a:lnTo>
                  <a:lnTo>
                    <a:pt x="138" y="33"/>
                  </a:lnTo>
                  <a:lnTo>
                    <a:pt x="128" y="20"/>
                  </a:lnTo>
                  <a:lnTo>
                    <a:pt x="115" y="24"/>
                  </a:lnTo>
                  <a:lnTo>
                    <a:pt x="108" y="32"/>
                  </a:lnTo>
                  <a:lnTo>
                    <a:pt x="93" y="24"/>
                  </a:lnTo>
                  <a:lnTo>
                    <a:pt x="93" y="13"/>
                  </a:lnTo>
                  <a:lnTo>
                    <a:pt x="89" y="1"/>
                  </a:lnTo>
                  <a:close/>
                  <a:moveTo>
                    <a:pt x="78" y="53"/>
                  </a:moveTo>
                  <a:lnTo>
                    <a:pt x="86" y="55"/>
                  </a:lnTo>
                  <a:lnTo>
                    <a:pt x="99" y="69"/>
                  </a:lnTo>
                  <a:lnTo>
                    <a:pt x="99" y="79"/>
                  </a:lnTo>
                  <a:lnTo>
                    <a:pt x="98" y="89"/>
                  </a:lnTo>
                  <a:lnTo>
                    <a:pt x="83" y="102"/>
                  </a:lnTo>
                  <a:lnTo>
                    <a:pt x="73" y="102"/>
                  </a:lnTo>
                  <a:lnTo>
                    <a:pt x="63" y="101"/>
                  </a:lnTo>
                  <a:lnTo>
                    <a:pt x="52" y="85"/>
                  </a:lnTo>
                  <a:lnTo>
                    <a:pt x="52" y="75"/>
                  </a:lnTo>
                  <a:lnTo>
                    <a:pt x="53" y="65"/>
                  </a:lnTo>
                  <a:lnTo>
                    <a:pt x="67" y="53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473"/>
            <p:cNvSpPr>
              <a:spLocks noEditPoints="1"/>
            </p:cNvSpPr>
            <p:nvPr/>
          </p:nvSpPr>
          <p:spPr bwMode="auto">
            <a:xfrm>
              <a:off x="4683126" y="1638301"/>
              <a:ext cx="71438" cy="68263"/>
            </a:xfrm>
            <a:custGeom>
              <a:avLst/>
              <a:gdLst>
                <a:gd name="T0" fmla="*/ 92 w 134"/>
                <a:gd name="T1" fmla="*/ 3 h 131"/>
                <a:gd name="T2" fmla="*/ 79 w 134"/>
                <a:gd name="T3" fmla="*/ 0 h 131"/>
                <a:gd name="T4" fmla="*/ 72 w 134"/>
                <a:gd name="T5" fmla="*/ 9 h 131"/>
                <a:gd name="T6" fmla="*/ 69 w 134"/>
                <a:gd name="T7" fmla="*/ 17 h 131"/>
                <a:gd name="T8" fmla="*/ 53 w 134"/>
                <a:gd name="T9" fmla="*/ 19 h 131"/>
                <a:gd name="T10" fmla="*/ 51 w 134"/>
                <a:gd name="T11" fmla="*/ 10 h 131"/>
                <a:gd name="T12" fmla="*/ 41 w 134"/>
                <a:gd name="T13" fmla="*/ 3 h 131"/>
                <a:gd name="T14" fmla="*/ 28 w 134"/>
                <a:gd name="T15" fmla="*/ 9 h 131"/>
                <a:gd name="T16" fmla="*/ 29 w 134"/>
                <a:gd name="T17" fmla="*/ 22 h 131"/>
                <a:gd name="T18" fmla="*/ 33 w 134"/>
                <a:gd name="T19" fmla="*/ 29 h 131"/>
                <a:gd name="T20" fmla="*/ 25 w 134"/>
                <a:gd name="T21" fmla="*/ 40 h 131"/>
                <a:gd name="T22" fmla="*/ 15 w 134"/>
                <a:gd name="T23" fmla="*/ 39 h 131"/>
                <a:gd name="T24" fmla="*/ 3 w 134"/>
                <a:gd name="T25" fmla="*/ 40 h 131"/>
                <a:gd name="T26" fmla="*/ 0 w 134"/>
                <a:gd name="T27" fmla="*/ 53 h 131"/>
                <a:gd name="T28" fmla="*/ 9 w 134"/>
                <a:gd name="T29" fmla="*/ 60 h 131"/>
                <a:gd name="T30" fmla="*/ 17 w 134"/>
                <a:gd name="T31" fmla="*/ 63 h 131"/>
                <a:gd name="T32" fmla="*/ 19 w 134"/>
                <a:gd name="T33" fmla="*/ 78 h 131"/>
                <a:gd name="T34" fmla="*/ 10 w 134"/>
                <a:gd name="T35" fmla="*/ 82 h 131"/>
                <a:gd name="T36" fmla="*/ 3 w 134"/>
                <a:gd name="T37" fmla="*/ 92 h 131"/>
                <a:gd name="T38" fmla="*/ 10 w 134"/>
                <a:gd name="T39" fmla="*/ 104 h 131"/>
                <a:gd name="T40" fmla="*/ 22 w 134"/>
                <a:gd name="T41" fmla="*/ 102 h 131"/>
                <a:gd name="T42" fmla="*/ 30 w 134"/>
                <a:gd name="T43" fmla="*/ 98 h 131"/>
                <a:gd name="T44" fmla="*/ 42 w 134"/>
                <a:gd name="T45" fmla="*/ 107 h 131"/>
                <a:gd name="T46" fmla="*/ 39 w 134"/>
                <a:gd name="T47" fmla="*/ 117 h 131"/>
                <a:gd name="T48" fmla="*/ 41 w 134"/>
                <a:gd name="T49" fmla="*/ 127 h 131"/>
                <a:gd name="T50" fmla="*/ 55 w 134"/>
                <a:gd name="T51" fmla="*/ 131 h 131"/>
                <a:gd name="T52" fmla="*/ 62 w 134"/>
                <a:gd name="T53" fmla="*/ 122 h 131"/>
                <a:gd name="T54" fmla="*/ 65 w 134"/>
                <a:gd name="T55" fmla="*/ 114 h 131"/>
                <a:gd name="T56" fmla="*/ 79 w 134"/>
                <a:gd name="T57" fmla="*/ 112 h 131"/>
                <a:gd name="T58" fmla="*/ 84 w 134"/>
                <a:gd name="T59" fmla="*/ 121 h 131"/>
                <a:gd name="T60" fmla="*/ 94 w 134"/>
                <a:gd name="T61" fmla="*/ 128 h 131"/>
                <a:gd name="T62" fmla="*/ 107 w 134"/>
                <a:gd name="T63" fmla="*/ 121 h 131"/>
                <a:gd name="T64" fmla="*/ 105 w 134"/>
                <a:gd name="T65" fmla="*/ 109 h 131"/>
                <a:gd name="T66" fmla="*/ 100 w 134"/>
                <a:gd name="T67" fmla="*/ 101 h 131"/>
                <a:gd name="T68" fmla="*/ 110 w 134"/>
                <a:gd name="T69" fmla="*/ 89 h 131"/>
                <a:gd name="T70" fmla="*/ 118 w 134"/>
                <a:gd name="T71" fmla="*/ 92 h 131"/>
                <a:gd name="T72" fmla="*/ 130 w 134"/>
                <a:gd name="T73" fmla="*/ 91 h 131"/>
                <a:gd name="T74" fmla="*/ 134 w 134"/>
                <a:gd name="T75" fmla="*/ 78 h 131"/>
                <a:gd name="T76" fmla="*/ 126 w 134"/>
                <a:gd name="T77" fmla="*/ 71 h 131"/>
                <a:gd name="T78" fmla="*/ 117 w 134"/>
                <a:gd name="T79" fmla="*/ 68 h 131"/>
                <a:gd name="T80" fmla="*/ 115 w 134"/>
                <a:gd name="T81" fmla="*/ 53 h 131"/>
                <a:gd name="T82" fmla="*/ 123 w 134"/>
                <a:gd name="T83" fmla="*/ 49 h 131"/>
                <a:gd name="T84" fmla="*/ 131 w 134"/>
                <a:gd name="T85" fmla="*/ 39 h 131"/>
                <a:gd name="T86" fmla="*/ 124 w 134"/>
                <a:gd name="T87" fmla="*/ 27 h 131"/>
                <a:gd name="T88" fmla="*/ 111 w 134"/>
                <a:gd name="T89" fmla="*/ 27 h 131"/>
                <a:gd name="T90" fmla="*/ 104 w 134"/>
                <a:gd name="T91" fmla="*/ 33 h 131"/>
                <a:gd name="T92" fmla="*/ 92 w 134"/>
                <a:gd name="T93" fmla="*/ 24 h 131"/>
                <a:gd name="T94" fmla="*/ 94 w 134"/>
                <a:gd name="T95" fmla="*/ 14 h 131"/>
                <a:gd name="T96" fmla="*/ 92 w 134"/>
                <a:gd name="T97" fmla="*/ 3 h 131"/>
                <a:gd name="T98" fmla="*/ 74 w 134"/>
                <a:gd name="T99" fmla="*/ 45 h 131"/>
                <a:gd name="T100" fmla="*/ 81 w 134"/>
                <a:gd name="T101" fmla="*/ 49 h 131"/>
                <a:gd name="T102" fmla="*/ 90 w 134"/>
                <a:gd name="T103" fmla="*/ 63 h 131"/>
                <a:gd name="T104" fmla="*/ 88 w 134"/>
                <a:gd name="T105" fmla="*/ 72 h 131"/>
                <a:gd name="T106" fmla="*/ 84 w 134"/>
                <a:gd name="T107" fmla="*/ 79 h 131"/>
                <a:gd name="T108" fmla="*/ 69 w 134"/>
                <a:gd name="T109" fmla="*/ 88 h 131"/>
                <a:gd name="T110" fmla="*/ 61 w 134"/>
                <a:gd name="T111" fmla="*/ 86 h 131"/>
                <a:gd name="T112" fmla="*/ 52 w 134"/>
                <a:gd name="T113" fmla="*/ 82 h 131"/>
                <a:gd name="T114" fmla="*/ 45 w 134"/>
                <a:gd name="T115" fmla="*/ 68 h 131"/>
                <a:gd name="T116" fmla="*/ 46 w 134"/>
                <a:gd name="T117" fmla="*/ 59 h 131"/>
                <a:gd name="T118" fmla="*/ 49 w 134"/>
                <a:gd name="T119" fmla="*/ 52 h 131"/>
                <a:gd name="T120" fmla="*/ 65 w 134"/>
                <a:gd name="T121" fmla="*/ 43 h 131"/>
                <a:gd name="T122" fmla="*/ 74 w 134"/>
                <a:gd name="T123" fmla="*/ 4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31">
                  <a:moveTo>
                    <a:pt x="92" y="3"/>
                  </a:moveTo>
                  <a:lnTo>
                    <a:pt x="79" y="0"/>
                  </a:lnTo>
                  <a:lnTo>
                    <a:pt x="72" y="9"/>
                  </a:lnTo>
                  <a:lnTo>
                    <a:pt x="69" y="17"/>
                  </a:lnTo>
                  <a:lnTo>
                    <a:pt x="53" y="19"/>
                  </a:lnTo>
                  <a:lnTo>
                    <a:pt x="51" y="10"/>
                  </a:lnTo>
                  <a:lnTo>
                    <a:pt x="41" y="3"/>
                  </a:lnTo>
                  <a:lnTo>
                    <a:pt x="28" y="9"/>
                  </a:lnTo>
                  <a:lnTo>
                    <a:pt x="29" y="22"/>
                  </a:lnTo>
                  <a:lnTo>
                    <a:pt x="33" y="29"/>
                  </a:lnTo>
                  <a:lnTo>
                    <a:pt x="25" y="40"/>
                  </a:lnTo>
                  <a:lnTo>
                    <a:pt x="15" y="39"/>
                  </a:lnTo>
                  <a:lnTo>
                    <a:pt x="3" y="40"/>
                  </a:lnTo>
                  <a:lnTo>
                    <a:pt x="0" y="53"/>
                  </a:lnTo>
                  <a:lnTo>
                    <a:pt x="9" y="60"/>
                  </a:lnTo>
                  <a:lnTo>
                    <a:pt x="17" y="63"/>
                  </a:lnTo>
                  <a:lnTo>
                    <a:pt x="19" y="78"/>
                  </a:lnTo>
                  <a:lnTo>
                    <a:pt x="10" y="82"/>
                  </a:lnTo>
                  <a:lnTo>
                    <a:pt x="3" y="92"/>
                  </a:lnTo>
                  <a:lnTo>
                    <a:pt x="10" y="104"/>
                  </a:lnTo>
                  <a:lnTo>
                    <a:pt x="22" y="102"/>
                  </a:lnTo>
                  <a:lnTo>
                    <a:pt x="30" y="98"/>
                  </a:lnTo>
                  <a:lnTo>
                    <a:pt x="42" y="107"/>
                  </a:lnTo>
                  <a:lnTo>
                    <a:pt x="39" y="117"/>
                  </a:lnTo>
                  <a:lnTo>
                    <a:pt x="41" y="127"/>
                  </a:lnTo>
                  <a:lnTo>
                    <a:pt x="55" y="131"/>
                  </a:lnTo>
                  <a:lnTo>
                    <a:pt x="62" y="122"/>
                  </a:lnTo>
                  <a:lnTo>
                    <a:pt x="65" y="114"/>
                  </a:lnTo>
                  <a:lnTo>
                    <a:pt x="79" y="112"/>
                  </a:lnTo>
                  <a:lnTo>
                    <a:pt x="84" y="121"/>
                  </a:lnTo>
                  <a:lnTo>
                    <a:pt x="94" y="128"/>
                  </a:lnTo>
                  <a:lnTo>
                    <a:pt x="107" y="121"/>
                  </a:lnTo>
                  <a:lnTo>
                    <a:pt x="105" y="109"/>
                  </a:lnTo>
                  <a:lnTo>
                    <a:pt x="100" y="101"/>
                  </a:lnTo>
                  <a:lnTo>
                    <a:pt x="110" y="89"/>
                  </a:lnTo>
                  <a:lnTo>
                    <a:pt x="118" y="92"/>
                  </a:lnTo>
                  <a:lnTo>
                    <a:pt x="130" y="91"/>
                  </a:lnTo>
                  <a:lnTo>
                    <a:pt x="134" y="78"/>
                  </a:lnTo>
                  <a:lnTo>
                    <a:pt x="126" y="71"/>
                  </a:lnTo>
                  <a:lnTo>
                    <a:pt x="117" y="68"/>
                  </a:lnTo>
                  <a:lnTo>
                    <a:pt x="115" y="53"/>
                  </a:lnTo>
                  <a:lnTo>
                    <a:pt x="123" y="49"/>
                  </a:lnTo>
                  <a:lnTo>
                    <a:pt x="131" y="39"/>
                  </a:lnTo>
                  <a:lnTo>
                    <a:pt x="124" y="27"/>
                  </a:lnTo>
                  <a:lnTo>
                    <a:pt x="111" y="27"/>
                  </a:lnTo>
                  <a:lnTo>
                    <a:pt x="104" y="33"/>
                  </a:lnTo>
                  <a:lnTo>
                    <a:pt x="92" y="24"/>
                  </a:lnTo>
                  <a:lnTo>
                    <a:pt x="94" y="14"/>
                  </a:lnTo>
                  <a:lnTo>
                    <a:pt x="92" y="3"/>
                  </a:lnTo>
                  <a:close/>
                  <a:moveTo>
                    <a:pt x="74" y="45"/>
                  </a:moveTo>
                  <a:lnTo>
                    <a:pt x="81" y="49"/>
                  </a:lnTo>
                  <a:lnTo>
                    <a:pt x="90" y="63"/>
                  </a:lnTo>
                  <a:lnTo>
                    <a:pt x="88" y="72"/>
                  </a:lnTo>
                  <a:lnTo>
                    <a:pt x="84" y="79"/>
                  </a:lnTo>
                  <a:lnTo>
                    <a:pt x="69" y="88"/>
                  </a:lnTo>
                  <a:lnTo>
                    <a:pt x="61" y="86"/>
                  </a:lnTo>
                  <a:lnTo>
                    <a:pt x="52" y="82"/>
                  </a:lnTo>
                  <a:lnTo>
                    <a:pt x="45" y="68"/>
                  </a:lnTo>
                  <a:lnTo>
                    <a:pt x="46" y="59"/>
                  </a:lnTo>
                  <a:lnTo>
                    <a:pt x="49" y="52"/>
                  </a:lnTo>
                  <a:lnTo>
                    <a:pt x="65" y="43"/>
                  </a:lnTo>
                  <a:lnTo>
                    <a:pt x="74" y="45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474"/>
            <p:cNvSpPr>
              <a:spLocks noEditPoints="1"/>
            </p:cNvSpPr>
            <p:nvPr/>
          </p:nvSpPr>
          <p:spPr bwMode="auto">
            <a:xfrm>
              <a:off x="4737101" y="1670051"/>
              <a:ext cx="74613" cy="76200"/>
            </a:xfrm>
            <a:custGeom>
              <a:avLst/>
              <a:gdLst>
                <a:gd name="T0" fmla="*/ 111 w 142"/>
                <a:gd name="T1" fmla="*/ 13 h 144"/>
                <a:gd name="T2" fmla="*/ 98 w 142"/>
                <a:gd name="T3" fmla="*/ 6 h 144"/>
                <a:gd name="T4" fmla="*/ 88 w 142"/>
                <a:gd name="T5" fmla="*/ 13 h 144"/>
                <a:gd name="T6" fmla="*/ 83 w 142"/>
                <a:gd name="T7" fmla="*/ 22 h 144"/>
                <a:gd name="T8" fmla="*/ 67 w 142"/>
                <a:gd name="T9" fmla="*/ 21 h 144"/>
                <a:gd name="T10" fmla="*/ 64 w 142"/>
                <a:gd name="T11" fmla="*/ 12 h 144"/>
                <a:gd name="T12" fmla="*/ 56 w 142"/>
                <a:gd name="T13" fmla="*/ 0 h 144"/>
                <a:gd name="T14" fmla="*/ 41 w 142"/>
                <a:gd name="T15" fmla="*/ 6 h 144"/>
                <a:gd name="T16" fmla="*/ 40 w 142"/>
                <a:gd name="T17" fmla="*/ 19 h 144"/>
                <a:gd name="T18" fmla="*/ 44 w 142"/>
                <a:gd name="T19" fmla="*/ 28 h 144"/>
                <a:gd name="T20" fmla="*/ 33 w 142"/>
                <a:gd name="T21" fmla="*/ 38 h 144"/>
                <a:gd name="T22" fmla="*/ 23 w 142"/>
                <a:gd name="T23" fmla="*/ 34 h 144"/>
                <a:gd name="T24" fmla="*/ 11 w 142"/>
                <a:gd name="T25" fmla="*/ 34 h 144"/>
                <a:gd name="T26" fmla="*/ 4 w 142"/>
                <a:gd name="T27" fmla="*/ 47 h 144"/>
                <a:gd name="T28" fmla="*/ 11 w 142"/>
                <a:gd name="T29" fmla="*/ 55 h 144"/>
                <a:gd name="T30" fmla="*/ 20 w 142"/>
                <a:gd name="T31" fmla="*/ 61 h 144"/>
                <a:gd name="T32" fmla="*/ 18 w 142"/>
                <a:gd name="T33" fmla="*/ 77 h 144"/>
                <a:gd name="T34" fmla="*/ 10 w 142"/>
                <a:gd name="T35" fmla="*/ 78 h 144"/>
                <a:gd name="T36" fmla="*/ 0 w 142"/>
                <a:gd name="T37" fmla="*/ 87 h 144"/>
                <a:gd name="T38" fmla="*/ 4 w 142"/>
                <a:gd name="T39" fmla="*/ 101 h 144"/>
                <a:gd name="T40" fmla="*/ 17 w 142"/>
                <a:gd name="T41" fmla="*/ 103 h 144"/>
                <a:gd name="T42" fmla="*/ 26 w 142"/>
                <a:gd name="T43" fmla="*/ 100 h 144"/>
                <a:gd name="T44" fmla="*/ 36 w 142"/>
                <a:gd name="T45" fmla="*/ 111 h 144"/>
                <a:gd name="T46" fmla="*/ 31 w 142"/>
                <a:gd name="T47" fmla="*/ 121 h 144"/>
                <a:gd name="T48" fmla="*/ 31 w 142"/>
                <a:gd name="T49" fmla="*/ 133 h 144"/>
                <a:gd name="T50" fmla="*/ 44 w 142"/>
                <a:gd name="T51" fmla="*/ 140 h 144"/>
                <a:gd name="T52" fmla="*/ 53 w 142"/>
                <a:gd name="T53" fmla="*/ 131 h 144"/>
                <a:gd name="T54" fmla="*/ 59 w 142"/>
                <a:gd name="T55" fmla="*/ 123 h 144"/>
                <a:gd name="T56" fmla="*/ 75 w 142"/>
                <a:gd name="T57" fmla="*/ 124 h 144"/>
                <a:gd name="T58" fmla="*/ 77 w 142"/>
                <a:gd name="T59" fmla="*/ 134 h 144"/>
                <a:gd name="T60" fmla="*/ 86 w 142"/>
                <a:gd name="T61" fmla="*/ 144 h 144"/>
                <a:gd name="T62" fmla="*/ 100 w 142"/>
                <a:gd name="T63" fmla="*/ 140 h 144"/>
                <a:gd name="T64" fmla="*/ 100 w 142"/>
                <a:gd name="T65" fmla="*/ 127 h 144"/>
                <a:gd name="T66" fmla="*/ 98 w 142"/>
                <a:gd name="T67" fmla="*/ 117 h 144"/>
                <a:gd name="T68" fmla="*/ 109 w 142"/>
                <a:gd name="T69" fmla="*/ 107 h 144"/>
                <a:gd name="T70" fmla="*/ 119 w 142"/>
                <a:gd name="T71" fmla="*/ 111 h 144"/>
                <a:gd name="T72" fmla="*/ 131 w 142"/>
                <a:gd name="T73" fmla="*/ 113 h 144"/>
                <a:gd name="T74" fmla="*/ 138 w 142"/>
                <a:gd name="T75" fmla="*/ 100 h 144"/>
                <a:gd name="T76" fmla="*/ 131 w 142"/>
                <a:gd name="T77" fmla="*/ 90 h 144"/>
                <a:gd name="T78" fmla="*/ 121 w 142"/>
                <a:gd name="T79" fmla="*/ 85 h 144"/>
                <a:gd name="T80" fmla="*/ 122 w 142"/>
                <a:gd name="T81" fmla="*/ 70 h 144"/>
                <a:gd name="T82" fmla="*/ 132 w 142"/>
                <a:gd name="T83" fmla="*/ 67 h 144"/>
                <a:gd name="T84" fmla="*/ 142 w 142"/>
                <a:gd name="T85" fmla="*/ 58 h 144"/>
                <a:gd name="T86" fmla="*/ 138 w 142"/>
                <a:gd name="T87" fmla="*/ 44 h 144"/>
                <a:gd name="T88" fmla="*/ 125 w 142"/>
                <a:gd name="T89" fmla="*/ 42 h 144"/>
                <a:gd name="T90" fmla="*/ 115 w 142"/>
                <a:gd name="T91" fmla="*/ 47 h 144"/>
                <a:gd name="T92" fmla="*/ 105 w 142"/>
                <a:gd name="T93" fmla="*/ 34 h 144"/>
                <a:gd name="T94" fmla="*/ 109 w 142"/>
                <a:gd name="T95" fmla="*/ 25 h 144"/>
                <a:gd name="T96" fmla="*/ 111 w 142"/>
                <a:gd name="T97" fmla="*/ 13 h 144"/>
                <a:gd name="T98" fmla="*/ 82 w 142"/>
                <a:gd name="T99" fmla="*/ 52 h 144"/>
                <a:gd name="T100" fmla="*/ 89 w 142"/>
                <a:gd name="T101" fmla="*/ 58 h 144"/>
                <a:gd name="T102" fmla="*/ 95 w 142"/>
                <a:gd name="T103" fmla="*/ 75 h 144"/>
                <a:gd name="T104" fmla="*/ 92 w 142"/>
                <a:gd name="T105" fmla="*/ 84 h 144"/>
                <a:gd name="T106" fmla="*/ 86 w 142"/>
                <a:gd name="T107" fmla="*/ 91 h 144"/>
                <a:gd name="T108" fmla="*/ 69 w 142"/>
                <a:gd name="T109" fmla="*/ 97 h 144"/>
                <a:gd name="T110" fmla="*/ 60 w 142"/>
                <a:gd name="T111" fmla="*/ 93 h 144"/>
                <a:gd name="T112" fmla="*/ 53 w 142"/>
                <a:gd name="T113" fmla="*/ 88 h 144"/>
                <a:gd name="T114" fmla="*/ 47 w 142"/>
                <a:gd name="T115" fmla="*/ 71 h 144"/>
                <a:gd name="T116" fmla="*/ 50 w 142"/>
                <a:gd name="T117" fmla="*/ 62 h 144"/>
                <a:gd name="T118" fmla="*/ 56 w 142"/>
                <a:gd name="T119" fmla="*/ 55 h 144"/>
                <a:gd name="T120" fmla="*/ 73 w 142"/>
                <a:gd name="T121" fmla="*/ 49 h 144"/>
                <a:gd name="T122" fmla="*/ 82 w 142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" h="144">
                  <a:moveTo>
                    <a:pt x="111" y="13"/>
                  </a:moveTo>
                  <a:lnTo>
                    <a:pt x="98" y="6"/>
                  </a:lnTo>
                  <a:lnTo>
                    <a:pt x="88" y="13"/>
                  </a:lnTo>
                  <a:lnTo>
                    <a:pt x="83" y="22"/>
                  </a:lnTo>
                  <a:lnTo>
                    <a:pt x="67" y="21"/>
                  </a:lnTo>
                  <a:lnTo>
                    <a:pt x="64" y="12"/>
                  </a:lnTo>
                  <a:lnTo>
                    <a:pt x="56" y="0"/>
                  </a:lnTo>
                  <a:lnTo>
                    <a:pt x="41" y="6"/>
                  </a:lnTo>
                  <a:lnTo>
                    <a:pt x="40" y="19"/>
                  </a:lnTo>
                  <a:lnTo>
                    <a:pt x="44" y="28"/>
                  </a:lnTo>
                  <a:lnTo>
                    <a:pt x="33" y="38"/>
                  </a:lnTo>
                  <a:lnTo>
                    <a:pt x="23" y="34"/>
                  </a:lnTo>
                  <a:lnTo>
                    <a:pt x="11" y="34"/>
                  </a:lnTo>
                  <a:lnTo>
                    <a:pt x="4" y="47"/>
                  </a:lnTo>
                  <a:lnTo>
                    <a:pt x="11" y="55"/>
                  </a:lnTo>
                  <a:lnTo>
                    <a:pt x="20" y="61"/>
                  </a:lnTo>
                  <a:lnTo>
                    <a:pt x="18" y="77"/>
                  </a:lnTo>
                  <a:lnTo>
                    <a:pt x="10" y="78"/>
                  </a:lnTo>
                  <a:lnTo>
                    <a:pt x="0" y="87"/>
                  </a:lnTo>
                  <a:lnTo>
                    <a:pt x="4" y="101"/>
                  </a:lnTo>
                  <a:lnTo>
                    <a:pt x="17" y="103"/>
                  </a:lnTo>
                  <a:lnTo>
                    <a:pt x="26" y="100"/>
                  </a:lnTo>
                  <a:lnTo>
                    <a:pt x="36" y="111"/>
                  </a:lnTo>
                  <a:lnTo>
                    <a:pt x="31" y="121"/>
                  </a:lnTo>
                  <a:lnTo>
                    <a:pt x="31" y="133"/>
                  </a:lnTo>
                  <a:lnTo>
                    <a:pt x="44" y="140"/>
                  </a:lnTo>
                  <a:lnTo>
                    <a:pt x="53" y="131"/>
                  </a:lnTo>
                  <a:lnTo>
                    <a:pt x="59" y="123"/>
                  </a:lnTo>
                  <a:lnTo>
                    <a:pt x="75" y="124"/>
                  </a:lnTo>
                  <a:lnTo>
                    <a:pt x="77" y="134"/>
                  </a:lnTo>
                  <a:lnTo>
                    <a:pt x="86" y="144"/>
                  </a:lnTo>
                  <a:lnTo>
                    <a:pt x="100" y="140"/>
                  </a:lnTo>
                  <a:lnTo>
                    <a:pt x="100" y="127"/>
                  </a:lnTo>
                  <a:lnTo>
                    <a:pt x="98" y="117"/>
                  </a:lnTo>
                  <a:lnTo>
                    <a:pt x="109" y="107"/>
                  </a:lnTo>
                  <a:lnTo>
                    <a:pt x="119" y="111"/>
                  </a:lnTo>
                  <a:lnTo>
                    <a:pt x="131" y="113"/>
                  </a:lnTo>
                  <a:lnTo>
                    <a:pt x="138" y="100"/>
                  </a:lnTo>
                  <a:lnTo>
                    <a:pt x="131" y="90"/>
                  </a:lnTo>
                  <a:lnTo>
                    <a:pt x="121" y="85"/>
                  </a:lnTo>
                  <a:lnTo>
                    <a:pt x="122" y="70"/>
                  </a:lnTo>
                  <a:lnTo>
                    <a:pt x="132" y="67"/>
                  </a:lnTo>
                  <a:lnTo>
                    <a:pt x="142" y="58"/>
                  </a:lnTo>
                  <a:lnTo>
                    <a:pt x="138" y="44"/>
                  </a:lnTo>
                  <a:lnTo>
                    <a:pt x="125" y="42"/>
                  </a:lnTo>
                  <a:lnTo>
                    <a:pt x="115" y="47"/>
                  </a:lnTo>
                  <a:lnTo>
                    <a:pt x="105" y="34"/>
                  </a:lnTo>
                  <a:lnTo>
                    <a:pt x="109" y="25"/>
                  </a:lnTo>
                  <a:lnTo>
                    <a:pt x="111" y="13"/>
                  </a:lnTo>
                  <a:close/>
                  <a:moveTo>
                    <a:pt x="82" y="52"/>
                  </a:moveTo>
                  <a:lnTo>
                    <a:pt x="89" y="58"/>
                  </a:lnTo>
                  <a:lnTo>
                    <a:pt x="95" y="75"/>
                  </a:lnTo>
                  <a:lnTo>
                    <a:pt x="92" y="84"/>
                  </a:lnTo>
                  <a:lnTo>
                    <a:pt x="86" y="91"/>
                  </a:lnTo>
                  <a:lnTo>
                    <a:pt x="69" y="97"/>
                  </a:lnTo>
                  <a:lnTo>
                    <a:pt x="60" y="93"/>
                  </a:lnTo>
                  <a:lnTo>
                    <a:pt x="53" y="88"/>
                  </a:lnTo>
                  <a:lnTo>
                    <a:pt x="47" y="71"/>
                  </a:lnTo>
                  <a:lnTo>
                    <a:pt x="50" y="62"/>
                  </a:lnTo>
                  <a:lnTo>
                    <a:pt x="56" y="55"/>
                  </a:lnTo>
                  <a:lnTo>
                    <a:pt x="73" y="49"/>
                  </a:lnTo>
                  <a:lnTo>
                    <a:pt x="82" y="52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475"/>
            <p:cNvSpPr>
              <a:spLocks noEditPoints="1"/>
            </p:cNvSpPr>
            <p:nvPr/>
          </p:nvSpPr>
          <p:spPr bwMode="auto">
            <a:xfrm>
              <a:off x="4681538" y="1711326"/>
              <a:ext cx="79375" cy="82550"/>
            </a:xfrm>
            <a:custGeom>
              <a:avLst/>
              <a:gdLst>
                <a:gd name="T0" fmla="*/ 90 w 150"/>
                <a:gd name="T1" fmla="*/ 1 h 155"/>
                <a:gd name="T2" fmla="*/ 74 w 150"/>
                <a:gd name="T3" fmla="*/ 0 h 155"/>
                <a:gd name="T4" fmla="*/ 68 w 150"/>
                <a:gd name="T5" fmla="*/ 11 h 155"/>
                <a:gd name="T6" fmla="*/ 67 w 150"/>
                <a:gd name="T7" fmla="*/ 23 h 155"/>
                <a:gd name="T8" fmla="*/ 51 w 150"/>
                <a:gd name="T9" fmla="*/ 27 h 155"/>
                <a:gd name="T10" fmla="*/ 45 w 150"/>
                <a:gd name="T11" fmla="*/ 18 h 155"/>
                <a:gd name="T12" fmla="*/ 32 w 150"/>
                <a:gd name="T13" fmla="*/ 11 h 155"/>
                <a:gd name="T14" fmla="*/ 20 w 150"/>
                <a:gd name="T15" fmla="*/ 23 h 155"/>
                <a:gd name="T16" fmla="*/ 23 w 150"/>
                <a:gd name="T17" fmla="*/ 36 h 155"/>
                <a:gd name="T18" fmla="*/ 31 w 150"/>
                <a:gd name="T19" fmla="*/ 44 h 155"/>
                <a:gd name="T20" fmla="*/ 23 w 150"/>
                <a:gd name="T21" fmla="*/ 59 h 155"/>
                <a:gd name="T22" fmla="*/ 13 w 150"/>
                <a:gd name="T23" fmla="*/ 59 h 155"/>
                <a:gd name="T24" fmla="*/ 2 w 150"/>
                <a:gd name="T25" fmla="*/ 63 h 155"/>
                <a:gd name="T26" fmla="*/ 0 w 150"/>
                <a:gd name="T27" fmla="*/ 79 h 155"/>
                <a:gd name="T28" fmla="*/ 10 w 150"/>
                <a:gd name="T29" fmla="*/ 85 h 155"/>
                <a:gd name="T30" fmla="*/ 22 w 150"/>
                <a:gd name="T31" fmla="*/ 86 h 155"/>
                <a:gd name="T32" fmla="*/ 26 w 150"/>
                <a:gd name="T33" fmla="*/ 102 h 155"/>
                <a:gd name="T34" fmla="*/ 18 w 150"/>
                <a:gd name="T35" fmla="*/ 109 h 155"/>
                <a:gd name="T36" fmla="*/ 12 w 150"/>
                <a:gd name="T37" fmla="*/ 122 h 155"/>
                <a:gd name="T38" fmla="*/ 22 w 150"/>
                <a:gd name="T39" fmla="*/ 135 h 155"/>
                <a:gd name="T40" fmla="*/ 35 w 150"/>
                <a:gd name="T41" fmla="*/ 131 h 155"/>
                <a:gd name="T42" fmla="*/ 42 w 150"/>
                <a:gd name="T43" fmla="*/ 123 h 155"/>
                <a:gd name="T44" fmla="*/ 56 w 150"/>
                <a:gd name="T45" fmla="*/ 131 h 155"/>
                <a:gd name="T46" fmla="*/ 56 w 150"/>
                <a:gd name="T47" fmla="*/ 142 h 155"/>
                <a:gd name="T48" fmla="*/ 61 w 150"/>
                <a:gd name="T49" fmla="*/ 154 h 155"/>
                <a:gd name="T50" fmla="*/ 77 w 150"/>
                <a:gd name="T51" fmla="*/ 155 h 155"/>
                <a:gd name="T52" fmla="*/ 82 w 150"/>
                <a:gd name="T53" fmla="*/ 144 h 155"/>
                <a:gd name="T54" fmla="*/ 84 w 150"/>
                <a:gd name="T55" fmla="*/ 132 h 155"/>
                <a:gd name="T56" fmla="*/ 100 w 150"/>
                <a:gd name="T57" fmla="*/ 128 h 155"/>
                <a:gd name="T58" fmla="*/ 105 w 150"/>
                <a:gd name="T59" fmla="*/ 136 h 155"/>
                <a:gd name="T60" fmla="*/ 118 w 150"/>
                <a:gd name="T61" fmla="*/ 144 h 155"/>
                <a:gd name="T62" fmla="*/ 130 w 150"/>
                <a:gd name="T63" fmla="*/ 132 h 155"/>
                <a:gd name="T64" fmla="*/ 126 w 150"/>
                <a:gd name="T65" fmla="*/ 119 h 155"/>
                <a:gd name="T66" fmla="*/ 118 w 150"/>
                <a:gd name="T67" fmla="*/ 111 h 155"/>
                <a:gd name="T68" fmla="*/ 126 w 150"/>
                <a:gd name="T69" fmla="*/ 96 h 155"/>
                <a:gd name="T70" fmla="*/ 137 w 150"/>
                <a:gd name="T71" fmla="*/ 96 h 155"/>
                <a:gd name="T72" fmla="*/ 149 w 150"/>
                <a:gd name="T73" fmla="*/ 92 h 155"/>
                <a:gd name="T74" fmla="*/ 150 w 150"/>
                <a:gd name="T75" fmla="*/ 76 h 155"/>
                <a:gd name="T76" fmla="*/ 139 w 150"/>
                <a:gd name="T77" fmla="*/ 70 h 155"/>
                <a:gd name="T78" fmla="*/ 129 w 150"/>
                <a:gd name="T79" fmla="*/ 69 h 155"/>
                <a:gd name="T80" fmla="*/ 124 w 150"/>
                <a:gd name="T81" fmla="*/ 53 h 155"/>
                <a:gd name="T82" fmla="*/ 131 w 150"/>
                <a:gd name="T83" fmla="*/ 46 h 155"/>
                <a:gd name="T84" fmla="*/ 139 w 150"/>
                <a:gd name="T85" fmla="*/ 33 h 155"/>
                <a:gd name="T86" fmla="*/ 129 w 150"/>
                <a:gd name="T87" fmla="*/ 20 h 155"/>
                <a:gd name="T88" fmla="*/ 116 w 150"/>
                <a:gd name="T89" fmla="*/ 24 h 155"/>
                <a:gd name="T90" fmla="*/ 107 w 150"/>
                <a:gd name="T91" fmla="*/ 31 h 155"/>
                <a:gd name="T92" fmla="*/ 93 w 150"/>
                <a:gd name="T93" fmla="*/ 24 h 155"/>
                <a:gd name="T94" fmla="*/ 94 w 150"/>
                <a:gd name="T95" fmla="*/ 13 h 155"/>
                <a:gd name="T96" fmla="*/ 90 w 150"/>
                <a:gd name="T97" fmla="*/ 1 h 155"/>
                <a:gd name="T98" fmla="*/ 77 w 150"/>
                <a:gd name="T99" fmla="*/ 53 h 155"/>
                <a:gd name="T100" fmla="*/ 87 w 150"/>
                <a:gd name="T101" fmla="*/ 54 h 155"/>
                <a:gd name="T102" fmla="*/ 98 w 150"/>
                <a:gd name="T103" fmla="*/ 70 h 155"/>
                <a:gd name="T104" fmla="*/ 100 w 150"/>
                <a:gd name="T105" fmla="*/ 80 h 155"/>
                <a:gd name="T106" fmla="*/ 97 w 150"/>
                <a:gd name="T107" fmla="*/ 89 h 155"/>
                <a:gd name="T108" fmla="*/ 82 w 150"/>
                <a:gd name="T109" fmla="*/ 102 h 155"/>
                <a:gd name="T110" fmla="*/ 72 w 150"/>
                <a:gd name="T111" fmla="*/ 102 h 155"/>
                <a:gd name="T112" fmla="*/ 64 w 150"/>
                <a:gd name="T113" fmla="*/ 100 h 155"/>
                <a:gd name="T114" fmla="*/ 51 w 150"/>
                <a:gd name="T115" fmla="*/ 86 h 155"/>
                <a:gd name="T116" fmla="*/ 51 w 150"/>
                <a:gd name="T117" fmla="*/ 76 h 155"/>
                <a:gd name="T118" fmla="*/ 54 w 150"/>
                <a:gd name="T119" fmla="*/ 66 h 155"/>
                <a:gd name="T120" fmla="*/ 68 w 150"/>
                <a:gd name="T121" fmla="*/ 53 h 155"/>
                <a:gd name="T122" fmla="*/ 77 w 150"/>
                <a:gd name="T123" fmla="*/ 5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0" h="155">
                  <a:moveTo>
                    <a:pt x="90" y="1"/>
                  </a:moveTo>
                  <a:lnTo>
                    <a:pt x="74" y="0"/>
                  </a:lnTo>
                  <a:lnTo>
                    <a:pt x="68" y="11"/>
                  </a:lnTo>
                  <a:lnTo>
                    <a:pt x="67" y="23"/>
                  </a:lnTo>
                  <a:lnTo>
                    <a:pt x="51" y="27"/>
                  </a:lnTo>
                  <a:lnTo>
                    <a:pt x="45" y="18"/>
                  </a:lnTo>
                  <a:lnTo>
                    <a:pt x="32" y="11"/>
                  </a:lnTo>
                  <a:lnTo>
                    <a:pt x="20" y="23"/>
                  </a:lnTo>
                  <a:lnTo>
                    <a:pt x="23" y="36"/>
                  </a:lnTo>
                  <a:lnTo>
                    <a:pt x="31" y="44"/>
                  </a:lnTo>
                  <a:lnTo>
                    <a:pt x="23" y="59"/>
                  </a:lnTo>
                  <a:lnTo>
                    <a:pt x="13" y="59"/>
                  </a:lnTo>
                  <a:lnTo>
                    <a:pt x="2" y="63"/>
                  </a:lnTo>
                  <a:lnTo>
                    <a:pt x="0" y="79"/>
                  </a:lnTo>
                  <a:lnTo>
                    <a:pt x="10" y="85"/>
                  </a:lnTo>
                  <a:lnTo>
                    <a:pt x="22" y="86"/>
                  </a:lnTo>
                  <a:lnTo>
                    <a:pt x="26" y="102"/>
                  </a:lnTo>
                  <a:lnTo>
                    <a:pt x="18" y="109"/>
                  </a:lnTo>
                  <a:lnTo>
                    <a:pt x="12" y="122"/>
                  </a:lnTo>
                  <a:lnTo>
                    <a:pt x="22" y="135"/>
                  </a:lnTo>
                  <a:lnTo>
                    <a:pt x="35" y="131"/>
                  </a:lnTo>
                  <a:lnTo>
                    <a:pt x="42" y="123"/>
                  </a:lnTo>
                  <a:lnTo>
                    <a:pt x="56" y="131"/>
                  </a:lnTo>
                  <a:lnTo>
                    <a:pt x="56" y="142"/>
                  </a:lnTo>
                  <a:lnTo>
                    <a:pt x="61" y="154"/>
                  </a:lnTo>
                  <a:lnTo>
                    <a:pt x="77" y="155"/>
                  </a:lnTo>
                  <a:lnTo>
                    <a:pt x="82" y="144"/>
                  </a:lnTo>
                  <a:lnTo>
                    <a:pt x="84" y="132"/>
                  </a:lnTo>
                  <a:lnTo>
                    <a:pt x="100" y="128"/>
                  </a:lnTo>
                  <a:lnTo>
                    <a:pt x="105" y="136"/>
                  </a:lnTo>
                  <a:lnTo>
                    <a:pt x="118" y="144"/>
                  </a:lnTo>
                  <a:lnTo>
                    <a:pt x="130" y="132"/>
                  </a:lnTo>
                  <a:lnTo>
                    <a:pt x="126" y="119"/>
                  </a:lnTo>
                  <a:lnTo>
                    <a:pt x="118" y="111"/>
                  </a:lnTo>
                  <a:lnTo>
                    <a:pt x="126" y="96"/>
                  </a:lnTo>
                  <a:lnTo>
                    <a:pt x="137" y="96"/>
                  </a:lnTo>
                  <a:lnTo>
                    <a:pt x="149" y="92"/>
                  </a:lnTo>
                  <a:lnTo>
                    <a:pt x="150" y="76"/>
                  </a:lnTo>
                  <a:lnTo>
                    <a:pt x="139" y="70"/>
                  </a:lnTo>
                  <a:lnTo>
                    <a:pt x="129" y="69"/>
                  </a:lnTo>
                  <a:lnTo>
                    <a:pt x="124" y="53"/>
                  </a:lnTo>
                  <a:lnTo>
                    <a:pt x="131" y="46"/>
                  </a:lnTo>
                  <a:lnTo>
                    <a:pt x="139" y="33"/>
                  </a:lnTo>
                  <a:lnTo>
                    <a:pt x="129" y="20"/>
                  </a:lnTo>
                  <a:lnTo>
                    <a:pt x="116" y="24"/>
                  </a:lnTo>
                  <a:lnTo>
                    <a:pt x="107" y="31"/>
                  </a:lnTo>
                  <a:lnTo>
                    <a:pt x="93" y="24"/>
                  </a:lnTo>
                  <a:lnTo>
                    <a:pt x="94" y="13"/>
                  </a:lnTo>
                  <a:lnTo>
                    <a:pt x="90" y="1"/>
                  </a:lnTo>
                  <a:close/>
                  <a:moveTo>
                    <a:pt x="77" y="53"/>
                  </a:moveTo>
                  <a:lnTo>
                    <a:pt x="87" y="54"/>
                  </a:lnTo>
                  <a:lnTo>
                    <a:pt x="98" y="70"/>
                  </a:lnTo>
                  <a:lnTo>
                    <a:pt x="100" y="80"/>
                  </a:lnTo>
                  <a:lnTo>
                    <a:pt x="97" y="89"/>
                  </a:lnTo>
                  <a:lnTo>
                    <a:pt x="82" y="102"/>
                  </a:lnTo>
                  <a:lnTo>
                    <a:pt x="72" y="102"/>
                  </a:lnTo>
                  <a:lnTo>
                    <a:pt x="64" y="100"/>
                  </a:lnTo>
                  <a:lnTo>
                    <a:pt x="51" y="86"/>
                  </a:lnTo>
                  <a:lnTo>
                    <a:pt x="51" y="76"/>
                  </a:lnTo>
                  <a:lnTo>
                    <a:pt x="54" y="66"/>
                  </a:lnTo>
                  <a:lnTo>
                    <a:pt x="68" y="53"/>
                  </a:lnTo>
                  <a:lnTo>
                    <a:pt x="77" y="53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Textfeld 2"/>
          <p:cNvSpPr txBox="1"/>
          <p:nvPr/>
        </p:nvSpPr>
        <p:spPr>
          <a:xfrm>
            <a:off x="5565522" y="1638343"/>
            <a:ext cx="181045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</a:rPr>
              <a:t>Language</a:t>
            </a:r>
            <a:br>
              <a:rPr lang="en-US" b="1" dirty="0" smtClean="0">
                <a:solidFill>
                  <a:schemeClr val="bg2"/>
                </a:solidFill>
              </a:rPr>
            </a:br>
            <a:r>
              <a:rPr lang="en-US" b="1" dirty="0" smtClean="0">
                <a:solidFill>
                  <a:schemeClr val="bg2"/>
                </a:solidFill>
              </a:rPr>
              <a:t>Engineering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487" name="Textfeld 486"/>
          <p:cNvSpPr txBox="1"/>
          <p:nvPr/>
        </p:nvSpPr>
        <p:spPr>
          <a:xfrm>
            <a:off x="5536048" y="3513782"/>
            <a:ext cx="181045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b="1" dirty="0" smtClean="0">
              <a:solidFill>
                <a:schemeClr val="bg2"/>
              </a:solidFill>
            </a:endParaRPr>
          </a:p>
          <a:p>
            <a:r>
              <a:rPr lang="en-US" b="1" dirty="0" smtClean="0">
                <a:solidFill>
                  <a:schemeClr val="bg2"/>
                </a:solidFill>
              </a:rPr>
              <a:t>Modeling</a:t>
            </a:r>
          </a:p>
          <a:p>
            <a:endParaRPr lang="en-US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50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Concerns in model-driven engineering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1685808" y="1507352"/>
            <a:ext cx="17327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Editors</a:t>
            </a:r>
          </a:p>
          <a:p>
            <a:pPr algn="r"/>
            <a:r>
              <a:rPr lang="en-US" sz="1100" dirty="0" smtClean="0"/>
              <a:t>(textual, graphical, …)</a:t>
            </a:r>
            <a:endParaRPr lang="en-US" sz="1100" dirty="0"/>
          </a:p>
        </p:txBody>
      </p:sp>
      <p:sp>
        <p:nvSpPr>
          <p:cNvPr id="9" name="ZoneTexte 8"/>
          <p:cNvSpPr txBox="1"/>
          <p:nvPr/>
        </p:nvSpPr>
        <p:spPr>
          <a:xfrm>
            <a:off x="1685807" y="2859256"/>
            <a:ext cx="1077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Test generators</a:t>
            </a:r>
            <a:endParaRPr lang="en-US" sz="1100" dirty="0"/>
          </a:p>
        </p:txBody>
      </p:sp>
      <p:sp>
        <p:nvSpPr>
          <p:cNvPr id="11" name="ZoneTexte 10"/>
          <p:cNvSpPr txBox="1"/>
          <p:nvPr/>
        </p:nvSpPr>
        <p:spPr>
          <a:xfrm>
            <a:off x="1835696" y="3445390"/>
            <a:ext cx="955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Simulators</a:t>
            </a:r>
            <a:endParaRPr lang="en-US" sz="1100" dirty="0"/>
          </a:p>
        </p:txBody>
      </p:sp>
      <p:sp>
        <p:nvSpPr>
          <p:cNvPr id="12" name="ZoneTexte 11"/>
          <p:cNvSpPr txBox="1"/>
          <p:nvPr/>
        </p:nvSpPr>
        <p:spPr>
          <a:xfrm>
            <a:off x="2043504" y="4002837"/>
            <a:ext cx="976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Analyzers</a:t>
            </a:r>
            <a:endParaRPr lang="en-US" sz="11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763704" y="4458740"/>
            <a:ext cx="11265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Refactoring</a:t>
            </a:r>
            <a:endParaRPr lang="en-US" sz="1100" dirty="0"/>
          </a:p>
        </p:txBody>
      </p:sp>
      <p:sp>
        <p:nvSpPr>
          <p:cNvPr id="14" name="ZoneTexte 13"/>
          <p:cNvSpPr txBox="1"/>
          <p:nvPr/>
        </p:nvSpPr>
        <p:spPr>
          <a:xfrm>
            <a:off x="5584904" y="1682389"/>
            <a:ext cx="14476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Checkers</a:t>
            </a:r>
          </a:p>
          <a:p>
            <a:r>
              <a:rPr lang="en-US" sz="1100" dirty="0" smtClean="0"/>
              <a:t>(static &amp; dynamics)</a:t>
            </a:r>
            <a:endParaRPr lang="en-US" sz="1100" dirty="0"/>
          </a:p>
        </p:txBody>
      </p:sp>
      <p:sp>
        <p:nvSpPr>
          <p:cNvPr id="15" name="ZoneTexte 14"/>
          <p:cNvSpPr txBox="1"/>
          <p:nvPr/>
        </p:nvSpPr>
        <p:spPr>
          <a:xfrm>
            <a:off x="5799444" y="3066142"/>
            <a:ext cx="1018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Translators</a:t>
            </a:r>
            <a:endParaRPr lang="en-US" sz="1100" dirty="0"/>
          </a:p>
        </p:txBody>
      </p:sp>
      <p:sp>
        <p:nvSpPr>
          <p:cNvPr id="16" name="ZoneTexte 15"/>
          <p:cNvSpPr txBox="1"/>
          <p:nvPr/>
        </p:nvSpPr>
        <p:spPr>
          <a:xfrm>
            <a:off x="6061911" y="2575075"/>
            <a:ext cx="8879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Compilers</a:t>
            </a:r>
            <a:endParaRPr lang="en-US" sz="1100" dirty="0"/>
          </a:p>
        </p:txBody>
      </p:sp>
      <p:sp>
        <p:nvSpPr>
          <p:cNvPr id="17" name="ZoneTexte 16"/>
          <p:cNvSpPr txBox="1"/>
          <p:nvPr/>
        </p:nvSpPr>
        <p:spPr>
          <a:xfrm>
            <a:off x="5584904" y="3702755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Code generators</a:t>
            </a:r>
            <a:endParaRPr lang="en-US" sz="1100" dirty="0"/>
          </a:p>
        </p:txBody>
      </p:sp>
      <p:sp>
        <p:nvSpPr>
          <p:cNvPr id="18" name="ZoneTexte 17"/>
          <p:cNvSpPr txBox="1"/>
          <p:nvPr/>
        </p:nvSpPr>
        <p:spPr>
          <a:xfrm>
            <a:off x="5058965" y="4328277"/>
            <a:ext cx="648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e</a:t>
            </a:r>
            <a:r>
              <a:rPr lang="en-US" sz="1100" dirty="0" smtClean="0"/>
              <a:t>tc.</a:t>
            </a:r>
            <a:endParaRPr lang="en-US" sz="1100" dirty="0"/>
          </a:p>
        </p:txBody>
      </p:sp>
      <p:pic>
        <p:nvPicPr>
          <p:cNvPr id="19" name="Picture 5" descr="T:\slides\2012\Kermeta_OMG-Eclipse_fig\DSMLTool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63704" y="1415521"/>
            <a:ext cx="3237944" cy="3043219"/>
          </a:xfrm>
          <a:prstGeom prst="rect">
            <a:avLst/>
          </a:prstGeom>
          <a:noFill/>
        </p:spPr>
      </p:pic>
      <p:sp>
        <p:nvSpPr>
          <p:cNvPr id="21" name="ZoneTexte 20"/>
          <p:cNvSpPr txBox="1"/>
          <p:nvPr/>
        </p:nvSpPr>
        <p:spPr>
          <a:xfrm>
            <a:off x="1438585" y="5302919"/>
            <a:ext cx="7056785" cy="69248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45713" rIns="91425" bIns="45713" rtlCol="0">
            <a:spAutoFit/>
          </a:bodyPr>
          <a:lstStyle/>
          <a:p>
            <a:r>
              <a:rPr lang="en-US" sz="1500" b="1" i="1" dirty="0" smtClean="0">
                <a:solidFill>
                  <a:srgbClr val="000000"/>
                </a:solidFill>
              </a:rPr>
              <a:t>Engineering Modeling Languages: Turning Domain Knowledge into Tools</a:t>
            </a:r>
            <a:r>
              <a:rPr lang="en-US" sz="1200" dirty="0" smtClean="0">
                <a:solidFill>
                  <a:srgbClr val="000000"/>
                </a:solidFill>
              </a:rPr>
              <a:t>, by Benoit </a:t>
            </a:r>
            <a:r>
              <a:rPr lang="en-US" sz="1200" dirty="0" err="1" smtClean="0">
                <a:solidFill>
                  <a:srgbClr val="000000"/>
                </a:solidFill>
              </a:rPr>
              <a:t>Combemale</a:t>
            </a:r>
            <a:r>
              <a:rPr lang="en-US" sz="1200" dirty="0" smtClean="0">
                <a:solidFill>
                  <a:srgbClr val="000000"/>
                </a:solidFill>
              </a:rPr>
              <a:t>, Robert B. France, Jean-Marc </a:t>
            </a:r>
            <a:r>
              <a:rPr lang="en-US" sz="1200" dirty="0" err="1" smtClean="0">
                <a:solidFill>
                  <a:srgbClr val="000000"/>
                </a:solidFill>
              </a:rPr>
              <a:t>Jézéquel</a:t>
            </a:r>
            <a:r>
              <a:rPr lang="en-US" sz="1200" dirty="0" smtClean="0">
                <a:solidFill>
                  <a:srgbClr val="000000"/>
                </a:solidFill>
              </a:rPr>
              <a:t>, Bernhard </a:t>
            </a:r>
            <a:r>
              <a:rPr lang="en-US" sz="1200" dirty="0" err="1" smtClean="0">
                <a:solidFill>
                  <a:srgbClr val="000000"/>
                </a:solidFill>
              </a:rPr>
              <a:t>Rumpe</a:t>
            </a:r>
            <a:r>
              <a:rPr lang="en-US" sz="1200" dirty="0" smtClean="0">
                <a:solidFill>
                  <a:srgbClr val="000000"/>
                </a:solidFill>
              </a:rPr>
              <a:t>, Jim R.H. Steel, and Didier </a:t>
            </a:r>
            <a:r>
              <a:rPr lang="en-US" sz="1200" dirty="0" err="1" smtClean="0">
                <a:solidFill>
                  <a:srgbClr val="000000"/>
                </a:solidFill>
              </a:rPr>
              <a:t>Vojtisek</a:t>
            </a:r>
            <a:r>
              <a:rPr lang="en-US" sz="1200" dirty="0" smtClean="0">
                <a:solidFill>
                  <a:srgbClr val="000000"/>
                </a:solidFill>
              </a:rPr>
              <a:t>. Chapman and Hall/CRC, pp.398, 2016. Companion website: http://</a:t>
            </a:r>
            <a:r>
              <a:rPr lang="en-US" sz="1200" dirty="0" err="1" smtClean="0">
                <a:solidFill>
                  <a:srgbClr val="000000"/>
                </a:solidFill>
              </a:rPr>
              <a:t>mdebook.irisa.fr</a:t>
            </a:r>
            <a:endParaRPr lang="en-US" sz="1200" dirty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5349875"/>
            <a:ext cx="394978" cy="599405"/>
          </a:xfrm>
          <a:prstGeom prst="rect">
            <a:avLst/>
          </a:prstGeom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0" name="Espace réservé du numéro de diapositive 3"/>
          <p:cNvSpPr>
            <a:spLocks noGrp="1"/>
          </p:cNvSpPr>
          <p:nvPr>
            <p:ph type="sldNum" sz="quarter" idx="16"/>
          </p:nvPr>
        </p:nvSpPr>
        <p:spPr>
          <a:xfrm>
            <a:off x="8618538" y="6488113"/>
            <a:ext cx="525462" cy="27305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en-US" smtClean="0">
                <a:solidFill>
                  <a:srgbClr val="FFFFFF"/>
                </a:solidFill>
                <a:cs typeface="Arial"/>
              </a:rPr>
              <a:pPr>
                <a:defRPr/>
              </a:pPr>
              <a:t>24</a:t>
            </a:fld>
            <a:endParaRPr lang="en-US" dirty="0">
              <a:solidFill>
                <a:srgbClr val="FFFFFF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663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F3041399-0EDF-4ABD-9D0D-CF334CF34D2A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323528" y="1124744"/>
            <a:ext cx="4309593" cy="474662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SzPct val="45000"/>
              <a:buNone/>
              <a:defRPr sz="2200">
                <a:latin typeface="Open Sans" pitchFamily="2"/>
              </a:defRPr>
            </a:pPr>
            <a:r>
              <a:rPr lang="en-US" sz="1800" b="1" dirty="0" smtClean="0">
                <a:latin typeface="Arial Hebrew" charset="-79"/>
                <a:ea typeface="Arial Hebrew" charset="-79"/>
                <a:cs typeface="Arial Hebrew" charset="-79"/>
              </a:rPr>
              <a:t>Complete environment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Large scale deployment and distribution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Rich modeling tooling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(graphical, textual, forms)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Live Collaboration (cf. Google Doc(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Customizations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Large models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Parametric code generators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Documentation generators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Analysis tools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Mission critical : tested and validated!</a:t>
            </a:r>
            <a:endParaRPr lang="en-US" sz="1800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13"/>
          </p:nvPr>
        </p:nvSpPr>
        <p:spPr>
          <a:xfrm>
            <a:off x="4720432" y="1124744"/>
            <a:ext cx="4172048" cy="474662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SzPct val="45000"/>
              <a:buNone/>
              <a:defRPr>
                <a:latin typeface="Open Sans" pitchFamily="2"/>
              </a:defRPr>
            </a:pPr>
            <a:r>
              <a:rPr lang="en-US" sz="1800" b="1" dirty="0" smtClean="0">
                <a:latin typeface="Arial Hebrew" charset="-79"/>
                <a:ea typeface="Arial Hebrew" charset="-79"/>
                <a:cs typeface="Arial Hebrew" charset="-79"/>
              </a:rPr>
              <a:t>Easy automation 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Basic editing features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Reflective and dynamic editors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Classic collaboration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EMF compare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Code generation!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endParaRPr lang="en-US" sz="1800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8" name="Titel 1"/>
          <p:cNvSpPr txBox="1">
            <a:spLocks/>
          </p:cNvSpPr>
          <p:nvPr/>
        </p:nvSpPr>
        <p:spPr bwMode="gray">
          <a:xfrm>
            <a:off x="323528" y="116632"/>
            <a:ext cx="856895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9pPr>
          </a:lstStyle>
          <a:p>
            <a:r>
              <a:rPr lang="en-US" kern="0" dirty="0" smtClean="0"/>
              <a:t>TODO: What is this slide about?</a:t>
            </a:r>
            <a:endParaRPr lang="en-US" kern="0" dirty="0"/>
          </a:p>
        </p:txBody>
      </p:sp>
      <p:pic>
        <p:nvPicPr>
          <p:cNvPr id="15" name="Image 3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307396" y="4044218"/>
            <a:ext cx="3311882" cy="196714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ZoneTexte 4"/>
          <p:cNvSpPr txBox="1"/>
          <p:nvPr/>
        </p:nvSpPr>
        <p:spPr>
          <a:xfrm>
            <a:off x="4459726" y="5693627"/>
            <a:ext cx="913152" cy="280503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algn="r" hangingPunct="0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Hebrew" charset="-79"/>
                <a:ea typeface="Arial Hebrew" charset="-79"/>
                <a:cs typeface="Arial Hebrew" charset="-79"/>
              </a:rPr>
              <a:t>Some hours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7" name="ZoneTexte 5"/>
          <p:cNvSpPr txBox="1"/>
          <p:nvPr/>
        </p:nvSpPr>
        <p:spPr>
          <a:xfrm>
            <a:off x="4483514" y="4068709"/>
            <a:ext cx="889364" cy="280503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algn="r" hangingPunct="0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Hebrew" charset="-79"/>
                <a:ea typeface="Arial Hebrew" charset="-79"/>
                <a:cs typeface="Arial Hebrew" charset="-79"/>
              </a:rPr>
              <a:t>Lot of work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8" name="ZoneTexte 6"/>
          <p:cNvSpPr txBox="1"/>
          <p:nvPr/>
        </p:nvSpPr>
        <p:spPr>
          <a:xfrm>
            <a:off x="7910079" y="6028817"/>
            <a:ext cx="703159" cy="280503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algn="r" hangingPunct="0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Hebrew" charset="-79"/>
                <a:ea typeface="Arial Hebrew" charset="-79"/>
                <a:cs typeface="Arial Hebrew" charset="-79"/>
              </a:rPr>
              <a:t>Features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9" name="Forme libre 7"/>
          <p:cNvSpPr/>
          <p:nvPr/>
        </p:nvSpPr>
        <p:spPr>
          <a:xfrm>
            <a:off x="7869190" y="3968186"/>
            <a:ext cx="475785" cy="393765"/>
          </a:xfrm>
          <a:custGeom>
            <a:avLst>
              <a:gd name="f0" fmla="val 12617"/>
              <a:gd name="f1" fmla="val 6586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CE5C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8" tIns="40819" rIns="81638" bIns="40819" anchor="ctr" anchorCtr="0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 sz="1633" dirty="0">
              <a:latin typeface="Arial" pitchFamily="18"/>
              <a:ea typeface="Arial" pitchFamily="2"/>
              <a:cs typeface="Arial" pitchFamily="2"/>
            </a:endParaRPr>
          </a:p>
        </p:txBody>
      </p:sp>
      <p:sp>
        <p:nvSpPr>
          <p:cNvPr id="20" name="ZoneTexte 8"/>
          <p:cNvSpPr txBox="1"/>
          <p:nvPr/>
        </p:nvSpPr>
        <p:spPr>
          <a:xfrm>
            <a:off x="7389102" y="3368950"/>
            <a:ext cx="1503378" cy="56410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1633" dirty="0" smtClean="0">
                <a:solidFill>
                  <a:srgbClr val="CE5C00"/>
                </a:solidFill>
                <a:latin typeface="Arial" pitchFamily="18"/>
                <a:ea typeface="Arial" pitchFamily="2"/>
                <a:cs typeface="Arial" pitchFamily="2"/>
              </a:rPr>
              <a:t>Environment</a:t>
            </a:r>
            <a:br>
              <a:rPr lang="en-US" sz="1633" dirty="0" smtClean="0">
                <a:solidFill>
                  <a:srgbClr val="CE5C00"/>
                </a:solidFill>
                <a:latin typeface="Arial" pitchFamily="18"/>
                <a:ea typeface="Arial" pitchFamily="2"/>
                <a:cs typeface="Arial" pitchFamily="2"/>
              </a:rPr>
            </a:br>
            <a:r>
              <a:rPr lang="en-US" sz="1633" dirty="0" smtClean="0">
                <a:solidFill>
                  <a:srgbClr val="CE5C00"/>
                </a:solidFill>
                <a:latin typeface="Arial" pitchFamily="18"/>
                <a:ea typeface="Arial" pitchFamily="2"/>
                <a:cs typeface="Arial" pitchFamily="2"/>
              </a:rPr>
              <a:t>Completeness</a:t>
            </a:r>
            <a:endParaRPr lang="en-US" sz="1633" dirty="0">
              <a:solidFill>
                <a:srgbClr val="CE5C00"/>
              </a:solidFill>
              <a:latin typeface="Arial" pitchFamily="18"/>
              <a:ea typeface="Arial" pitchFamily="2"/>
              <a:cs typeface="Arial" pitchFamily="2"/>
            </a:endParaRPr>
          </a:p>
        </p:txBody>
      </p:sp>
      <p:sp>
        <p:nvSpPr>
          <p:cNvPr id="21" name="Forme libre 7"/>
          <p:cNvSpPr/>
          <p:nvPr/>
        </p:nvSpPr>
        <p:spPr>
          <a:xfrm>
            <a:off x="5852966" y="5239259"/>
            <a:ext cx="475785" cy="393765"/>
          </a:xfrm>
          <a:custGeom>
            <a:avLst>
              <a:gd name="f0" fmla="val 12617"/>
              <a:gd name="f1" fmla="val 6586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CE5C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8" tIns="40819" rIns="81638" bIns="40819" anchor="ctr" anchorCtr="0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 sz="1633" dirty="0">
              <a:latin typeface="Arial" pitchFamily="18"/>
              <a:ea typeface="Arial" pitchFamily="2"/>
              <a:cs typeface="Arial" pitchFamily="2"/>
            </a:endParaRPr>
          </a:p>
        </p:txBody>
      </p:sp>
      <p:sp>
        <p:nvSpPr>
          <p:cNvPr id="22" name="ZoneTexte 8"/>
          <p:cNvSpPr txBox="1"/>
          <p:nvPr/>
        </p:nvSpPr>
        <p:spPr>
          <a:xfrm>
            <a:off x="5512535" y="4640023"/>
            <a:ext cx="1224071" cy="56410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1633" dirty="0" smtClean="0">
                <a:solidFill>
                  <a:srgbClr val="CE5C00"/>
                </a:solidFill>
                <a:latin typeface="Arial" pitchFamily="18"/>
                <a:ea typeface="Arial" pitchFamily="2"/>
                <a:cs typeface="Arial" pitchFamily="2"/>
              </a:rPr>
              <a:t>Ease of </a:t>
            </a:r>
            <a:br>
              <a:rPr lang="en-US" sz="1633" dirty="0" smtClean="0">
                <a:solidFill>
                  <a:srgbClr val="CE5C00"/>
                </a:solidFill>
                <a:latin typeface="Arial" pitchFamily="18"/>
                <a:ea typeface="Arial" pitchFamily="2"/>
                <a:cs typeface="Arial" pitchFamily="2"/>
              </a:rPr>
            </a:br>
            <a:r>
              <a:rPr lang="en-US" sz="1633" dirty="0" smtClean="0">
                <a:solidFill>
                  <a:srgbClr val="CE5C00"/>
                </a:solidFill>
                <a:latin typeface="Arial" pitchFamily="18"/>
                <a:ea typeface="Arial" pitchFamily="2"/>
                <a:cs typeface="Arial" pitchFamily="2"/>
              </a:rPr>
              <a:t>Automation</a:t>
            </a:r>
            <a:endParaRPr lang="en-US" sz="1633" dirty="0">
              <a:solidFill>
                <a:srgbClr val="CE5C00"/>
              </a:solidFill>
              <a:latin typeface="Arial" pitchFamily="18"/>
              <a:ea typeface="Arial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86944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MODEL EXECUTION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STEP </a:t>
            </a:r>
            <a:r>
              <a:rPr lang="fr-FR" dirty="0" smtClean="0"/>
              <a:t>2.1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624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Eclipse as a platform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sz="2400" dirty="0"/>
              <a:t>integrated development environment with base workspace and an extensible plug-in system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sz="2400" dirty="0"/>
              <a:t>Contribute to existing IDE</a:t>
            </a:r>
          </a:p>
          <a:p>
            <a:pPr marL="1076212" lvl="2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/>
              <a:t>Open structure with </a:t>
            </a:r>
            <a:r>
              <a:rPr lang="en-US" dirty="0" smtClean="0"/>
              <a:t>third party </a:t>
            </a:r>
            <a:r>
              <a:rPr lang="en-US" dirty="0"/>
              <a:t>contributions</a:t>
            </a:r>
          </a:p>
          <a:p>
            <a:pPr marL="1076212" lvl="2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/>
              <a:t>Update site, market place, …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sz="2400" dirty="0"/>
              <a:t>Or create your own application</a:t>
            </a:r>
          </a:p>
          <a:p>
            <a:pPr marL="1076212" lvl="2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/>
              <a:t>Rich Client Platform (RCP) for </a:t>
            </a:r>
            <a:r>
              <a:rPr lang="en-US" dirty="0" smtClean="0"/>
              <a:t>general </a:t>
            </a:r>
            <a:r>
              <a:rPr lang="en-US" dirty="0"/>
              <a:t>purpose </a:t>
            </a:r>
            <a:r>
              <a:rPr lang="en-US" dirty="0" smtClean="0"/>
              <a:t>applications</a:t>
            </a:r>
          </a:p>
          <a:p>
            <a:pPr marL="361945" lvl="1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b="1" dirty="0" smtClean="0"/>
              <a:t>Don’t </a:t>
            </a:r>
            <a:r>
              <a:rPr lang="en-US" b="1" dirty="0"/>
              <a:t>be afraid of the number of </a:t>
            </a:r>
            <a:r>
              <a:rPr lang="en-US" b="1" dirty="0" smtClean="0"/>
              <a:t>workspace projects </a:t>
            </a:r>
          </a:p>
          <a:p>
            <a:pPr marL="1076212" lvl="2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Most </a:t>
            </a:r>
            <a:r>
              <a:rPr lang="en-US" dirty="0"/>
              <a:t>of them are due to </a:t>
            </a:r>
            <a:r>
              <a:rPr lang="en-US" dirty="0" smtClean="0"/>
              <a:t>splitting the java </a:t>
            </a:r>
            <a:r>
              <a:rPr lang="en-US" dirty="0"/>
              <a:t>packages for easier deployment and dependency management.</a:t>
            </a:r>
          </a:p>
          <a:p>
            <a:pPr marL="361945" lvl="1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1076212" lvl="2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7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workbench vs. language workbench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sz="2400" dirty="0" smtClean="0"/>
              <a:t>tbc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351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32FEFE3E-5266-48F6-9D02-A7873B043BC0}" type="slidenum">
              <a:rPr lang="fr-FR" smtClean="0"/>
              <a:pPr>
                <a:defRPr/>
              </a:pPr>
              <a:t>29</a:t>
            </a:fld>
            <a:endParaRPr lang="fr-FR"/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>
          <a:xfrm>
            <a:off x="4358456" y="1889596"/>
            <a:ext cx="4462016" cy="4203700"/>
          </a:xfrm>
          <a:prstGeom prst="rect">
            <a:avLst/>
          </a:prstGeom>
        </p:spPr>
        <p:txBody>
          <a:bodyPr lIns="91425" tIns="45713" rIns="91425" bIns="45713"/>
          <a:lstStyle>
            <a:lvl1pPr marL="342848" indent="-342848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Char char="•"/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055" indent="371418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har char="–"/>
              <a:defRPr sz="18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46347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92060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37773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1834868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>
              <a:buNone/>
            </a:pPr>
            <a:r>
              <a:rPr lang="en-US" kern="0" dirty="0" smtClean="0"/>
              <a:t>2.1 Running the FSM example</a:t>
            </a:r>
            <a:endParaRPr lang="en-US" kern="0" dirty="0"/>
          </a:p>
        </p:txBody>
      </p:sp>
      <p:pic>
        <p:nvPicPr>
          <p:cNvPr id="7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44824"/>
            <a:ext cx="3168352" cy="307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13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3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5229200"/>
            <a:ext cx="8150994" cy="92331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45713" rIns="91425" bIns="45713" rtlCol="0">
            <a:spAutoFit/>
          </a:bodyPr>
          <a:lstStyle/>
          <a:p>
            <a:r>
              <a:rPr lang="fr-FR" dirty="0">
                <a:solidFill>
                  <a:srgbClr val="000000"/>
                </a:solidFill>
                <a:cs typeface="Arial"/>
              </a:rPr>
              <a:t>J-M. Favre, D. </a:t>
            </a:r>
            <a:r>
              <a:rPr lang="fr-FR" dirty="0" err="1">
                <a:solidFill>
                  <a:srgbClr val="000000"/>
                </a:solidFill>
                <a:cs typeface="Arial"/>
              </a:rPr>
              <a:t>Gasevic</a:t>
            </a:r>
            <a:r>
              <a:rPr lang="fr-FR" dirty="0">
                <a:solidFill>
                  <a:srgbClr val="000000"/>
                </a:solidFill>
                <a:cs typeface="Arial"/>
              </a:rPr>
              <a:t>, R. </a:t>
            </a:r>
            <a:r>
              <a:rPr lang="fr-FR" dirty="0" err="1" smtClean="0">
                <a:solidFill>
                  <a:srgbClr val="000000"/>
                </a:solidFill>
                <a:cs typeface="Arial"/>
              </a:rPr>
              <a:t>Lämmel</a:t>
            </a:r>
            <a:r>
              <a:rPr lang="fr-FR" dirty="0">
                <a:solidFill>
                  <a:srgbClr val="000000"/>
                </a:solidFill>
                <a:cs typeface="Arial"/>
              </a:rPr>
              <a:t>, and E. </a:t>
            </a:r>
            <a:r>
              <a:rPr lang="fr-FR" dirty="0" err="1">
                <a:solidFill>
                  <a:srgbClr val="000000"/>
                </a:solidFill>
                <a:cs typeface="Arial"/>
              </a:rPr>
              <a:t>Pek</a:t>
            </a:r>
            <a:r>
              <a:rPr lang="fr-FR" dirty="0">
                <a:solidFill>
                  <a:srgbClr val="000000"/>
                </a:solidFill>
                <a:cs typeface="Arial"/>
              </a:rPr>
              <a:t>. </a:t>
            </a:r>
            <a:r>
              <a:rPr lang="fr-FR" dirty="0" smtClean="0">
                <a:solidFill>
                  <a:srgbClr val="000000"/>
                </a:solidFill>
                <a:cs typeface="Arial"/>
              </a:rPr>
              <a:t>"</a:t>
            </a:r>
            <a:r>
              <a:rPr lang="fr-FR" dirty="0" err="1" smtClean="0">
                <a:solidFill>
                  <a:srgbClr val="000000"/>
                </a:solidFill>
                <a:cs typeface="Arial"/>
              </a:rPr>
              <a:t>Empirical</a:t>
            </a:r>
            <a:r>
              <a:rPr lang="fr-FR" dirty="0" smtClean="0">
                <a:solidFill>
                  <a:srgbClr val="000000"/>
                </a:solidFill>
                <a:cs typeface="Arial"/>
              </a:rPr>
              <a:t> </a:t>
            </a:r>
            <a:r>
              <a:rPr lang="fr-FR" dirty="0" err="1">
                <a:solidFill>
                  <a:srgbClr val="000000"/>
                </a:solidFill>
                <a:cs typeface="Arial"/>
              </a:rPr>
              <a:t>language</a:t>
            </a:r>
            <a:r>
              <a:rPr lang="fr-FR" dirty="0">
                <a:solidFill>
                  <a:srgbClr val="000000"/>
                </a:solidFill>
                <a:cs typeface="Arial"/>
              </a:rPr>
              <a:t> </a:t>
            </a:r>
            <a:r>
              <a:rPr lang="fr-FR" dirty="0" err="1">
                <a:solidFill>
                  <a:srgbClr val="000000"/>
                </a:solidFill>
                <a:cs typeface="Arial"/>
              </a:rPr>
              <a:t>analysis</a:t>
            </a:r>
            <a:r>
              <a:rPr lang="fr-FR" dirty="0">
                <a:solidFill>
                  <a:srgbClr val="000000"/>
                </a:solidFill>
                <a:cs typeface="Arial"/>
              </a:rPr>
              <a:t> in software </a:t>
            </a:r>
            <a:r>
              <a:rPr lang="fr-FR" dirty="0" err="1" smtClean="0">
                <a:solidFill>
                  <a:srgbClr val="000000"/>
                </a:solidFill>
                <a:cs typeface="Arial"/>
              </a:rPr>
              <a:t>linguistics</a:t>
            </a:r>
            <a:r>
              <a:rPr lang="fr-FR" dirty="0">
                <a:solidFill>
                  <a:srgbClr val="000000"/>
                </a:solidFill>
                <a:cs typeface="Arial"/>
              </a:rPr>
              <a:t>,</a:t>
            </a:r>
            <a:r>
              <a:rPr lang="fr-FR" dirty="0" smtClean="0">
                <a:solidFill>
                  <a:srgbClr val="000000"/>
                </a:solidFill>
                <a:cs typeface="Arial"/>
              </a:rPr>
              <a:t>" </a:t>
            </a:r>
            <a:r>
              <a:rPr lang="fr-FR" dirty="0">
                <a:solidFill>
                  <a:srgbClr val="000000"/>
                </a:solidFill>
                <a:cs typeface="Arial"/>
              </a:rPr>
              <a:t>In Software </a:t>
            </a:r>
            <a:r>
              <a:rPr lang="fr-FR" dirty="0" err="1">
                <a:solidFill>
                  <a:srgbClr val="000000"/>
                </a:solidFill>
                <a:cs typeface="Arial"/>
              </a:rPr>
              <a:t>Language</a:t>
            </a:r>
            <a:r>
              <a:rPr lang="fr-FR" dirty="0">
                <a:solidFill>
                  <a:srgbClr val="000000"/>
                </a:solidFill>
                <a:cs typeface="Arial"/>
              </a:rPr>
              <a:t> Engineering, volume 6563 of LNCS, pages 316–326. Springer, 2011.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323528" y="1628800"/>
            <a:ext cx="8568952" cy="3168352"/>
          </a:xfrm>
          <a:prstGeom prst="rect">
            <a:avLst/>
          </a:prstGeom>
        </p:spPr>
        <p:txBody>
          <a:bodyPr lIns="91425" tIns="45713" rIns="91425" bIns="45713"/>
          <a:lstStyle>
            <a:lvl1pPr marL="342882" indent="-342882" algn="l" defTabSz="20001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31" indent="35240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270" indent="36193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02" indent="371456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609" indent="36193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361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538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714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5891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sz="5800" b="1" i="1" dirty="0">
                <a:latin typeface="Arial" charset="0"/>
                <a:ea typeface="ＭＳ Ｐゴシック" charset="-128"/>
                <a:cs typeface="Arial"/>
              </a:rPr>
              <a:t>"Software languages are software too"</a:t>
            </a:r>
          </a:p>
        </p:txBody>
      </p:sp>
    </p:spTree>
    <p:extLst>
      <p:ext uri="{BB962C8B-B14F-4D97-AF65-F5344CB8AC3E}">
        <p14:creationId xmlns:p14="http://schemas.microsoft.com/office/powerpoint/2010/main" val="36699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the FSM </a:t>
            </a:r>
            <a:r>
              <a:rPr lang="en-US" dirty="0" smtClean="0"/>
              <a:t>language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32FEFE3E-5266-48F6-9D02-A7873B043BC0}" type="slidenum">
              <a:rPr lang="fr-FR" smtClean="0"/>
              <a:pPr>
                <a:defRPr/>
              </a:pPr>
              <a:t>30</a:t>
            </a:fld>
            <a:endParaRPr lang="fr-FR"/>
          </a:p>
        </p:txBody>
      </p:sp>
      <p:pic>
        <p:nvPicPr>
          <p:cNvPr id="6" name="Inhaltsplatzhalt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772816"/>
            <a:ext cx="5459466" cy="4203700"/>
          </a:xfrm>
        </p:spPr>
      </p:pic>
      <p:sp>
        <p:nvSpPr>
          <p:cNvPr id="7" name="Rechteck 6"/>
          <p:cNvSpPr/>
          <p:nvPr/>
        </p:nvSpPr>
        <p:spPr>
          <a:xfrm>
            <a:off x="3707904" y="6011996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/ICSA2017Tutorial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468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the modeling workbench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32FEFE3E-5266-48F6-9D02-A7873B043BC0}" type="slidenum">
              <a:rPr lang="fr-FR" smtClean="0"/>
              <a:pPr>
                <a:defRPr/>
              </a:pPr>
              <a:t>31</a:t>
            </a:fld>
            <a:endParaRPr lang="fr-FR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628800"/>
            <a:ext cx="8280000" cy="3875500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3707904" y="6011996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/ICSA2017Tutorial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3557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and run your models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32FEFE3E-5266-48F6-9D02-A7873B043BC0}" type="slidenum">
              <a:rPr lang="fr-FR" smtClean="0"/>
              <a:pPr>
                <a:defRPr/>
              </a:pPr>
              <a:t>32</a:t>
            </a:fld>
            <a:endParaRPr lang="fr-FR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97" y="1412776"/>
            <a:ext cx="8280000" cy="4653369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3707904" y="6011996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/ICSA2017Tutorial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902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8026152" cy="1362075"/>
          </a:xfrm>
        </p:spPr>
        <p:txBody>
          <a:bodyPr/>
          <a:lstStyle/>
          <a:p>
            <a:r>
              <a:rPr lang="fr-FR" smtClean="0"/>
              <a:t>ABSTRACT SYNTAX EXTENSION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STEP </a:t>
            </a:r>
            <a:r>
              <a:rPr lang="fr-FR" dirty="0" smtClean="0"/>
              <a:t>2.2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876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 syntax defines your domain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We use Ecore to define the concepts and relations of the domain of FSMs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Alternatives are MOF, grammars, </a:t>
            </a:r>
            <a:r>
              <a:rPr lang="mr-IN" dirty="0" smtClean="0"/>
              <a:t>…</a:t>
            </a:r>
            <a:endParaRPr lang="en-US" dirty="0" smtClean="0"/>
          </a:p>
        </p:txBody>
      </p:sp>
      <p:sp>
        <p:nvSpPr>
          <p:cNvPr id="6" name="ZoneTexte 3"/>
          <p:cNvSpPr txBox="1"/>
          <p:nvPr/>
        </p:nvSpPr>
        <p:spPr>
          <a:xfrm>
            <a:off x="1600886" y="1288583"/>
            <a:ext cx="17327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Editors</a:t>
            </a:r>
          </a:p>
          <a:p>
            <a:pPr algn="r"/>
            <a:r>
              <a:rPr lang="en-US" sz="1100" dirty="0" smtClean="0"/>
              <a:t>(textual, graphical, …)</a:t>
            </a:r>
            <a:endParaRPr lang="en-US" sz="1100" dirty="0"/>
          </a:p>
        </p:txBody>
      </p:sp>
      <p:sp>
        <p:nvSpPr>
          <p:cNvPr id="7" name="ZoneTexte 4"/>
          <p:cNvSpPr txBox="1"/>
          <p:nvPr/>
        </p:nvSpPr>
        <p:spPr>
          <a:xfrm>
            <a:off x="1600885" y="2640487"/>
            <a:ext cx="1077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Test generators</a:t>
            </a:r>
            <a:endParaRPr lang="en-US" sz="1100" dirty="0"/>
          </a:p>
        </p:txBody>
      </p:sp>
      <p:sp>
        <p:nvSpPr>
          <p:cNvPr id="8" name="ZoneTexte 5"/>
          <p:cNvSpPr txBox="1"/>
          <p:nvPr/>
        </p:nvSpPr>
        <p:spPr>
          <a:xfrm>
            <a:off x="1750774" y="3226621"/>
            <a:ext cx="955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Simulators</a:t>
            </a:r>
            <a:endParaRPr lang="en-US" sz="1100" dirty="0"/>
          </a:p>
        </p:txBody>
      </p:sp>
      <p:sp>
        <p:nvSpPr>
          <p:cNvPr id="9" name="ZoneTexte 6"/>
          <p:cNvSpPr txBox="1"/>
          <p:nvPr/>
        </p:nvSpPr>
        <p:spPr>
          <a:xfrm>
            <a:off x="1958582" y="3784068"/>
            <a:ext cx="976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Analyzers</a:t>
            </a:r>
            <a:endParaRPr lang="en-US" sz="1100" dirty="0"/>
          </a:p>
        </p:txBody>
      </p:sp>
      <p:sp>
        <p:nvSpPr>
          <p:cNvPr id="10" name="ZoneTexte 7"/>
          <p:cNvSpPr txBox="1"/>
          <p:nvPr/>
        </p:nvSpPr>
        <p:spPr>
          <a:xfrm>
            <a:off x="2678782" y="4239971"/>
            <a:ext cx="11265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Refactoring</a:t>
            </a:r>
            <a:endParaRPr lang="en-US" sz="1100" dirty="0"/>
          </a:p>
        </p:txBody>
      </p:sp>
      <p:sp>
        <p:nvSpPr>
          <p:cNvPr id="11" name="ZoneTexte 8"/>
          <p:cNvSpPr txBox="1"/>
          <p:nvPr/>
        </p:nvSpPr>
        <p:spPr>
          <a:xfrm>
            <a:off x="5499982" y="1463620"/>
            <a:ext cx="14476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Checkers</a:t>
            </a:r>
          </a:p>
          <a:p>
            <a:r>
              <a:rPr lang="en-US" sz="1100" dirty="0" smtClean="0"/>
              <a:t>(static &amp; dynamics)</a:t>
            </a:r>
            <a:endParaRPr lang="en-US" sz="1100" dirty="0"/>
          </a:p>
        </p:txBody>
      </p:sp>
      <p:sp>
        <p:nvSpPr>
          <p:cNvPr id="12" name="ZoneTexte 9"/>
          <p:cNvSpPr txBox="1"/>
          <p:nvPr/>
        </p:nvSpPr>
        <p:spPr>
          <a:xfrm>
            <a:off x="5714522" y="2847373"/>
            <a:ext cx="1018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Translators</a:t>
            </a:r>
            <a:endParaRPr lang="en-US" sz="1100" dirty="0"/>
          </a:p>
        </p:txBody>
      </p:sp>
      <p:sp>
        <p:nvSpPr>
          <p:cNvPr id="13" name="ZoneTexte 10"/>
          <p:cNvSpPr txBox="1"/>
          <p:nvPr/>
        </p:nvSpPr>
        <p:spPr>
          <a:xfrm>
            <a:off x="5976989" y="2356306"/>
            <a:ext cx="8879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Compilers</a:t>
            </a:r>
            <a:endParaRPr lang="en-US" sz="1100" dirty="0"/>
          </a:p>
        </p:txBody>
      </p:sp>
      <p:sp>
        <p:nvSpPr>
          <p:cNvPr id="14" name="ZoneTexte 11"/>
          <p:cNvSpPr txBox="1"/>
          <p:nvPr/>
        </p:nvSpPr>
        <p:spPr>
          <a:xfrm>
            <a:off x="5499982" y="3483986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Code generators</a:t>
            </a:r>
            <a:endParaRPr lang="en-US" sz="1100" dirty="0"/>
          </a:p>
        </p:txBody>
      </p:sp>
      <p:sp>
        <p:nvSpPr>
          <p:cNvPr id="15" name="ZoneTexte 12"/>
          <p:cNvSpPr txBox="1"/>
          <p:nvPr/>
        </p:nvSpPr>
        <p:spPr>
          <a:xfrm>
            <a:off x="4974043" y="4109508"/>
            <a:ext cx="648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Etc.</a:t>
            </a:r>
            <a:endParaRPr lang="en-US" sz="1100" dirty="0"/>
          </a:p>
        </p:txBody>
      </p:sp>
      <p:pic>
        <p:nvPicPr>
          <p:cNvPr id="16" name="Picture 5" descr="T:\slides\2012\Kermeta_OMG-Eclipse_fig\DSMLTool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8782" y="1196752"/>
            <a:ext cx="3237944" cy="3043219"/>
          </a:xfrm>
          <a:prstGeom prst="rect">
            <a:avLst/>
          </a:prstGeom>
          <a:noFill/>
        </p:spPr>
      </p:pic>
      <p:sp>
        <p:nvSpPr>
          <p:cNvPr id="17" name="Ellipse 14"/>
          <p:cNvSpPr/>
          <p:nvPr/>
        </p:nvSpPr>
        <p:spPr>
          <a:xfrm>
            <a:off x="3685686" y="2129928"/>
            <a:ext cx="1224136" cy="1176867"/>
          </a:xfrm>
          <a:prstGeom prst="ellipse">
            <a:avLst/>
          </a:prstGeom>
          <a:noFill/>
          <a:ln w="571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18" name="ZoneTexte 15"/>
          <p:cNvSpPr txBox="1"/>
          <p:nvPr/>
        </p:nvSpPr>
        <p:spPr>
          <a:xfrm>
            <a:off x="1750774" y="2107929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Documentation generators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344690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Ecore</a:t>
            </a:r>
            <a:r>
              <a:rPr lang="en-US" dirty="0" smtClean="0"/>
              <a:t>/EMF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EMF serves as the foundation: It provides the Ecore meta-metamodel (basically a Class diagram ), and frameworks and tools around it :</a:t>
            </a:r>
          </a:p>
          <a:p>
            <a:pPr marL="0">
              <a:lnSpc>
                <a:spcPct val="100000"/>
              </a:lnSpc>
              <a:spcBef>
                <a:spcPts val="1800"/>
              </a:spcBef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EMF provides almost for free (among other features)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erialization (XMI)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Tree editor </a:t>
            </a:r>
          </a:p>
          <a:p>
            <a:pPr marL="1076212" lvl="2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either reflective, or generated with possibility to customize</a:t>
            </a:r>
          </a:p>
          <a:p>
            <a:pPr marL="1076212" lvl="2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Edition support (outline, notification API for other editors, …)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Java manipulation API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EMF compatible projects use this as a base to propose extended services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10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Ecore most used concepts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6" name="Espace réservé du contenu 7"/>
          <p:cNvSpPr>
            <a:spLocks noGrp="1"/>
          </p:cNvSpPr>
          <p:nvPr>
            <p:ph idx="1"/>
          </p:nvPr>
        </p:nvSpPr>
        <p:spPr>
          <a:xfrm>
            <a:off x="467544" y="5301208"/>
            <a:ext cx="4032448" cy="1440160"/>
          </a:xfrm>
        </p:spPr>
        <p:txBody>
          <a:bodyPr/>
          <a:lstStyle/>
          <a:p>
            <a:pPr marL="0">
              <a:lnSpc>
                <a:spcPct val="100000"/>
              </a:lnSpc>
            </a:pPr>
            <a:r>
              <a:rPr lang="en-US" sz="1600" dirty="0" smtClean="0"/>
              <a:t>(removed most helper derived features, operations and generic support) </a:t>
            </a:r>
            <a:endParaRPr lang="en-US" sz="1600" dirty="0"/>
          </a:p>
        </p:txBody>
      </p:sp>
      <p:pic>
        <p:nvPicPr>
          <p:cNvPr id="7" name="Imag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296365"/>
            <a:ext cx="6215556" cy="576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8800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OCL invariants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/>
              <a:t>Class diagram structure implies design choices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Invariants (e.g., in OCL) </a:t>
            </a:r>
            <a:r>
              <a:rPr lang="en-US" dirty="0"/>
              <a:t>can complement it in order to enforce the consistency of models</a:t>
            </a:r>
          </a:p>
        </p:txBody>
      </p:sp>
      <p:sp>
        <p:nvSpPr>
          <p:cNvPr id="6" name="ZoneTexte 3"/>
          <p:cNvSpPr txBox="1"/>
          <p:nvPr/>
        </p:nvSpPr>
        <p:spPr>
          <a:xfrm>
            <a:off x="1600886" y="1288583"/>
            <a:ext cx="17327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Editors</a:t>
            </a:r>
          </a:p>
          <a:p>
            <a:pPr algn="r"/>
            <a:r>
              <a:rPr lang="en-US" sz="1100" dirty="0" smtClean="0"/>
              <a:t>(textual, graphical, …)</a:t>
            </a:r>
            <a:endParaRPr lang="en-US" sz="1100" dirty="0"/>
          </a:p>
        </p:txBody>
      </p:sp>
      <p:sp>
        <p:nvSpPr>
          <p:cNvPr id="7" name="ZoneTexte 4"/>
          <p:cNvSpPr txBox="1"/>
          <p:nvPr/>
        </p:nvSpPr>
        <p:spPr>
          <a:xfrm>
            <a:off x="1600885" y="2640487"/>
            <a:ext cx="1077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Test generators</a:t>
            </a:r>
            <a:endParaRPr lang="en-US" sz="1100" dirty="0"/>
          </a:p>
        </p:txBody>
      </p:sp>
      <p:sp>
        <p:nvSpPr>
          <p:cNvPr id="8" name="ZoneTexte 5"/>
          <p:cNvSpPr txBox="1"/>
          <p:nvPr/>
        </p:nvSpPr>
        <p:spPr>
          <a:xfrm>
            <a:off x="1750774" y="3226621"/>
            <a:ext cx="955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Simulators</a:t>
            </a:r>
            <a:endParaRPr lang="en-US" sz="1100" dirty="0"/>
          </a:p>
        </p:txBody>
      </p:sp>
      <p:sp>
        <p:nvSpPr>
          <p:cNvPr id="9" name="ZoneTexte 6"/>
          <p:cNvSpPr txBox="1"/>
          <p:nvPr/>
        </p:nvSpPr>
        <p:spPr>
          <a:xfrm>
            <a:off x="1958582" y="3784068"/>
            <a:ext cx="976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Analyzers</a:t>
            </a:r>
            <a:endParaRPr lang="en-US" sz="1100" dirty="0"/>
          </a:p>
        </p:txBody>
      </p:sp>
      <p:sp>
        <p:nvSpPr>
          <p:cNvPr id="10" name="ZoneTexte 7"/>
          <p:cNvSpPr txBox="1"/>
          <p:nvPr/>
        </p:nvSpPr>
        <p:spPr>
          <a:xfrm>
            <a:off x="2678782" y="4239971"/>
            <a:ext cx="11265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Refactoring</a:t>
            </a:r>
            <a:endParaRPr lang="en-US" sz="1100" dirty="0"/>
          </a:p>
        </p:txBody>
      </p:sp>
      <p:sp>
        <p:nvSpPr>
          <p:cNvPr id="11" name="ZoneTexte 8"/>
          <p:cNvSpPr txBox="1"/>
          <p:nvPr/>
        </p:nvSpPr>
        <p:spPr>
          <a:xfrm>
            <a:off x="5499982" y="1463620"/>
            <a:ext cx="14476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Checkers</a:t>
            </a:r>
          </a:p>
          <a:p>
            <a:r>
              <a:rPr lang="en-US" sz="1100" dirty="0" smtClean="0"/>
              <a:t>(static &amp; dynamics)</a:t>
            </a:r>
            <a:endParaRPr lang="en-US" sz="1100" dirty="0"/>
          </a:p>
        </p:txBody>
      </p:sp>
      <p:sp>
        <p:nvSpPr>
          <p:cNvPr id="12" name="ZoneTexte 9"/>
          <p:cNvSpPr txBox="1"/>
          <p:nvPr/>
        </p:nvSpPr>
        <p:spPr>
          <a:xfrm>
            <a:off x="5714522" y="2847373"/>
            <a:ext cx="1018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Translators</a:t>
            </a:r>
            <a:endParaRPr lang="en-US" sz="1100" dirty="0"/>
          </a:p>
        </p:txBody>
      </p:sp>
      <p:sp>
        <p:nvSpPr>
          <p:cNvPr id="13" name="ZoneTexte 10"/>
          <p:cNvSpPr txBox="1"/>
          <p:nvPr/>
        </p:nvSpPr>
        <p:spPr>
          <a:xfrm>
            <a:off x="5976989" y="2356306"/>
            <a:ext cx="8879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Compilers</a:t>
            </a:r>
            <a:endParaRPr lang="en-US" sz="1100" dirty="0"/>
          </a:p>
        </p:txBody>
      </p:sp>
      <p:sp>
        <p:nvSpPr>
          <p:cNvPr id="14" name="ZoneTexte 11"/>
          <p:cNvSpPr txBox="1"/>
          <p:nvPr/>
        </p:nvSpPr>
        <p:spPr>
          <a:xfrm>
            <a:off x="5499982" y="3483986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Code generators</a:t>
            </a:r>
            <a:endParaRPr lang="en-US" sz="1100" dirty="0"/>
          </a:p>
        </p:txBody>
      </p:sp>
      <p:sp>
        <p:nvSpPr>
          <p:cNvPr id="15" name="ZoneTexte 12"/>
          <p:cNvSpPr txBox="1"/>
          <p:nvPr/>
        </p:nvSpPr>
        <p:spPr>
          <a:xfrm>
            <a:off x="4974043" y="4109508"/>
            <a:ext cx="648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Etc.</a:t>
            </a:r>
            <a:endParaRPr lang="en-US" sz="1100" dirty="0"/>
          </a:p>
        </p:txBody>
      </p:sp>
      <p:pic>
        <p:nvPicPr>
          <p:cNvPr id="16" name="Picture 5" descr="T:\slides\2012\Kermeta_OMG-Eclipse_fig\DSMLTool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8782" y="1196752"/>
            <a:ext cx="3237944" cy="3043219"/>
          </a:xfrm>
          <a:prstGeom prst="rect">
            <a:avLst/>
          </a:prstGeom>
          <a:noFill/>
        </p:spPr>
      </p:pic>
      <p:sp>
        <p:nvSpPr>
          <p:cNvPr id="18" name="ZoneTexte 15"/>
          <p:cNvSpPr txBox="1"/>
          <p:nvPr/>
        </p:nvSpPr>
        <p:spPr>
          <a:xfrm>
            <a:off x="1750774" y="2107929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Documentation generators</a:t>
            </a:r>
            <a:endParaRPr lang="en-US" sz="1100" dirty="0"/>
          </a:p>
        </p:txBody>
      </p:sp>
      <p:sp>
        <p:nvSpPr>
          <p:cNvPr id="19" name="Rectangle 2"/>
          <p:cNvSpPr/>
          <p:nvPr/>
        </p:nvSpPr>
        <p:spPr>
          <a:xfrm>
            <a:off x="5440033" y="1331235"/>
            <a:ext cx="1424913" cy="730908"/>
          </a:xfrm>
          <a:prstGeom prst="rect">
            <a:avLst/>
          </a:prstGeom>
          <a:noFill/>
          <a:ln w="34925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23349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32FEFE3E-5266-48F6-9D02-A7873B043BC0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>
          <a:xfrm>
            <a:off x="4358456" y="1889596"/>
            <a:ext cx="4462016" cy="4203700"/>
          </a:xfrm>
          <a:prstGeom prst="rect">
            <a:avLst/>
          </a:prstGeom>
        </p:spPr>
        <p:txBody>
          <a:bodyPr lIns="91425" tIns="45713" rIns="91425" bIns="45713"/>
          <a:lstStyle>
            <a:lvl1pPr marL="342848" indent="-342848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Char char="•"/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055" indent="371418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har char="–"/>
              <a:defRPr sz="18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46347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92060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37773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1834868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>
              <a:buNone/>
            </a:pPr>
            <a:r>
              <a:rPr lang="en-US" kern="0" dirty="0"/>
              <a:t>2.2 Adding new concepts to your language</a:t>
            </a:r>
          </a:p>
        </p:txBody>
      </p:sp>
      <p:pic>
        <p:nvPicPr>
          <p:cNvPr id="7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44824"/>
            <a:ext cx="3168352" cy="307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43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 FSM abstract syntax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32FEFE3E-5266-48F6-9D02-A7873B043BC0}" type="slidenum">
              <a:rPr lang="fr-FR" smtClean="0"/>
              <a:pPr>
                <a:defRPr/>
              </a:pPr>
              <a:t>39</a:t>
            </a:fld>
            <a:endParaRPr lang="fr-FR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Add concepts for variables, guards, and actions to your FSM language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Use the graphical metamodel editor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Add an OCL invariant to your </a:t>
            </a:r>
            <a:r>
              <a:rPr lang="en-US" dirty="0" smtClean="0"/>
              <a:t>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267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307627"/>
            <a:ext cx="9179387" cy="6513713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 bwMode="auto">
          <a:xfrm>
            <a:off x="167141" y="2416387"/>
            <a:ext cx="2835315" cy="1113874"/>
          </a:xfrm>
          <a:prstGeom prst="wedgeEllipseCallout">
            <a:avLst>
              <a:gd name="adj1" fmla="val 58363"/>
              <a:gd name="adj2" fmla="val -8221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Aerodynamics </a:t>
            </a:r>
          </a:p>
        </p:txBody>
      </p:sp>
      <p:sp>
        <p:nvSpPr>
          <p:cNvPr id="7" name="Oval Callout 6"/>
          <p:cNvSpPr/>
          <p:nvPr/>
        </p:nvSpPr>
        <p:spPr bwMode="auto">
          <a:xfrm>
            <a:off x="6495969" y="5302334"/>
            <a:ext cx="1873333" cy="1265766"/>
          </a:xfrm>
          <a:prstGeom prst="wedgeEllipseCallout">
            <a:avLst>
              <a:gd name="adj1" fmla="val -58822"/>
              <a:gd name="adj2" fmla="val -51585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Authorities</a:t>
            </a:r>
          </a:p>
        </p:txBody>
      </p:sp>
      <p:sp>
        <p:nvSpPr>
          <p:cNvPr id="8" name="Oval Callout 7"/>
          <p:cNvSpPr/>
          <p:nvPr/>
        </p:nvSpPr>
        <p:spPr bwMode="auto">
          <a:xfrm>
            <a:off x="724077" y="998731"/>
            <a:ext cx="1873333" cy="1265766"/>
          </a:xfrm>
          <a:prstGeom prst="wedgeEllipseCallout">
            <a:avLst>
              <a:gd name="adj1" fmla="val 59294"/>
              <a:gd name="adj2" fmla="val 30977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Avionics</a:t>
            </a:r>
          </a:p>
        </p:txBody>
      </p:sp>
      <p:sp>
        <p:nvSpPr>
          <p:cNvPr id="9" name="Oval Callout 8"/>
          <p:cNvSpPr/>
          <p:nvPr/>
        </p:nvSpPr>
        <p:spPr bwMode="auto">
          <a:xfrm>
            <a:off x="6698490" y="3884675"/>
            <a:ext cx="2177117" cy="1265766"/>
          </a:xfrm>
          <a:prstGeom prst="wedgeEllipseCallout">
            <a:avLst>
              <a:gd name="adj1" fmla="val -61403"/>
              <a:gd name="adj2" fmla="val -9553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Safety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Regulations</a:t>
            </a:r>
          </a:p>
        </p:txBody>
      </p:sp>
      <p:sp>
        <p:nvSpPr>
          <p:cNvPr id="10" name="Oval Callout 9"/>
          <p:cNvSpPr/>
          <p:nvPr/>
        </p:nvSpPr>
        <p:spPr bwMode="auto">
          <a:xfrm>
            <a:off x="4977051" y="23597"/>
            <a:ext cx="1873333" cy="1265766"/>
          </a:xfrm>
          <a:prstGeom prst="wedgeEllipseCallout">
            <a:avLst>
              <a:gd name="adj1" fmla="val -44161"/>
              <a:gd name="adj2" fmla="val 64747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Airlines</a:t>
            </a:r>
          </a:p>
        </p:txBody>
      </p:sp>
      <p:sp>
        <p:nvSpPr>
          <p:cNvPr id="11" name="Oval Callout 10"/>
          <p:cNvSpPr/>
          <p:nvPr/>
        </p:nvSpPr>
        <p:spPr bwMode="auto">
          <a:xfrm>
            <a:off x="420292" y="3783419"/>
            <a:ext cx="2025225" cy="1215135"/>
          </a:xfrm>
          <a:prstGeom prst="wedgeEllipseCallout">
            <a:avLst>
              <a:gd name="adj1" fmla="val 56873"/>
              <a:gd name="adj2" fmla="val -11992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Propulsion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System</a:t>
            </a:r>
          </a:p>
        </p:txBody>
      </p:sp>
      <p:sp>
        <p:nvSpPr>
          <p:cNvPr id="12" name="Oval Callout 11"/>
          <p:cNvSpPr/>
          <p:nvPr/>
        </p:nvSpPr>
        <p:spPr bwMode="auto">
          <a:xfrm>
            <a:off x="2344253" y="87379"/>
            <a:ext cx="1974594" cy="1265766"/>
          </a:xfrm>
          <a:prstGeom prst="wedgeEllipseCallout">
            <a:avLst>
              <a:gd name="adj1" fmla="val 31909"/>
              <a:gd name="adj2" fmla="val 51992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Mechanical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Structure</a:t>
            </a:r>
          </a:p>
        </p:txBody>
      </p:sp>
      <p:sp>
        <p:nvSpPr>
          <p:cNvPr id="13" name="Oval Callout 12"/>
          <p:cNvSpPr/>
          <p:nvPr/>
        </p:nvSpPr>
        <p:spPr bwMode="auto">
          <a:xfrm>
            <a:off x="6764449" y="2365757"/>
            <a:ext cx="2379639" cy="1417658"/>
          </a:xfrm>
          <a:prstGeom prst="wedgeEllipseCallout">
            <a:avLst>
              <a:gd name="adj1" fmla="val -61403"/>
              <a:gd name="adj2" fmla="val -9553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Environmental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Impact</a:t>
            </a:r>
          </a:p>
        </p:txBody>
      </p:sp>
      <p:sp>
        <p:nvSpPr>
          <p:cNvPr id="15" name="Oval Callout 14"/>
          <p:cNvSpPr/>
          <p:nvPr/>
        </p:nvSpPr>
        <p:spPr bwMode="auto">
          <a:xfrm>
            <a:off x="3559471" y="5656835"/>
            <a:ext cx="2632793" cy="1201253"/>
          </a:xfrm>
          <a:prstGeom prst="wedgeEllipseCallout">
            <a:avLst>
              <a:gd name="adj1" fmla="val 21552"/>
              <a:gd name="adj2" fmla="val -61155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Navigation</a:t>
            </a:r>
          </a:p>
        </p:txBody>
      </p:sp>
      <p:sp>
        <p:nvSpPr>
          <p:cNvPr id="14" name="Oval Callout 13"/>
          <p:cNvSpPr/>
          <p:nvPr/>
        </p:nvSpPr>
        <p:spPr bwMode="auto">
          <a:xfrm>
            <a:off x="6" y="5403594"/>
            <a:ext cx="3204973" cy="1265766"/>
          </a:xfrm>
          <a:prstGeom prst="wedgeEllipseCallout">
            <a:avLst>
              <a:gd name="adj1" fmla="val 49216"/>
              <a:gd name="adj2" fmla="val -56072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Communications</a:t>
            </a:r>
          </a:p>
        </p:txBody>
      </p:sp>
      <p:sp>
        <p:nvSpPr>
          <p:cNvPr id="16" name="Oval Callout 15"/>
          <p:cNvSpPr/>
          <p:nvPr/>
        </p:nvSpPr>
        <p:spPr bwMode="auto">
          <a:xfrm>
            <a:off x="6850378" y="846839"/>
            <a:ext cx="2293622" cy="1265766"/>
          </a:xfrm>
          <a:prstGeom prst="wedgeEllipseCallout">
            <a:avLst>
              <a:gd name="adj1" fmla="val -59375"/>
              <a:gd name="adj2" fmla="val 40733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Human-Machine Interaction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43FE8B-EE54-974B-84E3-858AEBC811D4}" type="slidenum">
              <a:rPr lang="en-US" smtClean="0">
                <a:solidFill>
                  <a:srgbClr val="000000"/>
                </a:solidFill>
                <a:latin typeface="Helvetica Neue"/>
              </a:rPr>
              <a:pPr>
                <a:defRPr/>
              </a:pPr>
              <a:t>4</a:t>
            </a:fld>
            <a:endParaRPr lang="en-US">
              <a:solidFill>
                <a:srgbClr val="000000"/>
              </a:solidFill>
              <a:latin typeface="Helvetica Neue"/>
            </a:endParaRPr>
          </a:p>
        </p:txBody>
      </p:sp>
      <p:graphicFrame>
        <p:nvGraphicFramePr>
          <p:cNvPr id="17" name="Diagramme 16"/>
          <p:cNvGraphicFramePr/>
          <p:nvPr>
            <p:extLst/>
          </p:nvPr>
        </p:nvGraphicFramePr>
        <p:xfrm>
          <a:off x="3154342" y="2062058"/>
          <a:ext cx="3797297" cy="3189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1" name="Imag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225" y="871588"/>
            <a:ext cx="744862" cy="857457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217" y="3530261"/>
            <a:ext cx="680354" cy="808774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56911" y="201397"/>
            <a:ext cx="820812" cy="962442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69302" y="3753718"/>
            <a:ext cx="713565" cy="833891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67704" y="605299"/>
            <a:ext cx="820812" cy="962442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80112" y="5517232"/>
            <a:ext cx="604788" cy="704400"/>
          </a:xfrm>
          <a:prstGeom prst="rect">
            <a:avLst/>
          </a:prstGeom>
        </p:spPr>
      </p:pic>
      <p:pic>
        <p:nvPicPr>
          <p:cNvPr id="37" name="Image 3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9512" y="1988840"/>
            <a:ext cx="538803" cy="928971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9855" y="5047321"/>
            <a:ext cx="651716" cy="836712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40352" y="5162622"/>
            <a:ext cx="786658" cy="786658"/>
          </a:xfrm>
          <a:prstGeom prst="rect">
            <a:avLst/>
          </a:prstGeom>
        </p:spPr>
      </p:pic>
      <p:pic>
        <p:nvPicPr>
          <p:cNvPr id="40" name="Image 3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80756" y="2295424"/>
            <a:ext cx="715565" cy="715565"/>
          </a:xfrm>
          <a:prstGeom prst="rect">
            <a:avLst/>
          </a:prstGeom>
        </p:spPr>
      </p:pic>
      <p:pic>
        <p:nvPicPr>
          <p:cNvPr id="41" name="Image 4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56050" y="21183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1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4" grpId="0" animBg="1"/>
      <p:bldP spid="16" grpId="0" animBg="1"/>
      <p:bldGraphic spid="17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concept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Variable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32FEFE3E-5266-48F6-9D02-A7873B043BC0}" type="slidenum">
              <a:rPr lang="fr-FR" smtClean="0"/>
              <a:pPr>
                <a:defRPr/>
              </a:pPr>
              <a:t>40</a:t>
            </a:fld>
            <a:endParaRPr lang="fr-FR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81" y="2204864"/>
            <a:ext cx="8280000" cy="2922965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3707904" y="6011996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/ICSA2017Tutorial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072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concept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Guard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32FEFE3E-5266-48F6-9D02-A7873B043BC0}" type="slidenum">
              <a:rPr lang="fr-FR" smtClean="0"/>
              <a:pPr>
                <a:defRPr/>
              </a:pPr>
              <a:t>41</a:t>
            </a:fld>
            <a:endParaRPr lang="fr-FR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84784"/>
            <a:ext cx="7847952" cy="4448232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3707904" y="6011996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/ICSA2017Tutorial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5475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concept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Action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32FEFE3E-5266-48F6-9D02-A7873B043BC0}" type="slidenum">
              <a:rPr lang="fr-FR" smtClean="0"/>
              <a:pPr>
                <a:defRPr/>
              </a:pPr>
              <a:t>42</a:t>
            </a:fld>
            <a:endParaRPr lang="fr-FR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38" y="1617663"/>
            <a:ext cx="8280000" cy="4191428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3707904" y="6011996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/ICSA2017Tutorial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5435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OCL invariant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32FEFE3E-5266-48F6-9D02-A7873B043BC0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>
          <a:xfrm>
            <a:off x="323528" y="174558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marL="342848" indent="-342848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Char char="•"/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055" indent="371418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har char="–"/>
              <a:defRPr sz="18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46347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92060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37773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1834868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kern="0" dirty="0" smtClean="0"/>
              <a:t>Use the </a:t>
            </a:r>
            <a:r>
              <a:rPr lang="en-US" sz="2000" kern="0" dirty="0" err="1" smtClean="0"/>
              <a:t>OCLInEcore</a:t>
            </a:r>
            <a:r>
              <a:rPr lang="en-US" sz="2000" kern="0" dirty="0" smtClean="0"/>
              <a:t> editor</a:t>
            </a:r>
          </a:p>
          <a:p>
            <a:pPr marL="342848" lvl="2" indent="-342848">
              <a:lnSpc>
                <a:spcPct val="100000"/>
              </a:lnSpc>
              <a:buClr>
                <a:srgbClr val="FF0000"/>
              </a:buClr>
              <a:buFontTx/>
              <a:buChar char="•"/>
            </a:pPr>
            <a:endParaRPr lang="en-US" sz="2000" kern="0" dirty="0" smtClean="0"/>
          </a:p>
          <a:p>
            <a:pPr marL="342848" lvl="2" indent="-342848">
              <a:lnSpc>
                <a:spcPct val="100000"/>
              </a:lnSpc>
              <a:buClr>
                <a:srgbClr val="FF0000"/>
              </a:buClr>
              <a:buFontTx/>
              <a:buChar char="•"/>
            </a:pPr>
            <a:endParaRPr lang="en-US" sz="2000" kern="0" dirty="0" smtClean="0"/>
          </a:p>
          <a:p>
            <a:pPr marL="342848" lvl="2" indent="-342848">
              <a:lnSpc>
                <a:spcPct val="100000"/>
              </a:lnSpc>
              <a:buClr>
                <a:srgbClr val="FF0000"/>
              </a:buClr>
              <a:buFontTx/>
              <a:buChar char="•"/>
            </a:pPr>
            <a:r>
              <a:rPr lang="en-US" sz="2000" kern="0" dirty="0" smtClean="0"/>
              <a:t>Add invariant: </a:t>
            </a:r>
            <a:r>
              <a:rPr lang="en-US" dirty="0" smtClean="0"/>
              <a:t>states cannot </a:t>
            </a:r>
            <a:br>
              <a:rPr lang="en-US" dirty="0" smtClean="0"/>
            </a:br>
            <a:r>
              <a:rPr lang="en-US" dirty="0" smtClean="0"/>
              <a:t>have two outgoing transitions </a:t>
            </a:r>
            <a:br>
              <a:rPr lang="en-US" dirty="0" smtClean="0"/>
            </a:br>
            <a:r>
              <a:rPr lang="en-US" dirty="0" smtClean="0"/>
              <a:t>without a guard</a:t>
            </a:r>
          </a:p>
          <a:p>
            <a:pPr>
              <a:lnSpc>
                <a:spcPct val="100000"/>
              </a:lnSpc>
            </a:pPr>
            <a:endParaRPr lang="en-US" sz="2000" kern="0" dirty="0" smtClean="0"/>
          </a:p>
          <a:p>
            <a:pPr>
              <a:lnSpc>
                <a:spcPct val="100000"/>
              </a:lnSpc>
            </a:pPr>
            <a:endParaRPr lang="en-US" sz="2000" kern="0" dirty="0" smtClean="0"/>
          </a:p>
          <a:p>
            <a:pPr>
              <a:lnSpc>
                <a:spcPct val="100000"/>
              </a:lnSpc>
            </a:pPr>
            <a:r>
              <a:rPr lang="en-US" sz="2000" kern="0" dirty="0" smtClean="0"/>
              <a:t>Syntax example: </a:t>
            </a:r>
            <a:br>
              <a:rPr lang="en-US" sz="2000" kern="0" dirty="0" smtClean="0"/>
            </a:br>
            <a:r>
              <a:rPr lang="en-US" sz="2000" kern="0" dirty="0" smtClean="0"/>
              <a:t>check name uniqueness</a:t>
            </a:r>
          </a:p>
        </p:txBody>
      </p:sp>
      <p:pic>
        <p:nvPicPr>
          <p:cNvPr id="7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004" y="2060848"/>
            <a:ext cx="4818492" cy="2664296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197097" y="5057948"/>
            <a:ext cx="89834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00000"/>
              </a:lnSpc>
            </a:pPr>
            <a:r>
              <a:rPr lang="en-US" sz="1600" b="1" kern="0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invariant</a:t>
            </a:r>
            <a:r>
              <a:rPr lang="en-US" sz="1600" kern="0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kern="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uniqueStateNames</a:t>
            </a:r>
            <a:r>
              <a:rPr lang="en-US" sz="1600" kern="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: </a:t>
            </a:r>
          </a:p>
          <a:p>
            <a:pPr lvl="1">
              <a:lnSpc>
                <a:spcPct val="100000"/>
              </a:lnSpc>
            </a:pPr>
            <a:r>
              <a:rPr lang="en-US" sz="1600" kern="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self.</a:t>
            </a:r>
            <a:r>
              <a:rPr lang="en-US" sz="1600" i="1" kern="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states</a:t>
            </a:r>
            <a:r>
              <a:rPr lang="en-US" sz="1600" i="1" kern="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1600" i="1" kern="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forAll</a:t>
            </a:r>
            <a:r>
              <a:rPr lang="en-US" sz="1600" i="1" kern="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(s1, s2| s1 &lt;&gt; s2 </a:t>
            </a:r>
            <a:r>
              <a:rPr lang="en-US" sz="1600" i="1" kern="0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implies </a:t>
            </a:r>
            <a:r>
              <a:rPr lang="en-US" sz="1600" i="1" kern="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s1.name &lt;&gt; s2.name);</a:t>
            </a:r>
            <a:endParaRPr lang="en-US" sz="1600" kern="0" dirty="0">
              <a:solidFill>
                <a:schemeClr val="tx2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213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8026152" cy="1362075"/>
          </a:xfrm>
        </p:spPr>
        <p:txBody>
          <a:bodyPr/>
          <a:lstStyle/>
          <a:p>
            <a:r>
              <a:rPr lang="fr-FR" dirty="0" smtClean="0"/>
              <a:t>DYNAMIC SEMANTICS EXTENSION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STEP </a:t>
            </a:r>
            <a:r>
              <a:rPr lang="fr-FR" dirty="0" smtClean="0"/>
              <a:t>2.3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92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behavior to models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Two main ways to add behavior</a:t>
            </a:r>
          </a:p>
          <a:p>
            <a:pPr marL="1190512" lvl="2" indent="-457200">
              <a:buFont typeface="+mj-lt"/>
              <a:buAutoNum type="arabicPeriod"/>
            </a:pPr>
            <a:r>
              <a:rPr lang="en-US" b="1" dirty="0" smtClean="0"/>
              <a:t>Operational</a:t>
            </a:r>
            <a:r>
              <a:rPr lang="en-US" dirty="0" smtClean="0"/>
              <a:t>: using interpreters</a:t>
            </a:r>
          </a:p>
          <a:p>
            <a:pPr marL="1190512" lvl="2" indent="-457200">
              <a:buFont typeface="+mj-lt"/>
              <a:buAutoNum type="arabicPeriod"/>
            </a:pPr>
            <a:r>
              <a:rPr lang="en-US" b="1" dirty="0" smtClean="0"/>
              <a:t>Translational</a:t>
            </a:r>
            <a:r>
              <a:rPr lang="en-US" dirty="0" smtClean="0"/>
              <a:t>: code generation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14" name="ZoneTexte 3"/>
          <p:cNvSpPr txBox="1"/>
          <p:nvPr/>
        </p:nvSpPr>
        <p:spPr>
          <a:xfrm>
            <a:off x="1600886" y="2880298"/>
            <a:ext cx="17327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Editors</a:t>
            </a:r>
          </a:p>
          <a:p>
            <a:pPr algn="r"/>
            <a:r>
              <a:rPr lang="en-US" sz="1100" dirty="0" smtClean="0"/>
              <a:t>(textual, graphical, …)</a:t>
            </a:r>
            <a:endParaRPr lang="en-US" sz="1100" dirty="0"/>
          </a:p>
        </p:txBody>
      </p:sp>
      <p:sp>
        <p:nvSpPr>
          <p:cNvPr id="15" name="ZoneTexte 4"/>
          <p:cNvSpPr txBox="1"/>
          <p:nvPr/>
        </p:nvSpPr>
        <p:spPr>
          <a:xfrm>
            <a:off x="1600885" y="4232202"/>
            <a:ext cx="1077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Test generators</a:t>
            </a:r>
            <a:endParaRPr lang="en-US" sz="1100" dirty="0"/>
          </a:p>
        </p:txBody>
      </p:sp>
      <p:sp>
        <p:nvSpPr>
          <p:cNvPr id="16" name="ZoneTexte 5"/>
          <p:cNvSpPr txBox="1"/>
          <p:nvPr/>
        </p:nvSpPr>
        <p:spPr>
          <a:xfrm>
            <a:off x="1750774" y="4818336"/>
            <a:ext cx="955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Interpreters</a:t>
            </a:r>
            <a:endParaRPr lang="en-US" sz="1100" dirty="0"/>
          </a:p>
        </p:txBody>
      </p:sp>
      <p:sp>
        <p:nvSpPr>
          <p:cNvPr id="17" name="ZoneTexte 6"/>
          <p:cNvSpPr txBox="1"/>
          <p:nvPr/>
        </p:nvSpPr>
        <p:spPr>
          <a:xfrm>
            <a:off x="1958582" y="5375783"/>
            <a:ext cx="976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Analyzers</a:t>
            </a:r>
            <a:endParaRPr lang="en-US" sz="1100" dirty="0"/>
          </a:p>
        </p:txBody>
      </p:sp>
      <p:sp>
        <p:nvSpPr>
          <p:cNvPr id="18" name="ZoneTexte 7"/>
          <p:cNvSpPr txBox="1"/>
          <p:nvPr/>
        </p:nvSpPr>
        <p:spPr>
          <a:xfrm>
            <a:off x="2678782" y="5831686"/>
            <a:ext cx="11265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Refactoring</a:t>
            </a:r>
            <a:endParaRPr lang="en-US" sz="1100" dirty="0"/>
          </a:p>
        </p:txBody>
      </p:sp>
      <p:sp>
        <p:nvSpPr>
          <p:cNvPr id="19" name="ZoneTexte 8"/>
          <p:cNvSpPr txBox="1"/>
          <p:nvPr/>
        </p:nvSpPr>
        <p:spPr>
          <a:xfrm>
            <a:off x="5499982" y="3055335"/>
            <a:ext cx="14476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Checkers</a:t>
            </a:r>
          </a:p>
          <a:p>
            <a:r>
              <a:rPr lang="en-US" sz="1100" dirty="0" smtClean="0"/>
              <a:t>(static &amp; dynamics)</a:t>
            </a:r>
            <a:endParaRPr lang="en-US" sz="1100" dirty="0"/>
          </a:p>
        </p:txBody>
      </p:sp>
      <p:sp>
        <p:nvSpPr>
          <p:cNvPr id="20" name="ZoneTexte 9"/>
          <p:cNvSpPr txBox="1"/>
          <p:nvPr/>
        </p:nvSpPr>
        <p:spPr>
          <a:xfrm>
            <a:off x="5714522" y="4439088"/>
            <a:ext cx="1018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Translators</a:t>
            </a:r>
            <a:endParaRPr lang="en-US" sz="1100" dirty="0"/>
          </a:p>
        </p:txBody>
      </p:sp>
      <p:sp>
        <p:nvSpPr>
          <p:cNvPr id="21" name="ZoneTexte 10"/>
          <p:cNvSpPr txBox="1"/>
          <p:nvPr/>
        </p:nvSpPr>
        <p:spPr>
          <a:xfrm>
            <a:off x="5976989" y="3948021"/>
            <a:ext cx="8879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Compilers</a:t>
            </a:r>
            <a:endParaRPr lang="en-US" sz="1100" dirty="0"/>
          </a:p>
        </p:txBody>
      </p:sp>
      <p:sp>
        <p:nvSpPr>
          <p:cNvPr id="22" name="ZoneTexte 11"/>
          <p:cNvSpPr txBox="1"/>
          <p:nvPr/>
        </p:nvSpPr>
        <p:spPr>
          <a:xfrm>
            <a:off x="5499982" y="5075701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Code generators</a:t>
            </a:r>
            <a:endParaRPr lang="en-US" sz="1100" dirty="0"/>
          </a:p>
        </p:txBody>
      </p:sp>
      <p:sp>
        <p:nvSpPr>
          <p:cNvPr id="23" name="ZoneTexte 12"/>
          <p:cNvSpPr txBox="1"/>
          <p:nvPr/>
        </p:nvSpPr>
        <p:spPr>
          <a:xfrm>
            <a:off x="4974043" y="5701223"/>
            <a:ext cx="648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e</a:t>
            </a:r>
            <a:r>
              <a:rPr lang="en-US" sz="1100" dirty="0" smtClean="0"/>
              <a:t>tc</a:t>
            </a:r>
            <a:r>
              <a:rPr lang="en-US" sz="1100" dirty="0" smtClean="0"/>
              <a:t>.</a:t>
            </a:r>
            <a:endParaRPr lang="en-US" sz="1100" dirty="0"/>
          </a:p>
        </p:txBody>
      </p:sp>
      <p:pic>
        <p:nvPicPr>
          <p:cNvPr id="24" name="Picture 5" descr="T:\slides\2012\Kermeta_OMG-Eclipse_fig\DSMLTool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8782" y="2788467"/>
            <a:ext cx="3237944" cy="3043219"/>
          </a:xfrm>
          <a:prstGeom prst="rect">
            <a:avLst/>
          </a:prstGeom>
          <a:noFill/>
        </p:spPr>
      </p:pic>
      <p:sp>
        <p:nvSpPr>
          <p:cNvPr id="25" name="ZoneTexte 15"/>
          <p:cNvSpPr txBox="1"/>
          <p:nvPr/>
        </p:nvSpPr>
        <p:spPr>
          <a:xfrm>
            <a:off x="1750774" y="3699644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Documentation generators</a:t>
            </a:r>
            <a:endParaRPr lang="en-US" sz="1100" dirty="0"/>
          </a:p>
        </p:txBody>
      </p:sp>
      <p:sp>
        <p:nvSpPr>
          <p:cNvPr id="26" name="Rectangle 2"/>
          <p:cNvSpPr/>
          <p:nvPr/>
        </p:nvSpPr>
        <p:spPr>
          <a:xfrm>
            <a:off x="1738607" y="4760686"/>
            <a:ext cx="1080110" cy="396479"/>
          </a:xfrm>
          <a:prstGeom prst="rect">
            <a:avLst/>
          </a:prstGeom>
          <a:noFill/>
          <a:ln w="34925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600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operational behavior to models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en-US" dirty="0"/>
              <a:t>U</a:t>
            </a:r>
            <a:r>
              <a:rPr lang="en-US" dirty="0" smtClean="0"/>
              <a:t>sually abstract syntax traversal navigating the model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en-US" dirty="0"/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en-US" dirty="0"/>
              <a:t>A</a:t>
            </a:r>
            <a:r>
              <a:rPr lang="en-US" dirty="0" smtClean="0"/>
              <a:t>dding operations to Ecore enables adding behavior to metamodel</a:t>
            </a:r>
            <a:endParaRPr lang="en-US" dirty="0"/>
          </a:p>
          <a:p>
            <a:pPr marL="1076212" lvl="2" indent="-342900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/>
              <a:t> but breaks separation of concerns and language reuse</a:t>
            </a:r>
          </a:p>
          <a:p>
            <a:pPr>
              <a:lnSpc>
                <a:spcPct val="120000"/>
              </a:lnSpc>
            </a:pPr>
            <a:endParaRPr lang="en-US" dirty="0" smtClean="0"/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/>
              <a:t>Traditional approaches: </a:t>
            </a:r>
            <a:r>
              <a:rPr lang="en-US" b="1" dirty="0" smtClean="0"/>
              <a:t>visitor design pattern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en-US" b="1" dirty="0" smtClean="0"/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/>
              <a:t>However, it doesn't scale to </a:t>
            </a:r>
          </a:p>
          <a:p>
            <a:pPr marL="1076212" lvl="2" indent="-342900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/>
              <a:t>multiple </a:t>
            </a:r>
            <a:r>
              <a:rPr lang="en-US" dirty="0" err="1" smtClean="0"/>
              <a:t>metamodels</a:t>
            </a:r>
            <a:endParaRPr lang="en-US" dirty="0" smtClean="0"/>
          </a:p>
          <a:p>
            <a:pPr marL="1076212" lvl="2" indent="-342900">
              <a:lnSpc>
                <a:spcPct val="120000"/>
              </a:lnSpc>
              <a:buFont typeface="Arial" charset="0"/>
              <a:buChar char="•"/>
            </a:pPr>
            <a:r>
              <a:rPr lang="en-US" dirty="0"/>
              <a:t>l</a:t>
            </a:r>
            <a:r>
              <a:rPr lang="en-US" dirty="0" smtClean="0"/>
              <a:t>anguage composition</a:t>
            </a:r>
          </a:p>
          <a:p>
            <a:pPr marL="1076212" lvl="2" indent="-342900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/>
              <a:t>modular adding of new functionality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1848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Meet Kermeta and Melange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467544" y="1196752"/>
            <a:ext cx="8568952" cy="4896544"/>
          </a:xfrm>
        </p:spPr>
        <p:txBody>
          <a:bodyPr/>
          <a:lstStyle/>
          <a:p>
            <a:pPr marL="0" indent="0">
              <a:lnSpc>
                <a:spcPct val="120000"/>
              </a:lnSpc>
            </a:pPr>
            <a:r>
              <a:rPr lang="en-US" b="1" dirty="0" smtClean="0"/>
              <a:t>Kermeta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/>
              <a:t>Advanced visitor pattern with aspect oriented syntactic sugar</a:t>
            </a:r>
          </a:p>
          <a:p>
            <a:pPr marL="1076212" lvl="2" indent="-342900">
              <a:lnSpc>
                <a:spcPct val="120000"/>
              </a:lnSpc>
              <a:buFont typeface="Arial" charset="0"/>
              <a:buChar char="•"/>
            </a:pPr>
            <a:r>
              <a:rPr lang="en-US" dirty="0"/>
              <a:t>t</a:t>
            </a:r>
            <a:r>
              <a:rPr lang="en-US" dirty="0" smtClean="0"/>
              <a:t>he programmers see the classes as if they where "reopened" and extended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/>
              <a:t>Supports adding operations, attributes, associations, inheritance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en-US" dirty="0" smtClean="0"/>
          </a:p>
          <a:p>
            <a:pPr marL="0" indent="0">
              <a:lnSpc>
                <a:spcPct val="120000"/>
              </a:lnSpc>
            </a:pPr>
            <a:r>
              <a:rPr lang="en-US" b="1" dirty="0" smtClean="0"/>
              <a:t>Melange</a:t>
            </a:r>
            <a:endParaRPr lang="en-US" b="1" dirty="0"/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/>
              <a:t>Language definition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/>
              <a:t>Compose static metamodel (Ecore) with dynamic aspects (Kermeta) to generate a language </a:t>
            </a:r>
            <a:r>
              <a:rPr lang="en-US" dirty="0"/>
              <a:t>implementation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2941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language parts with Melange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xx</a:t>
            </a: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b="30519"/>
          <a:stretch/>
        </p:blipFill>
        <p:spPr>
          <a:xfrm>
            <a:off x="6310474" y="1237257"/>
            <a:ext cx="2709309" cy="4640015"/>
          </a:xfrm>
          <a:prstGeom prst="rect">
            <a:avLst/>
          </a:prstGeom>
        </p:spPr>
      </p:pic>
      <p:pic>
        <p:nvPicPr>
          <p:cNvPr id="7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237258"/>
            <a:ext cx="5859643" cy="1688220"/>
          </a:xfrm>
          <a:prstGeom prst="rect">
            <a:avLst/>
          </a:prstGeom>
        </p:spPr>
      </p:pic>
      <p:sp>
        <p:nvSpPr>
          <p:cNvPr id="8" name="Espace réservé du contenu 2"/>
          <p:cNvSpPr txBox="1">
            <a:spLocks/>
          </p:cNvSpPr>
          <p:nvPr/>
        </p:nvSpPr>
        <p:spPr>
          <a:xfrm>
            <a:off x="446652" y="3140968"/>
            <a:ext cx="5863822" cy="3024336"/>
          </a:xfrm>
          <a:prstGeom prst="rect">
            <a:avLst/>
          </a:prstGeom>
        </p:spPr>
        <p:txBody>
          <a:bodyPr lIns="91425" tIns="45713" rIns="91425" bIns="45713"/>
          <a:lstStyle>
            <a:lvl1pPr marL="342848" indent="-342848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055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257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387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516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5647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52" indent="-342900">
              <a:lnSpc>
                <a:spcPct val="120000"/>
              </a:lnSpc>
              <a:buFont typeface="Arial" charset="0"/>
              <a:buChar char="•"/>
            </a:pPr>
            <a:r>
              <a:rPr lang="en-US" sz="2400" kern="0" dirty="0" smtClean="0"/>
              <a:t>Adds operation and attributes</a:t>
            </a:r>
            <a:endParaRPr lang="en-US" sz="2400" kern="0" dirty="0"/>
          </a:p>
          <a:p>
            <a:pPr marL="704795" lvl="3" indent="-342900">
              <a:lnSpc>
                <a:spcPct val="120000"/>
              </a:lnSpc>
              <a:buFont typeface="Arial" charset="0"/>
              <a:buChar char="•"/>
            </a:pPr>
            <a:r>
              <a:rPr lang="en-US" sz="2000" kern="0" dirty="0"/>
              <a:t>may add new concepts too by using multiple Ecore files </a:t>
            </a:r>
            <a:endParaRPr lang="en-US" sz="2000" kern="0" dirty="0" smtClean="0"/>
          </a:p>
          <a:p>
            <a:pPr marL="704795" lvl="3" indent="-342900">
              <a:lnSpc>
                <a:spcPct val="120000"/>
              </a:lnSpc>
              <a:buFont typeface="Arial" charset="0"/>
              <a:buChar char="•"/>
            </a:pPr>
            <a:endParaRPr lang="en-US" sz="2000" kern="0" dirty="0"/>
          </a:p>
          <a:p>
            <a:pPr marL="349250" lvl="2" indent="-349250" defTabSz="199995">
              <a:lnSpc>
                <a:spcPct val="120000"/>
              </a:lnSpc>
              <a:buClr>
                <a:srgbClr val="FF0000"/>
              </a:buClr>
              <a:buFont typeface="Arial" charset="0"/>
              <a:buChar char="•"/>
            </a:pPr>
            <a:r>
              <a:rPr lang="en-US" sz="2800" kern="0" dirty="0" smtClean="0"/>
              <a:t>Melange </a:t>
            </a:r>
            <a:r>
              <a:rPr lang="en-US" sz="2800" kern="0" dirty="0"/>
              <a:t>generates the new resulting </a:t>
            </a:r>
            <a:r>
              <a:rPr lang="en-US" sz="2800" kern="0" dirty="0" smtClean="0"/>
              <a:t>implementation</a:t>
            </a:r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8758618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8D68F26B-E493-43B4-A0D1-A7C7B876D25B}" type="slidenum">
              <a:rPr lang="fr-FR" smtClean="0"/>
              <a:pPr>
                <a:defRPr/>
              </a:pPr>
              <a:t>49</a:t>
            </a:fld>
            <a:endParaRPr lang="fr-FR"/>
          </a:p>
        </p:txBody>
      </p:sp>
      <p:pic>
        <p:nvPicPr>
          <p:cNvPr id="4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44824"/>
            <a:ext cx="3168352" cy="3072159"/>
          </a:xfrm>
          <a:prstGeom prst="rect">
            <a:avLst/>
          </a:prstGeom>
        </p:spPr>
      </p:pic>
      <p:sp>
        <p:nvSpPr>
          <p:cNvPr id="5" name="Espace réservé du contenu 4"/>
          <p:cNvSpPr txBox="1">
            <a:spLocks/>
          </p:cNvSpPr>
          <p:nvPr/>
        </p:nvSpPr>
        <p:spPr>
          <a:xfrm>
            <a:off x="4358456" y="1889596"/>
            <a:ext cx="4462016" cy="4203700"/>
          </a:xfrm>
          <a:prstGeom prst="rect">
            <a:avLst/>
          </a:prstGeom>
        </p:spPr>
        <p:txBody>
          <a:bodyPr lIns="91425" tIns="45713" rIns="91425" bIns="45713"/>
          <a:lstStyle>
            <a:lvl1pPr marL="342848" indent="-342848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Char char="•"/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055" indent="371418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har char="–"/>
              <a:defRPr sz="18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46347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92060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37773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1834868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>
              <a:buNone/>
            </a:pPr>
            <a:r>
              <a:rPr lang="en-US" kern="0" dirty="0"/>
              <a:t>2.3 Completing the dynamic semantics</a:t>
            </a:r>
          </a:p>
          <a:p>
            <a:pPr marL="0" indent="0">
              <a:buNone/>
            </a:pPr>
            <a:r>
              <a:rPr lang="en-US" kern="0" dirty="0"/>
              <a:t/>
            </a:r>
            <a:br>
              <a:rPr lang="en-US" kern="0" dirty="0"/>
            </a:b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62964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43FE8B-EE54-974B-84E3-858AEBC811D4}" type="slidenum">
              <a:rPr lang="en-US" sz="2000">
                <a:solidFill>
                  <a:srgbClr val="000000"/>
                </a:solidFill>
                <a:latin typeface="Helvetica Neue"/>
              </a:rPr>
              <a:pPr>
                <a:defRPr/>
              </a:pPr>
              <a:t>5</a:t>
            </a:fld>
            <a:endParaRPr lang="en-US" sz="2000">
              <a:solidFill>
                <a:srgbClr val="000000"/>
              </a:solidFill>
              <a:latin typeface="Helvetica Neu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307627"/>
            <a:ext cx="9179387" cy="6513713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 bwMode="auto">
          <a:xfrm>
            <a:off x="167141" y="2416387"/>
            <a:ext cx="2835315" cy="1113874"/>
          </a:xfrm>
          <a:prstGeom prst="wedgeEllipseCallout">
            <a:avLst>
              <a:gd name="adj1" fmla="val 58363"/>
              <a:gd name="adj2" fmla="val -8221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Aerodynamics </a:t>
            </a:r>
          </a:p>
        </p:txBody>
      </p:sp>
      <p:sp>
        <p:nvSpPr>
          <p:cNvPr id="7" name="Oval Callout 6"/>
          <p:cNvSpPr/>
          <p:nvPr/>
        </p:nvSpPr>
        <p:spPr bwMode="auto">
          <a:xfrm>
            <a:off x="6495969" y="5302334"/>
            <a:ext cx="1873333" cy="1265766"/>
          </a:xfrm>
          <a:prstGeom prst="wedgeEllipseCallout">
            <a:avLst>
              <a:gd name="adj1" fmla="val -58822"/>
              <a:gd name="adj2" fmla="val -51585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Authorities</a:t>
            </a:r>
          </a:p>
        </p:txBody>
      </p:sp>
      <p:sp>
        <p:nvSpPr>
          <p:cNvPr id="8" name="Oval Callout 7"/>
          <p:cNvSpPr/>
          <p:nvPr/>
        </p:nvSpPr>
        <p:spPr bwMode="auto">
          <a:xfrm>
            <a:off x="724077" y="998731"/>
            <a:ext cx="1873333" cy="1265766"/>
          </a:xfrm>
          <a:prstGeom prst="wedgeEllipseCallout">
            <a:avLst>
              <a:gd name="adj1" fmla="val 59294"/>
              <a:gd name="adj2" fmla="val 30977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Avionics</a:t>
            </a:r>
          </a:p>
        </p:txBody>
      </p:sp>
      <p:sp>
        <p:nvSpPr>
          <p:cNvPr id="9" name="Oval Callout 8"/>
          <p:cNvSpPr/>
          <p:nvPr/>
        </p:nvSpPr>
        <p:spPr bwMode="auto">
          <a:xfrm>
            <a:off x="6698490" y="3884675"/>
            <a:ext cx="2177117" cy="1265766"/>
          </a:xfrm>
          <a:prstGeom prst="wedgeEllipseCallout">
            <a:avLst>
              <a:gd name="adj1" fmla="val -61403"/>
              <a:gd name="adj2" fmla="val -9553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Safety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Regulations</a:t>
            </a:r>
          </a:p>
        </p:txBody>
      </p:sp>
      <p:sp>
        <p:nvSpPr>
          <p:cNvPr id="10" name="Oval Callout 9"/>
          <p:cNvSpPr/>
          <p:nvPr/>
        </p:nvSpPr>
        <p:spPr bwMode="auto">
          <a:xfrm>
            <a:off x="4977051" y="23597"/>
            <a:ext cx="1873333" cy="1265766"/>
          </a:xfrm>
          <a:prstGeom prst="wedgeEllipseCallout">
            <a:avLst>
              <a:gd name="adj1" fmla="val -44161"/>
              <a:gd name="adj2" fmla="val 64747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Airlines</a:t>
            </a:r>
          </a:p>
        </p:txBody>
      </p:sp>
      <p:sp>
        <p:nvSpPr>
          <p:cNvPr id="11" name="Oval Callout 10"/>
          <p:cNvSpPr/>
          <p:nvPr/>
        </p:nvSpPr>
        <p:spPr bwMode="auto">
          <a:xfrm>
            <a:off x="420292" y="3783419"/>
            <a:ext cx="2025225" cy="1215135"/>
          </a:xfrm>
          <a:prstGeom prst="wedgeEllipseCallout">
            <a:avLst>
              <a:gd name="adj1" fmla="val 56873"/>
              <a:gd name="adj2" fmla="val -11992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Propulsion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System</a:t>
            </a:r>
          </a:p>
        </p:txBody>
      </p:sp>
      <p:sp>
        <p:nvSpPr>
          <p:cNvPr id="12" name="Oval Callout 11"/>
          <p:cNvSpPr/>
          <p:nvPr/>
        </p:nvSpPr>
        <p:spPr bwMode="auto">
          <a:xfrm>
            <a:off x="2344253" y="87379"/>
            <a:ext cx="1974594" cy="1265766"/>
          </a:xfrm>
          <a:prstGeom prst="wedgeEllipseCallout">
            <a:avLst>
              <a:gd name="adj1" fmla="val 31909"/>
              <a:gd name="adj2" fmla="val 51992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Mechanical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Structure</a:t>
            </a:r>
          </a:p>
        </p:txBody>
      </p:sp>
      <p:sp>
        <p:nvSpPr>
          <p:cNvPr id="13" name="Oval Callout 12"/>
          <p:cNvSpPr/>
          <p:nvPr/>
        </p:nvSpPr>
        <p:spPr bwMode="auto">
          <a:xfrm>
            <a:off x="6764449" y="2365757"/>
            <a:ext cx="2379639" cy="1417658"/>
          </a:xfrm>
          <a:prstGeom prst="wedgeEllipseCallout">
            <a:avLst>
              <a:gd name="adj1" fmla="val -61403"/>
              <a:gd name="adj2" fmla="val -9553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Environmental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Impact</a:t>
            </a:r>
          </a:p>
        </p:txBody>
      </p:sp>
      <p:sp>
        <p:nvSpPr>
          <p:cNvPr id="15" name="Oval Callout 14"/>
          <p:cNvSpPr/>
          <p:nvPr/>
        </p:nvSpPr>
        <p:spPr bwMode="auto">
          <a:xfrm>
            <a:off x="3559471" y="5656835"/>
            <a:ext cx="2632793" cy="1201253"/>
          </a:xfrm>
          <a:prstGeom prst="wedgeEllipseCallout">
            <a:avLst>
              <a:gd name="adj1" fmla="val 21552"/>
              <a:gd name="adj2" fmla="val -61155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Navigation</a:t>
            </a:r>
          </a:p>
        </p:txBody>
      </p:sp>
      <p:sp>
        <p:nvSpPr>
          <p:cNvPr id="14" name="Oval Callout 13"/>
          <p:cNvSpPr/>
          <p:nvPr/>
        </p:nvSpPr>
        <p:spPr bwMode="auto">
          <a:xfrm>
            <a:off x="6" y="5403594"/>
            <a:ext cx="3204973" cy="1265766"/>
          </a:xfrm>
          <a:prstGeom prst="wedgeEllipseCallout">
            <a:avLst>
              <a:gd name="adj1" fmla="val 49216"/>
              <a:gd name="adj2" fmla="val -56072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Communications</a:t>
            </a:r>
          </a:p>
        </p:txBody>
      </p:sp>
      <p:sp>
        <p:nvSpPr>
          <p:cNvPr id="16" name="Oval Callout 15"/>
          <p:cNvSpPr/>
          <p:nvPr/>
        </p:nvSpPr>
        <p:spPr bwMode="auto">
          <a:xfrm>
            <a:off x="6850378" y="846839"/>
            <a:ext cx="2293622" cy="1265766"/>
          </a:xfrm>
          <a:prstGeom prst="wedgeEllipseCallout">
            <a:avLst>
              <a:gd name="adj1" fmla="val -59375"/>
              <a:gd name="adj2" fmla="val 40733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Human-Machine Interaction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0834" y="239354"/>
            <a:ext cx="1298045" cy="8607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447" y="5550812"/>
            <a:ext cx="1822703" cy="9666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788" y="4013511"/>
            <a:ext cx="1356361" cy="78251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747" y="5302334"/>
            <a:ext cx="1265766" cy="126576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228" y="1201254"/>
            <a:ext cx="1359390" cy="81817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7405" y="320694"/>
            <a:ext cx="1481872" cy="81009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4715" y="1018577"/>
            <a:ext cx="1511538" cy="91135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4792" y="2527570"/>
            <a:ext cx="1518919" cy="10596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54167" y="4087199"/>
            <a:ext cx="1367027" cy="85411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077" y="2568279"/>
            <a:ext cx="1867423" cy="68456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66955" y="5745691"/>
            <a:ext cx="1417658" cy="1020170"/>
          </a:xfrm>
          <a:prstGeom prst="rect">
            <a:avLst/>
          </a:prstGeom>
        </p:spPr>
      </p:pic>
      <p:graphicFrame>
        <p:nvGraphicFramePr>
          <p:cNvPr id="17" name="Diagramme 16"/>
          <p:cNvGraphicFramePr/>
          <p:nvPr>
            <p:extLst/>
          </p:nvPr>
        </p:nvGraphicFramePr>
        <p:xfrm>
          <a:off x="3154342" y="2062058"/>
          <a:ext cx="3797297" cy="3189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</p:spTree>
    <p:extLst>
      <p:ext uri="{BB962C8B-B14F-4D97-AF65-F5344CB8AC3E}">
        <p14:creationId xmlns:p14="http://schemas.microsoft.com/office/powerpoint/2010/main" val="143779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8026152" cy="1362075"/>
          </a:xfrm>
        </p:spPr>
        <p:txBody>
          <a:bodyPr/>
          <a:lstStyle/>
          <a:p>
            <a:r>
              <a:rPr lang="en-US" dirty="0" smtClean="0"/>
              <a:t>Concrete syntax extension</a:t>
            </a:r>
            <a:endParaRPr lang="en-US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 2.4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24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concrete syntax with Sirius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Another plugin for the eclipse infrastructure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Enables creating graphical editors for </a:t>
            </a:r>
            <a:r>
              <a:rPr lang="en-US" dirty="0" err="1" smtClean="0"/>
              <a:t>ECore</a:t>
            </a:r>
            <a:r>
              <a:rPr lang="en-US" dirty="0" smtClean="0"/>
              <a:t> </a:t>
            </a:r>
            <a:r>
              <a:rPr lang="en-US" dirty="0" err="1" smtClean="0"/>
              <a:t>metamodels</a:t>
            </a:r>
            <a:endParaRPr lang="en-US" dirty="0" smtClean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14" name="ZoneTexte 3"/>
          <p:cNvSpPr txBox="1"/>
          <p:nvPr/>
        </p:nvSpPr>
        <p:spPr>
          <a:xfrm>
            <a:off x="1600886" y="2880298"/>
            <a:ext cx="17327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Editors</a:t>
            </a:r>
          </a:p>
          <a:p>
            <a:pPr algn="r"/>
            <a:r>
              <a:rPr lang="en-US" sz="1100" dirty="0" smtClean="0"/>
              <a:t>(textual, graphical, …)</a:t>
            </a:r>
            <a:endParaRPr lang="en-US" sz="1100" dirty="0"/>
          </a:p>
        </p:txBody>
      </p:sp>
      <p:sp>
        <p:nvSpPr>
          <p:cNvPr id="15" name="ZoneTexte 4"/>
          <p:cNvSpPr txBox="1"/>
          <p:nvPr/>
        </p:nvSpPr>
        <p:spPr>
          <a:xfrm>
            <a:off x="1600885" y="4232202"/>
            <a:ext cx="1077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Test generators</a:t>
            </a:r>
            <a:endParaRPr lang="en-US" sz="1100" dirty="0"/>
          </a:p>
        </p:txBody>
      </p:sp>
      <p:sp>
        <p:nvSpPr>
          <p:cNvPr id="16" name="ZoneTexte 5"/>
          <p:cNvSpPr txBox="1"/>
          <p:nvPr/>
        </p:nvSpPr>
        <p:spPr>
          <a:xfrm>
            <a:off x="1750774" y="4818336"/>
            <a:ext cx="955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Simulators</a:t>
            </a:r>
            <a:endParaRPr lang="en-US" sz="1100" dirty="0"/>
          </a:p>
        </p:txBody>
      </p:sp>
      <p:sp>
        <p:nvSpPr>
          <p:cNvPr id="17" name="ZoneTexte 6"/>
          <p:cNvSpPr txBox="1"/>
          <p:nvPr/>
        </p:nvSpPr>
        <p:spPr>
          <a:xfrm>
            <a:off x="1958582" y="5375783"/>
            <a:ext cx="976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Analyzers</a:t>
            </a:r>
            <a:endParaRPr lang="en-US" sz="1100" dirty="0"/>
          </a:p>
        </p:txBody>
      </p:sp>
      <p:sp>
        <p:nvSpPr>
          <p:cNvPr id="18" name="ZoneTexte 7"/>
          <p:cNvSpPr txBox="1"/>
          <p:nvPr/>
        </p:nvSpPr>
        <p:spPr>
          <a:xfrm>
            <a:off x="2678782" y="5831686"/>
            <a:ext cx="11265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Refactoring</a:t>
            </a:r>
            <a:endParaRPr lang="en-US" sz="1100" dirty="0"/>
          </a:p>
        </p:txBody>
      </p:sp>
      <p:sp>
        <p:nvSpPr>
          <p:cNvPr id="19" name="ZoneTexte 8"/>
          <p:cNvSpPr txBox="1"/>
          <p:nvPr/>
        </p:nvSpPr>
        <p:spPr>
          <a:xfrm>
            <a:off x="5499982" y="3055335"/>
            <a:ext cx="14476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Checkers</a:t>
            </a:r>
          </a:p>
          <a:p>
            <a:r>
              <a:rPr lang="en-US" sz="1100" dirty="0" smtClean="0"/>
              <a:t>(static &amp; dynamics)</a:t>
            </a:r>
            <a:endParaRPr lang="en-US" sz="1100" dirty="0"/>
          </a:p>
        </p:txBody>
      </p:sp>
      <p:sp>
        <p:nvSpPr>
          <p:cNvPr id="20" name="ZoneTexte 9"/>
          <p:cNvSpPr txBox="1"/>
          <p:nvPr/>
        </p:nvSpPr>
        <p:spPr>
          <a:xfrm>
            <a:off x="5714522" y="4439088"/>
            <a:ext cx="1018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Translators</a:t>
            </a:r>
            <a:endParaRPr lang="en-US" sz="1100" dirty="0"/>
          </a:p>
        </p:txBody>
      </p:sp>
      <p:sp>
        <p:nvSpPr>
          <p:cNvPr id="21" name="ZoneTexte 10"/>
          <p:cNvSpPr txBox="1"/>
          <p:nvPr/>
        </p:nvSpPr>
        <p:spPr>
          <a:xfrm>
            <a:off x="5976989" y="3948021"/>
            <a:ext cx="8879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Compilers</a:t>
            </a:r>
            <a:endParaRPr lang="en-US" sz="1100" dirty="0"/>
          </a:p>
        </p:txBody>
      </p:sp>
      <p:sp>
        <p:nvSpPr>
          <p:cNvPr id="22" name="ZoneTexte 11"/>
          <p:cNvSpPr txBox="1"/>
          <p:nvPr/>
        </p:nvSpPr>
        <p:spPr>
          <a:xfrm>
            <a:off x="5499982" y="5075701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Code generators</a:t>
            </a:r>
            <a:endParaRPr lang="en-US" sz="1100" dirty="0"/>
          </a:p>
        </p:txBody>
      </p:sp>
      <p:sp>
        <p:nvSpPr>
          <p:cNvPr id="23" name="ZoneTexte 12"/>
          <p:cNvSpPr txBox="1"/>
          <p:nvPr/>
        </p:nvSpPr>
        <p:spPr>
          <a:xfrm>
            <a:off x="4974043" y="5701223"/>
            <a:ext cx="648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e</a:t>
            </a:r>
            <a:r>
              <a:rPr lang="en-US" sz="1100" dirty="0" smtClean="0"/>
              <a:t>tc</a:t>
            </a:r>
            <a:r>
              <a:rPr lang="en-US" sz="1100" dirty="0" smtClean="0"/>
              <a:t>.</a:t>
            </a:r>
            <a:endParaRPr lang="en-US" sz="1100" dirty="0"/>
          </a:p>
        </p:txBody>
      </p:sp>
      <p:pic>
        <p:nvPicPr>
          <p:cNvPr id="24" name="Picture 5" descr="T:\slides\2012\Kermeta_OMG-Eclipse_fig\DSMLTool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8782" y="2788467"/>
            <a:ext cx="3237944" cy="3043219"/>
          </a:xfrm>
          <a:prstGeom prst="rect">
            <a:avLst/>
          </a:prstGeom>
          <a:noFill/>
        </p:spPr>
      </p:pic>
      <p:sp>
        <p:nvSpPr>
          <p:cNvPr id="25" name="ZoneTexte 15"/>
          <p:cNvSpPr txBox="1"/>
          <p:nvPr/>
        </p:nvSpPr>
        <p:spPr>
          <a:xfrm>
            <a:off x="1750774" y="3699644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Documentation generators</a:t>
            </a:r>
            <a:endParaRPr lang="en-US" sz="1100" dirty="0"/>
          </a:p>
        </p:txBody>
      </p:sp>
      <p:sp>
        <p:nvSpPr>
          <p:cNvPr id="26" name="Rectangle 2"/>
          <p:cNvSpPr/>
          <p:nvPr/>
        </p:nvSpPr>
        <p:spPr>
          <a:xfrm>
            <a:off x="1647890" y="2729262"/>
            <a:ext cx="1715890" cy="730908"/>
          </a:xfrm>
          <a:prstGeom prst="rect">
            <a:avLst/>
          </a:prstGeom>
          <a:noFill/>
          <a:ln w="34925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24699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Views for language engineers and modelers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52</a:t>
            </a:fld>
            <a:endParaRPr lang="fr-FR"/>
          </a:p>
        </p:txBody>
      </p:sp>
      <p:sp>
        <p:nvSpPr>
          <p:cNvPr id="32" name="ZoneTexte 2"/>
          <p:cNvSpPr txBox="1"/>
          <p:nvPr/>
        </p:nvSpPr>
        <p:spPr>
          <a:xfrm>
            <a:off x="791597" y="5248658"/>
            <a:ext cx="3599999" cy="412590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="ctr" anchorCtr="1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schemeClr val="tx2"/>
                </a:solidFill>
                <a:latin typeface="Arial Hebrew" charset="-79"/>
                <a:ea typeface="Arial Hebrew" charset="-79"/>
                <a:cs typeface="Arial Hebrew" charset="-79"/>
              </a:rPr>
              <a:t>Specification environment</a:t>
            </a:r>
            <a:endParaRPr lang="en-US" sz="2000" b="1" dirty="0">
              <a:solidFill>
                <a:schemeClr val="tx2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33" name="ZoneTexte 3"/>
          <p:cNvSpPr txBox="1"/>
          <p:nvPr/>
        </p:nvSpPr>
        <p:spPr>
          <a:xfrm>
            <a:off x="4860032" y="5248658"/>
            <a:ext cx="3599999" cy="412590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="ctr" anchorCtr="1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schemeClr val="tx2"/>
                </a:solidFill>
                <a:latin typeface="Arial Hebrew" charset="-79"/>
                <a:ea typeface="Arial Hebrew" charset="-79"/>
                <a:cs typeface="Arial Hebrew" charset="-79"/>
              </a:rPr>
              <a:t>Runtime environment</a:t>
            </a:r>
            <a:endParaRPr lang="en-US" sz="2000" b="1" dirty="0">
              <a:solidFill>
                <a:schemeClr val="tx2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pic>
        <p:nvPicPr>
          <p:cNvPr id="34" name="Image 4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1597" y="1409011"/>
            <a:ext cx="3600000" cy="3828359"/>
          </a:xfrm>
          <a:prstGeom prst="rect">
            <a:avLst/>
          </a:prstGeom>
          <a:noFill/>
          <a:ln w="14400">
            <a:solidFill>
              <a:srgbClr val="666666"/>
            </a:solidFill>
            <a:prstDash val="solid"/>
            <a:round/>
          </a:ln>
        </p:spPr>
      </p:pic>
      <p:grpSp>
        <p:nvGrpSpPr>
          <p:cNvPr id="40" name="Gruppierung 39"/>
          <p:cNvGrpSpPr>
            <a:grpSpLocks noChangeAspect="1"/>
          </p:cNvGrpSpPr>
          <p:nvPr/>
        </p:nvGrpSpPr>
        <p:grpSpPr>
          <a:xfrm>
            <a:off x="4860032" y="1409011"/>
            <a:ext cx="3600000" cy="3869999"/>
            <a:chOff x="5642240" y="2003228"/>
            <a:chExt cx="2612409" cy="2808339"/>
          </a:xfrm>
        </p:grpSpPr>
        <p:pic>
          <p:nvPicPr>
            <p:cNvPr id="35" name="Image 5">
              <a:extLst>
                <a:ext uri="{FF2B5EF4-FFF2-40B4-BE49-F238E27FC236}">
                  <a16:creationId xmlns:a16="http://schemas.microsoft.com/office/drawing/2014/main" xmlns="" id="{00000000-0000-0000-0000-00000000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5642240" y="2003228"/>
              <a:ext cx="2612409" cy="1263752"/>
            </a:xfrm>
            <a:prstGeom prst="rect">
              <a:avLst/>
            </a:prstGeom>
            <a:noFill/>
            <a:ln w="14400">
              <a:solidFill>
                <a:srgbClr val="666666"/>
              </a:solidFill>
              <a:prstDash val="solid"/>
              <a:round/>
            </a:ln>
          </p:spPr>
        </p:pic>
        <p:pic>
          <p:nvPicPr>
            <p:cNvPr id="36" name="Image 6">
              <a:extLst>
                <a:ext uri="{FF2B5EF4-FFF2-40B4-BE49-F238E27FC236}">
                  <a16:creationId xmlns:a16="http://schemas.microsoft.com/office/drawing/2014/main" xmlns="" id="{00000000-0000-0000-0000-00000000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5642240" y="3364946"/>
              <a:ext cx="2612409" cy="679226"/>
            </a:xfrm>
            <a:prstGeom prst="rect">
              <a:avLst/>
            </a:prstGeom>
            <a:noFill/>
            <a:ln w="14400">
              <a:solidFill>
                <a:srgbClr val="666666"/>
              </a:solidFill>
              <a:prstDash val="solid"/>
              <a:round/>
            </a:ln>
          </p:spPr>
        </p:pic>
        <p:pic>
          <p:nvPicPr>
            <p:cNvPr id="37" name="Image 7">
              <a:extLst>
                <a:ext uri="{FF2B5EF4-FFF2-40B4-BE49-F238E27FC236}">
                  <a16:creationId xmlns:a16="http://schemas.microsoft.com/office/drawing/2014/main" xmlns="" id="{00000000-0000-0000-0000-00000000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</a:blip>
            <a:srcRect/>
            <a:stretch>
              <a:fillRect/>
            </a:stretch>
          </p:blipFill>
          <p:spPr>
            <a:xfrm>
              <a:off x="5642240" y="4116013"/>
              <a:ext cx="2612409" cy="695554"/>
            </a:xfrm>
            <a:prstGeom prst="rect">
              <a:avLst/>
            </a:prstGeom>
            <a:noFill/>
            <a:ln w="14400">
              <a:solidFill>
                <a:srgbClr val="666666"/>
              </a:solidFill>
              <a:prstDash val="solid"/>
              <a:round/>
            </a:ln>
          </p:spPr>
        </p:pic>
      </p:grpSp>
      <p:sp>
        <p:nvSpPr>
          <p:cNvPr id="38" name="ZoneTexte 8"/>
          <p:cNvSpPr txBox="1"/>
          <p:nvPr/>
        </p:nvSpPr>
        <p:spPr>
          <a:xfrm>
            <a:off x="791597" y="1000186"/>
            <a:ext cx="3600000" cy="412590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="ctr" anchorCtr="1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schemeClr val="tx2"/>
                </a:solidFill>
                <a:latin typeface="Arial Hebrew" charset="-79"/>
                <a:ea typeface="Arial Hebrew" charset="-79"/>
                <a:cs typeface="Arial Hebrew" charset="-79"/>
              </a:rPr>
              <a:t>Language </a:t>
            </a:r>
            <a:r>
              <a:rPr lang="en-US" sz="2000" b="1" dirty="0" smtClean="0">
                <a:solidFill>
                  <a:schemeClr val="tx2"/>
                </a:solidFill>
                <a:latin typeface="Arial Hebrew" charset="-79"/>
                <a:ea typeface="Arial Hebrew" charset="-79"/>
                <a:cs typeface="Arial Hebrew" charset="-79"/>
              </a:rPr>
              <a:t>engineers</a:t>
            </a:r>
            <a:endParaRPr lang="en-US" sz="2000" b="1" dirty="0">
              <a:solidFill>
                <a:schemeClr val="tx2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39" name="ZoneTexte 9"/>
          <p:cNvSpPr txBox="1"/>
          <p:nvPr/>
        </p:nvSpPr>
        <p:spPr>
          <a:xfrm>
            <a:off x="4860032" y="1000186"/>
            <a:ext cx="3600000" cy="412590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="ctr" anchorCtr="1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schemeClr val="tx2"/>
                </a:solidFill>
                <a:latin typeface="Arial Hebrew" charset="-79"/>
                <a:ea typeface="Arial Hebrew" charset="-79"/>
                <a:cs typeface="Arial Hebrew" charset="-79"/>
              </a:rPr>
              <a:t>Modelers</a:t>
            </a:r>
            <a:endParaRPr lang="en-US" sz="2000" b="1" dirty="0">
              <a:solidFill>
                <a:schemeClr val="tx2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02697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</a:t>
            </a:r>
            <a:r>
              <a:rPr lang="en-US" dirty="0"/>
              <a:t>of </a:t>
            </a:r>
            <a:r>
              <a:rPr lang="en-US" dirty="0" smtClean="0"/>
              <a:t>viewpoints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53</a:t>
            </a:fld>
            <a:endParaRPr lang="fr-FR"/>
          </a:p>
        </p:txBody>
      </p:sp>
      <p:pic>
        <p:nvPicPr>
          <p:cNvPr id="7" name="Image 5" descr="2014 - Roadshow Sirius (glissé(e)s)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51"/>
          <a:stretch/>
        </p:blipFill>
        <p:spPr>
          <a:xfrm>
            <a:off x="467544" y="980728"/>
            <a:ext cx="8280000" cy="512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57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8D68F26B-E493-43B4-A0D1-A7C7B876D25B}" type="slidenum">
              <a:rPr lang="fr-FR" smtClean="0"/>
              <a:pPr>
                <a:defRPr/>
              </a:pPr>
              <a:t>54</a:t>
            </a:fld>
            <a:endParaRPr lang="fr-FR"/>
          </a:p>
        </p:txBody>
      </p:sp>
      <p:pic>
        <p:nvPicPr>
          <p:cNvPr id="4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44824"/>
            <a:ext cx="3168352" cy="3072159"/>
          </a:xfrm>
          <a:prstGeom prst="rect">
            <a:avLst/>
          </a:prstGeom>
        </p:spPr>
      </p:pic>
      <p:sp>
        <p:nvSpPr>
          <p:cNvPr id="5" name="Espace réservé du contenu 4"/>
          <p:cNvSpPr txBox="1">
            <a:spLocks/>
          </p:cNvSpPr>
          <p:nvPr/>
        </p:nvSpPr>
        <p:spPr>
          <a:xfrm>
            <a:off x="4358456" y="1889596"/>
            <a:ext cx="4462016" cy="4203700"/>
          </a:xfrm>
          <a:prstGeom prst="rect">
            <a:avLst/>
          </a:prstGeom>
        </p:spPr>
        <p:txBody>
          <a:bodyPr lIns="91425" tIns="45713" rIns="91425" bIns="45713"/>
          <a:lstStyle>
            <a:lvl1pPr marL="342848" indent="-342848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Char char="•"/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055" indent="371418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har char="–"/>
              <a:defRPr sz="18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46347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92060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37773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1834868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>
              <a:buNone/>
            </a:pPr>
            <a:r>
              <a:rPr lang="en-US" kern="0" dirty="0" smtClean="0"/>
              <a:t>2.4 Concrete graphical syntax with Sirius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695748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 </a:t>
            </a:r>
            <a:r>
              <a:rPr lang="en-US" dirty="0" err="1" smtClean="0"/>
              <a:t>MontiArc</a:t>
            </a:r>
            <a:r>
              <a:rPr lang="en-US" dirty="0" smtClean="0"/>
              <a:t> concrete </a:t>
            </a:r>
            <a:r>
              <a:rPr lang="en-US" dirty="0" smtClean="0"/>
              <a:t>syntax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32FEFE3E-5266-48F6-9D02-A7873B043BC0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Define the graphical representation of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IntermediateConnector</a:t>
            </a:r>
            <a:r>
              <a:rPr lang="en-US" dirty="0" smtClean="0"/>
              <a:t> instances in the model.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Define what you have to draw and configure when you add a new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IntermediateConnector</a:t>
            </a:r>
            <a:r>
              <a:rPr lang="en-US" dirty="0" smtClean="0"/>
              <a:t> to the diagram.</a:t>
            </a:r>
            <a:endParaRPr lang="en-US" dirty="0"/>
          </a:p>
        </p:txBody>
      </p:sp>
      <p:sp>
        <p:nvSpPr>
          <p:cNvPr id="6" name="Rechteck 5"/>
          <p:cNvSpPr/>
          <p:nvPr/>
        </p:nvSpPr>
        <p:spPr>
          <a:xfrm>
            <a:off x="3707904" y="6011996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/ICSA2017Tutorial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0446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graphical representation of </a:t>
            </a:r>
            <a:r>
              <a:rPr lang="en-US" dirty="0" err="1" smtClean="0"/>
              <a:t>BumperBot</a:t>
            </a:r>
            <a:r>
              <a:rPr lang="en-US" dirty="0" smtClean="0"/>
              <a:t> architecture model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32FEFE3E-5266-48F6-9D02-A7873B043BC0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6" name="Rechteck 5"/>
          <p:cNvSpPr/>
          <p:nvPr/>
        </p:nvSpPr>
        <p:spPr>
          <a:xfrm>
            <a:off x="3707904" y="6011996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/ICSA2017Tutorial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TODO: Add screenshot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642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connector representation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32FEFE3E-5266-48F6-9D02-A7873B043BC0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6" name="Rechteck 5"/>
          <p:cNvSpPr/>
          <p:nvPr/>
        </p:nvSpPr>
        <p:spPr>
          <a:xfrm>
            <a:off x="3707904" y="6011996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/ICSA2017Tutorial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38989"/>
            <a:ext cx="7920000" cy="445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766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 new creation action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32FEFE3E-5266-48F6-9D02-A7873B043BC0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6" name="Rechteck 5"/>
          <p:cNvSpPr/>
          <p:nvPr/>
        </p:nvSpPr>
        <p:spPr>
          <a:xfrm>
            <a:off x="3707904" y="6011996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/ICSA2017Tutorial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38989"/>
            <a:ext cx="7920000" cy="445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3673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8026152" cy="1362075"/>
          </a:xfrm>
        </p:spPr>
        <p:txBody>
          <a:bodyPr/>
          <a:lstStyle/>
          <a:p>
            <a:r>
              <a:rPr lang="en-US" dirty="0" smtClean="0"/>
              <a:t>Language composition</a:t>
            </a:r>
            <a:endParaRPr lang="en-US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 2.5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63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GEMOC </a:t>
            </a:r>
            <a:r>
              <a:rPr lang="fr-FR" dirty="0"/>
              <a:t>i</a:t>
            </a:r>
            <a:r>
              <a:rPr lang="fr-FR" dirty="0" smtClean="0"/>
              <a:t>nitiative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6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>
          <a:xfrm>
            <a:off x="467544" y="980727"/>
            <a:ext cx="8559640" cy="5507385"/>
          </a:xfrm>
          <a:prstGeom prst="rect">
            <a:avLst/>
          </a:prstGeom>
        </p:spPr>
        <p:txBody>
          <a:bodyPr lIns="91425" tIns="45713" rIns="91425" bIns="45713"/>
          <a:lstStyle>
            <a:lvl1pPr marL="342900" indent="-342900" algn="l" defTabSz="20002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50" indent="35242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325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75" indent="37147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700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4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6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8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60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/>
            <a:r>
              <a:rPr lang="en-US" sz="2400" kern="0" dirty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An open and international initiative </a:t>
            </a:r>
            <a:r>
              <a:rPr lang="en-US" sz="24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to</a:t>
            </a:r>
          </a:p>
          <a:p>
            <a:pPr lvl="1">
              <a:buFont typeface="Arial"/>
              <a:buChar char="•"/>
            </a:pPr>
            <a:r>
              <a:rPr lang="en-US" kern="0" dirty="0" smtClean="0">
                <a:solidFill>
                  <a:srgbClr val="808080"/>
                </a:solidFill>
              </a:rPr>
              <a:t>foster </a:t>
            </a:r>
            <a:r>
              <a:rPr lang="en-US" b="1" kern="0" dirty="0" smtClean="0">
                <a:solidFill>
                  <a:srgbClr val="808080"/>
                </a:solidFill>
              </a:rPr>
              <a:t>globalization of DSMLs </a:t>
            </a:r>
            <a:r>
              <a:rPr lang="en-US" kern="0" dirty="0">
                <a:solidFill>
                  <a:srgbClr val="808080"/>
                </a:solidFill>
              </a:rPr>
              <a:t>in </a:t>
            </a:r>
            <a:r>
              <a:rPr lang="en-US" kern="0" dirty="0">
                <a:solidFill>
                  <a:srgbClr val="4E8FD3"/>
                </a:solidFill>
              </a:rPr>
              <a:t>open world</a:t>
            </a:r>
            <a:r>
              <a:rPr lang="en-US" i="1" kern="0" dirty="0">
                <a:solidFill>
                  <a:srgbClr val="808080"/>
                </a:solidFill>
              </a:rPr>
              <a:t> </a:t>
            </a:r>
          </a:p>
          <a:p>
            <a:pPr lvl="2" defTabSz="914400">
              <a:lnSpc>
                <a:spcPct val="100000"/>
              </a:lnSpc>
              <a:buFont typeface="Lucida Grande"/>
              <a:buChar char="⇒"/>
            </a:pPr>
            <a:r>
              <a:rPr lang="en-US" kern="0" dirty="0">
                <a:solidFill>
                  <a:srgbClr val="808080"/>
                </a:solidFill>
              </a:rPr>
              <a:t>impossible </a:t>
            </a:r>
            <a:r>
              <a:rPr lang="en-US" i="1" kern="0" dirty="0">
                <a:solidFill>
                  <a:srgbClr val="808080"/>
                </a:solidFill>
              </a:rPr>
              <a:t>a priori </a:t>
            </a:r>
            <a:r>
              <a:rPr lang="en-US" kern="0" dirty="0">
                <a:solidFill>
                  <a:srgbClr val="808080"/>
                </a:solidFill>
              </a:rPr>
              <a:t>unification</a:t>
            </a:r>
          </a:p>
          <a:p>
            <a:pPr lvl="2" defTabSz="914400">
              <a:lnSpc>
                <a:spcPct val="100000"/>
              </a:lnSpc>
              <a:buFont typeface="Lucida Grande"/>
              <a:buChar char="⇒"/>
            </a:pPr>
            <a:r>
              <a:rPr lang="en-US" kern="0" dirty="0">
                <a:solidFill>
                  <a:srgbClr val="808080"/>
                </a:solidFill>
              </a:rPr>
              <a:t>require </a:t>
            </a:r>
            <a:r>
              <a:rPr lang="en-US" i="1" kern="0" dirty="0">
                <a:solidFill>
                  <a:srgbClr val="808080"/>
                </a:solidFill>
              </a:rPr>
              <a:t>a posteriori</a:t>
            </a:r>
            <a:r>
              <a:rPr lang="en-US" b="1" kern="0" dirty="0">
                <a:solidFill>
                  <a:srgbClr val="808080"/>
                </a:solidFill>
              </a:rPr>
              <a:t> </a:t>
            </a:r>
            <a:r>
              <a:rPr lang="en-US" kern="0" dirty="0" smtClean="0">
                <a:solidFill>
                  <a:srgbClr val="808080"/>
                </a:solidFill>
              </a:rPr>
              <a:t>globalization</a:t>
            </a:r>
            <a:endParaRPr lang="en-US" sz="2400" kern="0" dirty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 lvl="1" defTabSz="914400">
              <a:buClr>
                <a:srgbClr val="E1001A"/>
              </a:buClr>
              <a:buFont typeface="Arial"/>
              <a:buChar char="•"/>
            </a:pPr>
            <a:r>
              <a:rPr lang="en-US" sz="2000" kern="0" dirty="0">
                <a:solidFill>
                  <a:srgbClr val="808080"/>
                </a:solidFill>
                <a:latin typeface="Arial"/>
                <a:cs typeface="Arial"/>
              </a:rPr>
              <a:t>coordinate (between </a:t>
            </a:r>
            <a:r>
              <a:rPr lang="en-US" sz="2000" kern="0" dirty="0" smtClean="0">
                <a:solidFill>
                  <a:srgbClr val="808080"/>
                </a:solidFill>
                <a:latin typeface="Arial"/>
                <a:cs typeface="Arial"/>
              </a:rPr>
              <a:t>members) and disseminate (for the </a:t>
            </a:r>
            <a:r>
              <a:rPr lang="en-US" sz="2000" kern="0" dirty="0">
                <a:solidFill>
                  <a:srgbClr val="808080"/>
                </a:solidFill>
                <a:latin typeface="Arial"/>
                <a:cs typeface="Arial"/>
              </a:rPr>
              <a:t>members</a:t>
            </a:r>
            <a:r>
              <a:rPr lang="en-US" sz="2000" kern="0" dirty="0" smtClean="0">
                <a:solidFill>
                  <a:srgbClr val="808080"/>
                </a:solidFill>
                <a:latin typeface="Arial"/>
                <a:cs typeface="Arial"/>
              </a:rPr>
              <a:t>)</a:t>
            </a:r>
            <a:endParaRPr lang="en-US" sz="2400" kern="0" dirty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r>
              <a:rPr lang="en-US" sz="24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Organizes</a:t>
            </a:r>
          </a:p>
          <a:p>
            <a:pPr lvl="1">
              <a:buClr>
                <a:srgbClr val="E1001A"/>
              </a:buClr>
              <a:buFont typeface="Arial"/>
              <a:buChar char="•"/>
            </a:pPr>
            <a:r>
              <a:rPr lang="en-US" sz="2000" b="1" kern="0" dirty="0">
                <a:solidFill>
                  <a:srgbClr val="808080"/>
                </a:solidFill>
              </a:rPr>
              <a:t>w</a:t>
            </a:r>
            <a:r>
              <a:rPr lang="en-US" sz="2000" b="1" kern="0" dirty="0" smtClean="0">
                <a:solidFill>
                  <a:srgbClr val="808080"/>
                </a:solidFill>
              </a:rPr>
              <a:t>orkshop series</a:t>
            </a:r>
          </a:p>
          <a:p>
            <a:pPr lvl="1">
              <a:buClr>
                <a:srgbClr val="E1001A"/>
              </a:buClr>
              <a:buFont typeface="Arial"/>
              <a:buChar char="•"/>
            </a:pPr>
            <a:r>
              <a:rPr lang="en-US" sz="2000" b="1" kern="0" dirty="0" err="1" smtClean="0">
                <a:solidFill>
                  <a:srgbClr val="808080"/>
                </a:solidFill>
              </a:rPr>
              <a:t>Dagstuhl</a:t>
            </a:r>
            <a:r>
              <a:rPr lang="en-US" sz="2000" b="1" kern="0" dirty="0" smtClean="0">
                <a:solidFill>
                  <a:srgbClr val="808080"/>
                </a:solidFill>
              </a:rPr>
              <a:t> and </a:t>
            </a:r>
            <a:r>
              <a:rPr lang="en-US" sz="2000" b="1" kern="0" dirty="0" err="1" smtClean="0">
                <a:solidFill>
                  <a:srgbClr val="808080"/>
                </a:solidFill>
              </a:rPr>
              <a:t>Bellairs</a:t>
            </a:r>
            <a:r>
              <a:rPr lang="en-US" sz="2000" b="1" kern="0" dirty="0" smtClean="0">
                <a:solidFill>
                  <a:srgbClr val="808080"/>
                </a:solidFill>
              </a:rPr>
              <a:t> seminars</a:t>
            </a:r>
            <a:endParaRPr lang="en-US" sz="2400" b="1" kern="0" dirty="0" smtClean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r>
              <a:rPr lang="en-US" sz="2400" kern="0" dirty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	</a:t>
            </a:r>
            <a:r>
              <a:rPr lang="en-US" sz="24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		</a:t>
            </a:r>
            <a:r>
              <a:rPr lang="en-US" sz="36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	</a:t>
            </a:r>
            <a:r>
              <a:rPr lang="en-US" sz="2400" u="sng" kern="0" dirty="0" smtClean="0">
                <a:solidFill>
                  <a:srgbClr val="FF0000"/>
                </a:solidFill>
                <a:latin typeface="Arial"/>
                <a:ea typeface="ＭＳ Ｐゴシック"/>
                <a:cs typeface="Arial"/>
              </a:rPr>
              <a:t>http</a:t>
            </a:r>
            <a:r>
              <a:rPr lang="en-US" sz="2400" u="sng" kern="0" dirty="0">
                <a:solidFill>
                  <a:srgbClr val="FF0000"/>
                </a:solidFill>
                <a:latin typeface="Arial"/>
                <a:ea typeface="ＭＳ Ｐゴシック"/>
                <a:cs typeface="Arial"/>
              </a:rPr>
              <a:t>://</a:t>
            </a:r>
            <a:r>
              <a:rPr lang="en-US" sz="2400" u="sng" kern="0" dirty="0" err="1" smtClean="0">
                <a:solidFill>
                  <a:srgbClr val="FF0000"/>
                </a:solidFill>
                <a:latin typeface="Arial"/>
                <a:ea typeface="ＭＳ Ｐゴシック"/>
                <a:cs typeface="Arial"/>
              </a:rPr>
              <a:t>gemoc.org</a:t>
            </a:r>
            <a:r>
              <a:rPr lang="en-US" sz="2400" kern="0" dirty="0" smtClean="0">
                <a:solidFill>
                  <a:srgbClr val="FF0000"/>
                </a:solidFill>
                <a:latin typeface="Arial"/>
                <a:ea typeface="ＭＳ Ｐゴシック"/>
                <a:cs typeface="Arial"/>
              </a:rPr>
              <a:t/>
            </a:r>
            <a:br>
              <a:rPr lang="en-US" sz="2400" kern="0" dirty="0" smtClean="0">
                <a:solidFill>
                  <a:srgbClr val="FF0000"/>
                </a:solidFill>
                <a:latin typeface="Arial"/>
                <a:ea typeface="ＭＳ Ｐゴシック"/>
                <a:cs typeface="Arial"/>
              </a:rPr>
            </a:br>
            <a:r>
              <a:rPr lang="en-US" sz="2400" kern="0" dirty="0" smtClean="0">
                <a:solidFill>
                  <a:srgbClr val="FF0000"/>
                </a:solidFill>
                <a:latin typeface="Arial"/>
                <a:ea typeface="ＭＳ Ｐゴシック"/>
                <a:cs typeface="Arial"/>
              </a:rPr>
              <a:t>     	@</a:t>
            </a:r>
            <a:r>
              <a:rPr lang="en-US" sz="2400" kern="0" dirty="0" err="1" smtClean="0">
                <a:solidFill>
                  <a:srgbClr val="FF0000"/>
                </a:solidFill>
                <a:latin typeface="Arial"/>
                <a:ea typeface="ＭＳ Ｐゴシック"/>
                <a:cs typeface="Arial"/>
              </a:rPr>
              <a:t>gemocinitiative</a:t>
            </a:r>
            <a:endParaRPr lang="en-US" sz="2000" kern="0" dirty="0">
              <a:solidFill>
                <a:srgbClr val="FF0000"/>
              </a:solidFill>
              <a:latin typeface="Arial"/>
              <a:ea typeface="ＭＳ Ｐゴシック"/>
              <a:cs typeface="Arial"/>
            </a:endParaRPr>
          </a:p>
        </p:txBody>
      </p:sp>
      <p:pic>
        <p:nvPicPr>
          <p:cNvPr id="11" name="Image 10" descr="Capture d’écran 2012-10-12 à 23.28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59" y="138010"/>
            <a:ext cx="1316027" cy="472030"/>
          </a:xfrm>
          <a:prstGeom prst="rect">
            <a:avLst/>
          </a:prstGeom>
        </p:spPr>
      </p:pic>
      <p:pic>
        <p:nvPicPr>
          <p:cNvPr id="8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690000"/>
            <a:ext cx="3576387" cy="19712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1665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4987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3383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WRAP-UP and Discussion</a:t>
            </a:r>
            <a:endParaRPr lang="en-US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3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4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Thank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63</a:t>
            </a:fld>
            <a:endParaRPr lang="fr-FR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E</a:t>
            </a:r>
            <a:r>
              <a:rPr lang="en-US" dirty="0" smtClean="0"/>
              <a:t>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26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GEMOC </a:t>
            </a:r>
            <a:r>
              <a:rPr lang="fr-FR" dirty="0"/>
              <a:t>s</a:t>
            </a:r>
            <a:r>
              <a:rPr lang="fr-FR" dirty="0" smtClean="0"/>
              <a:t>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7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pic>
        <p:nvPicPr>
          <p:cNvPr id="11" name="Image 10" descr="Capture d’écran 2012-10-12 à 23.28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59" y="138010"/>
            <a:ext cx="1316027" cy="472030"/>
          </a:xfrm>
          <a:prstGeom prst="rect">
            <a:avLst/>
          </a:prstGeom>
        </p:spPr>
      </p:pic>
      <p:sp>
        <p:nvSpPr>
          <p:cNvPr id="16" name="Espace réservé du contenu 4"/>
          <p:cNvSpPr txBox="1">
            <a:spLocks/>
          </p:cNvSpPr>
          <p:nvPr/>
        </p:nvSpPr>
        <p:spPr>
          <a:xfrm>
            <a:off x="179512" y="5301210"/>
            <a:ext cx="2590170" cy="824433"/>
          </a:xfrm>
          <a:prstGeom prst="rect">
            <a:avLst/>
          </a:prstGeom>
        </p:spPr>
        <p:txBody>
          <a:bodyPr lIns="91425" tIns="45713" rIns="91425" bIns="45713"/>
          <a:lstStyle>
            <a:lvl1pPr marL="342900" indent="-342900" algn="l" defTabSz="20002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50" indent="35242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325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75" indent="37147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700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4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6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8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60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2000" b="1" kern="0" dirty="0" smtClean="0"/>
              <a:t>Design and compose your executable DSMLs</a:t>
            </a:r>
          </a:p>
        </p:txBody>
      </p:sp>
      <p:sp>
        <p:nvSpPr>
          <p:cNvPr id="17" name="Rectangle à coins arrondis 16"/>
          <p:cNvSpPr/>
          <p:nvPr/>
        </p:nvSpPr>
        <p:spPr bwMode="auto">
          <a:xfrm>
            <a:off x="2372409" y="4012935"/>
            <a:ext cx="4252973" cy="640201"/>
          </a:xfrm>
          <a:prstGeom prst="roundRect">
            <a:avLst/>
          </a:prstGeom>
          <a:noFill/>
          <a:ln>
            <a:noFill/>
            <a:headEnd type="none" w="med" len="med"/>
            <a:tailEnd type="none" w="med" len="med"/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64270" tIns="32135" rIns="64270" bIns="32135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2600" u="sng" dirty="0">
                <a:solidFill>
                  <a:srgbClr val="FF0000"/>
                </a:solidFill>
                <a:latin typeface="Arial Hebrew" charset="-79"/>
                <a:ea typeface="Arial Hebrew" charset="-79"/>
                <a:cs typeface="Arial Hebrew" charset="-79"/>
                <a:sym typeface="Helvetica Neue Light" charset="0"/>
              </a:rPr>
              <a:t>http://gemoc.org/studio</a:t>
            </a:r>
          </a:p>
          <a:p>
            <a:pPr algn="ctr"/>
            <a:endParaRPr lang="fr-FR" sz="2600" b="1" u="sng" dirty="0">
              <a:solidFill>
                <a:srgbClr val="FF0000"/>
              </a:solidFill>
              <a:latin typeface="Arial Hebrew" charset="-79"/>
              <a:ea typeface="Arial Hebrew" charset="-79"/>
              <a:cs typeface="Arial Hebrew" charset="-79"/>
              <a:sym typeface="Helvetica Neue Light" charset="0"/>
            </a:endParaRPr>
          </a:p>
        </p:txBody>
      </p:sp>
      <p:pic>
        <p:nvPicPr>
          <p:cNvPr id="18" name="Image 17" descr="IconeGemocStudio-tex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022" y="620690"/>
            <a:ext cx="2430289" cy="3023331"/>
          </a:xfrm>
          <a:prstGeom prst="rect">
            <a:avLst/>
          </a:prstGeom>
        </p:spPr>
      </p:pic>
      <p:pic>
        <p:nvPicPr>
          <p:cNvPr id="19" name="Image 18" descr="IconeGemocLanguag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24" y="2904665"/>
            <a:ext cx="1837946" cy="1596949"/>
          </a:xfrm>
          <a:prstGeom prst="rect">
            <a:avLst/>
          </a:prstGeom>
        </p:spPr>
      </p:pic>
      <p:pic>
        <p:nvPicPr>
          <p:cNvPr id="20" name="Image 19" descr="IconeGemocModel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545" y="2752772"/>
            <a:ext cx="1424381" cy="1772072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622811" y="4474214"/>
            <a:ext cx="1800222" cy="757419"/>
          </a:xfrm>
          <a:prstGeom prst="rect">
            <a:avLst/>
          </a:prstGeom>
          <a:noFill/>
        </p:spPr>
        <p:txBody>
          <a:bodyPr wrap="none" lIns="64210" tIns="32102" rIns="64210" bIns="32102" rtlCol="0">
            <a:spAutoFit/>
          </a:bodyPr>
          <a:lstStyle/>
          <a:p>
            <a:pPr algn="ctr"/>
            <a:r>
              <a:rPr lang="fr-FR" sz="2200" b="1" i="1" dirty="0" err="1">
                <a:solidFill>
                  <a:srgbClr val="000000"/>
                </a:solidFill>
                <a:latin typeface="Arial Rounded MT Bold"/>
                <a:ea typeface="ヒラギノ角ゴ ProN W3" charset="0"/>
                <a:cs typeface="Arial Rounded MT Bold"/>
                <a:sym typeface="Helvetica Neue Light" charset="0"/>
              </a:rPr>
              <a:t>Language</a:t>
            </a:r>
            <a:r>
              <a:rPr lang="fr-FR" sz="2200" b="1" i="1" dirty="0">
                <a:solidFill>
                  <a:srgbClr val="000000"/>
                </a:solidFill>
                <a:latin typeface="Arial Rounded MT Bold"/>
                <a:ea typeface="ヒラギノ角ゴ ProN W3" charset="0"/>
                <a:cs typeface="Arial Rounded MT Bold"/>
                <a:sym typeface="Helvetica Neue Light" charset="0"/>
              </a:rPr>
              <a:t> </a:t>
            </a:r>
          </a:p>
          <a:p>
            <a:pPr algn="ctr"/>
            <a:r>
              <a:rPr lang="fr-FR" sz="2200" b="1" i="1" dirty="0" err="1">
                <a:solidFill>
                  <a:srgbClr val="000000"/>
                </a:solidFill>
                <a:latin typeface="Arial Rounded MT Bold"/>
                <a:ea typeface="ヒラギノ角ゴ ProN W3" charset="0"/>
                <a:cs typeface="Arial Rounded MT Bold"/>
                <a:sym typeface="Helvetica Neue Light" charset="0"/>
              </a:rPr>
              <a:t>Workbench</a:t>
            </a:r>
            <a:endParaRPr lang="fr-FR" sz="2200" b="1" i="1" dirty="0">
              <a:solidFill>
                <a:srgbClr val="000000"/>
              </a:solidFill>
              <a:latin typeface="Arial Rounded MT Bold"/>
              <a:ea typeface="ヒラギノ角ゴ ProN W3" charset="0"/>
              <a:cs typeface="Arial Rounded MT Bold"/>
              <a:sym typeface="Helvetica Neue Light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6574744" y="4474214"/>
            <a:ext cx="1800222" cy="757419"/>
          </a:xfrm>
          <a:prstGeom prst="rect">
            <a:avLst/>
          </a:prstGeom>
          <a:noFill/>
        </p:spPr>
        <p:txBody>
          <a:bodyPr wrap="none" lIns="64210" tIns="32102" rIns="64210" bIns="32102" rtlCol="0">
            <a:spAutoFit/>
          </a:bodyPr>
          <a:lstStyle/>
          <a:p>
            <a:pPr algn="ctr"/>
            <a:r>
              <a:rPr lang="fr-FR" sz="2200" b="1" i="1" dirty="0" err="1">
                <a:solidFill>
                  <a:srgbClr val="000000"/>
                </a:solidFill>
                <a:latin typeface="Arial Rounded MT Bold"/>
                <a:ea typeface="ヒラギノ角ゴ ProN W3" charset="0"/>
                <a:cs typeface="Arial Rounded MT Bold"/>
                <a:sym typeface="Helvetica Neue Light" charset="0"/>
              </a:rPr>
              <a:t>Modeling</a:t>
            </a:r>
            <a:endParaRPr lang="fr-FR" sz="2200" b="1" i="1" dirty="0">
              <a:solidFill>
                <a:srgbClr val="000000"/>
              </a:solidFill>
              <a:latin typeface="Arial Rounded MT Bold"/>
              <a:ea typeface="ヒラギノ角ゴ ProN W3" charset="0"/>
              <a:cs typeface="Arial Rounded MT Bold"/>
              <a:sym typeface="Helvetica Neue Light" charset="0"/>
            </a:endParaRPr>
          </a:p>
          <a:p>
            <a:pPr algn="ctr"/>
            <a:r>
              <a:rPr lang="fr-FR" sz="2200" b="1" i="1" dirty="0" err="1">
                <a:solidFill>
                  <a:srgbClr val="000000"/>
                </a:solidFill>
                <a:latin typeface="Arial Rounded MT Bold"/>
                <a:ea typeface="ヒラギノ角ゴ ProN W3" charset="0"/>
                <a:cs typeface="Arial Rounded MT Bold"/>
                <a:sym typeface="Helvetica Neue Light" charset="0"/>
              </a:rPr>
              <a:t>Workbench</a:t>
            </a:r>
            <a:endParaRPr lang="fr-FR" sz="2200" b="1" i="1" dirty="0">
              <a:solidFill>
                <a:srgbClr val="000000"/>
              </a:solidFill>
              <a:latin typeface="Arial Rounded MT Bold"/>
              <a:ea typeface="ヒラギノ角ゴ ProN W3" charset="0"/>
              <a:cs typeface="Arial Rounded MT Bold"/>
              <a:sym typeface="Helvetica Neue Light" charset="0"/>
            </a:endParaRPr>
          </a:p>
        </p:txBody>
      </p:sp>
      <p:sp>
        <p:nvSpPr>
          <p:cNvPr id="23" name="Flèche vers le bas 22"/>
          <p:cNvSpPr/>
          <p:nvPr/>
        </p:nvSpPr>
        <p:spPr bwMode="auto">
          <a:xfrm rot="18721453">
            <a:off x="5675288" y="2850394"/>
            <a:ext cx="506600" cy="1063243"/>
          </a:xfrm>
          <a:prstGeom prst="downArrow">
            <a:avLst/>
          </a:prstGeom>
          <a:solidFill>
            <a:srgbClr val="668DB6"/>
          </a:solidFill>
          <a:ln w="25400" cap="flat" cmpd="sng" algn="ctr">
            <a:solidFill>
              <a:srgbClr val="668DB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4210" tIns="32102" rIns="64210" bIns="32102" numCol="1" rtlCol="0" anchor="t" anchorCtr="0" compatLnSpc="1">
            <a:prstTxWarp prst="textNoShape">
              <a:avLst/>
            </a:prstTxWarp>
          </a:bodyPr>
          <a:lstStyle/>
          <a:p>
            <a:pPr algn="ctr" defTabSz="642090"/>
            <a:endParaRPr lang="fr-FR" sz="3000">
              <a:solidFill>
                <a:srgbClr val="000000"/>
              </a:solidFill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24" name="Flèche vers le bas 23"/>
          <p:cNvSpPr/>
          <p:nvPr/>
        </p:nvSpPr>
        <p:spPr bwMode="auto">
          <a:xfrm rot="3068346">
            <a:off x="2831871" y="2900607"/>
            <a:ext cx="506600" cy="1063243"/>
          </a:xfrm>
          <a:prstGeom prst="downArrow">
            <a:avLst/>
          </a:prstGeom>
          <a:solidFill>
            <a:srgbClr val="668DB6"/>
          </a:solidFill>
          <a:ln w="25400" cap="flat" cmpd="sng" algn="ctr">
            <a:solidFill>
              <a:srgbClr val="668DB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4210" tIns="32102" rIns="64210" bIns="32102" numCol="1" rtlCol="0" anchor="t" anchorCtr="0" compatLnSpc="1">
            <a:prstTxWarp prst="textNoShape">
              <a:avLst/>
            </a:prstTxWarp>
          </a:bodyPr>
          <a:lstStyle/>
          <a:p>
            <a:pPr algn="ctr" defTabSz="642090"/>
            <a:endParaRPr lang="fr-FR" sz="3000">
              <a:solidFill>
                <a:srgbClr val="000000"/>
              </a:solidFill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25" name="Espace réservé du contenu 4"/>
          <p:cNvSpPr txBox="1">
            <a:spLocks/>
          </p:cNvSpPr>
          <p:nvPr/>
        </p:nvSpPr>
        <p:spPr>
          <a:xfrm>
            <a:off x="5815311" y="5231634"/>
            <a:ext cx="3365203" cy="894009"/>
          </a:xfrm>
          <a:prstGeom prst="rect">
            <a:avLst/>
          </a:prstGeom>
        </p:spPr>
        <p:txBody>
          <a:bodyPr lIns="91425" tIns="45713" rIns="91425" bIns="45713"/>
          <a:lstStyle>
            <a:lvl1pPr marL="342900" indent="-342900" algn="l" defTabSz="20002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50" indent="35242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325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75" indent="37147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700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4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6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8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60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2000" b="1" kern="0" dirty="0" smtClean="0"/>
              <a:t>Edit and debug</a:t>
            </a:r>
          </a:p>
          <a:p>
            <a:pPr marL="0" indent="0" algn="ctr">
              <a:lnSpc>
                <a:spcPct val="100000"/>
              </a:lnSpc>
            </a:pPr>
            <a:r>
              <a:rPr lang="en-US" sz="2000" b="1" kern="0" dirty="0" smtClean="0"/>
              <a:t>your heterogeneous models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9819" y="891899"/>
            <a:ext cx="3039915" cy="71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9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tutorial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1196751"/>
            <a:ext cx="8424936" cy="5184577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See how EMF+GEMOC technologies help to (semi-automatically) build the tooling for a DSL IDE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Extend a DSL: </a:t>
            </a:r>
            <a:r>
              <a:rPr lang="en-US" b="1" dirty="0" smtClean="0"/>
              <a:t>structure and behavior</a:t>
            </a:r>
          </a:p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Lectures and hands-on sessions </a:t>
            </a:r>
            <a:r>
              <a:rPr lang="en-US" dirty="0" smtClean="0"/>
              <a:t>using FSM and </a:t>
            </a:r>
            <a:r>
              <a:rPr lang="en-US" dirty="0" err="1" smtClean="0"/>
              <a:t>XMontiArc</a:t>
            </a: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Combine</a:t>
            </a:r>
            <a:r>
              <a:rPr lang="en-US" dirty="0" smtClean="0"/>
              <a:t> both DSLs</a:t>
            </a:r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Materials are available from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u="sng" dirty="0" smtClean="0">
                <a:solidFill>
                  <a:srgbClr val="FF0000"/>
                </a:solidFill>
              </a:rPr>
              <a:t>https://</a:t>
            </a:r>
            <a:r>
              <a:rPr lang="en-US" u="sng" dirty="0" err="1" smtClean="0">
                <a:solidFill>
                  <a:srgbClr val="FF0000"/>
                </a:solidFill>
              </a:rPr>
              <a:t>github.com</a:t>
            </a:r>
            <a:r>
              <a:rPr lang="en-US" u="sng" dirty="0" smtClean="0">
                <a:solidFill>
                  <a:srgbClr val="FF0000"/>
                </a:solidFill>
              </a:rPr>
              <a:t>/</a:t>
            </a:r>
            <a:r>
              <a:rPr lang="en-US" u="sng" dirty="0" err="1" smtClean="0">
                <a:solidFill>
                  <a:srgbClr val="FF0000"/>
                </a:solidFill>
              </a:rPr>
              <a:t>gemoc</a:t>
            </a:r>
            <a:r>
              <a:rPr lang="en-US" u="sng" dirty="0" smtClean="0">
                <a:solidFill>
                  <a:srgbClr val="FF0000"/>
                </a:solidFill>
              </a:rPr>
              <a:t>/ICSA2017Tutorial</a:t>
            </a:r>
          </a:p>
        </p:txBody>
      </p:sp>
    </p:spTree>
    <p:extLst>
      <p:ext uri="{BB962C8B-B14F-4D97-AF65-F5344CB8AC3E}">
        <p14:creationId xmlns:p14="http://schemas.microsoft.com/office/powerpoint/2010/main" val="124460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91614" y="908720"/>
            <a:ext cx="8280920" cy="5184576"/>
          </a:xfrm>
        </p:spPr>
        <p:txBody>
          <a:bodyPr numCol="2"/>
          <a:lstStyle/>
          <a:p>
            <a:r>
              <a:rPr lang="en-US" sz="1800" dirty="0" smtClean="0"/>
              <a:t>Part 1. </a:t>
            </a:r>
            <a:r>
              <a:rPr lang="en-US" sz="1800" b="1" dirty="0" smtClean="0"/>
              <a:t>General introduction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Modeling and Languages</a:t>
            </a:r>
          </a:p>
          <a:p>
            <a:pPr marL="0" indent="0"/>
            <a:r>
              <a:rPr lang="en-US" sz="1800" dirty="0" smtClean="0"/>
              <a:t>Part 2. </a:t>
            </a:r>
            <a:r>
              <a:rPr lang="en-US" sz="1800" b="1" dirty="0" smtClean="0"/>
              <a:t>Language Engineering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Teaser: FSM Example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Metamodeling: Ecore OCL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Syntax: Sirius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Dynamics: K3/</a:t>
            </a:r>
            <a:r>
              <a:rPr lang="en-US" sz="1800" dirty="0" err="1" smtClean="0"/>
              <a:t>Melange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DSL Composition</a:t>
            </a:r>
          </a:p>
          <a:p>
            <a:pPr marL="0" indent="0"/>
            <a:r>
              <a:rPr lang="en-US" sz="1800" dirty="0" smtClean="0"/>
              <a:t>Part 3. </a:t>
            </a:r>
            <a:r>
              <a:rPr lang="en-US" sz="1800" b="1" dirty="0" smtClean="0"/>
              <a:t>Wrap-up and Discussion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Coordination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grpSp>
        <p:nvGrpSpPr>
          <p:cNvPr id="12" name="Groupe 11"/>
          <p:cNvGrpSpPr/>
          <p:nvPr/>
        </p:nvGrpSpPr>
        <p:grpSpPr>
          <a:xfrm>
            <a:off x="4355976" y="2636912"/>
            <a:ext cx="2016223" cy="1512168"/>
            <a:chOff x="4932040" y="4566810"/>
            <a:chExt cx="877805" cy="658354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32040" y="4566810"/>
              <a:ext cx="877805" cy="658354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0639" y="4668273"/>
              <a:ext cx="479488" cy="464931"/>
            </a:xfrm>
            <a:prstGeom prst="rect">
              <a:avLst/>
            </a:prstGeom>
          </p:spPr>
        </p:pic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content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07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r_PPT-sc-en">
  <a:themeElements>
    <a:clrScheme name="inr-PPT(2)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inr-PPT(2)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inr-PPT(2)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Texte et chapitre orange">
  <a:themeElements>
    <a:clrScheme name="Texte et chapitre orange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orang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orange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_Texte et chapitre kaki">
  <a:themeElements>
    <a:clrScheme name="Texte et chapitre kaki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kaki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xte et chapitre kaki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2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3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4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uv visuel et sommaire">
  <a:themeElements>
    <a:clrScheme name="Couv visuel et sommaire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Couv visuel et sommair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ouv visuel et sommaire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ouv logo equipe  et dernière">
  <a:themeElements>
    <a:clrScheme name="Couv logo equipe  et dernière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Couv logo equipe  et dernièr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ouv logo equipe  et dernière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exte et chapitre rouge">
  <a:themeElements>
    <a:clrScheme name="Texte et chapitre rouge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roug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rouge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rnd" cmpd="sng" algn="ctr">
          <a:solidFill>
            <a:srgbClr val="0000CC"/>
          </a:solidFill>
          <a:prstDash val="solid"/>
          <a:round/>
          <a:headEnd type="none" w="med" len="med"/>
          <a:tailEnd type="arrow" w="med" len="med"/>
        </a:ln>
        <a:extLst/>
      </a:spPr>
      <a:bodyPr rtlCol="0" anchor="ctr"/>
      <a:lstStyle>
        <a:defPPr algn="ctr">
          <a:defRPr dirty="0"/>
        </a:defPPr>
      </a:lstStyle>
    </a:spDef>
    <a:lnDef>
      <a:spPr>
        <a:ln>
          <a:solidFill>
            <a:schemeClr val="tx1"/>
          </a:solidFill>
          <a:headEnd type="none" w="med" len="med"/>
          <a:tailEnd type="arrow" w="med" len="me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Texte et chapitre vert">
  <a:themeElements>
    <a:clrScheme name="Texte et chapitre vert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vert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vert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Texte et chapitre violet">
  <a:themeElements>
    <a:clrScheme name="Texte et chapitre violet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violet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violet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Texte et chapitre gris">
  <a:themeElements>
    <a:clrScheme name="Texte et chapitre gris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gris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gris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Texte et chapitre kaki">
  <a:themeElements>
    <a:clrScheme name="Texte et chapitre kaki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kaki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kaki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inr_PPT-sc-en</Template>
  <TotalTime>0</TotalTime>
  <Words>1831</Words>
  <Application>Microsoft Macintosh PowerPoint</Application>
  <PresentationFormat>Bildschirmpräsentation (4:3)</PresentationFormat>
  <Paragraphs>471</Paragraphs>
  <Slides>63</Slides>
  <Notes>7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13</vt:i4>
      </vt:variant>
      <vt:variant>
        <vt:lpstr>Design</vt:lpstr>
      </vt:variant>
      <vt:variant>
        <vt:i4>15</vt:i4>
      </vt:variant>
      <vt:variant>
        <vt:lpstr>Folientitel</vt:lpstr>
      </vt:variant>
      <vt:variant>
        <vt:i4>63</vt:i4>
      </vt:variant>
    </vt:vector>
  </HeadingPairs>
  <TitlesOfParts>
    <vt:vector size="91" baseType="lpstr">
      <vt:lpstr>Arial Black</vt:lpstr>
      <vt:lpstr>Arial Hebrew</vt:lpstr>
      <vt:lpstr>Arial Rounded MT Bold</vt:lpstr>
      <vt:lpstr>Avenir Roman</vt:lpstr>
      <vt:lpstr>Calibri</vt:lpstr>
      <vt:lpstr>Courier New</vt:lpstr>
      <vt:lpstr>Helvetica Neue</vt:lpstr>
      <vt:lpstr>Helvetica Neue Light</vt:lpstr>
      <vt:lpstr>Lucida Grande</vt:lpstr>
      <vt:lpstr>ＭＳ Ｐゴシック</vt:lpstr>
      <vt:lpstr>StarSymbol</vt:lpstr>
      <vt:lpstr>ヒラギノ角ゴ ProN W3</vt:lpstr>
      <vt:lpstr>Arial</vt:lpstr>
      <vt:lpstr>inr_PPT-sc-en</vt:lpstr>
      <vt:lpstr>Couv visuel et sommaire</vt:lpstr>
      <vt:lpstr>Couv logo equipe  et dernière</vt:lpstr>
      <vt:lpstr>Texte et chapitre rouge</vt:lpstr>
      <vt:lpstr>Texte et chapitre bleu</vt:lpstr>
      <vt:lpstr>Texte et chapitre vert</vt:lpstr>
      <vt:lpstr>Texte et chapitre violet</vt:lpstr>
      <vt:lpstr>Texte et chapitre gris</vt:lpstr>
      <vt:lpstr>Texte et chapitre kaki</vt:lpstr>
      <vt:lpstr>Texte et chapitre orange</vt:lpstr>
      <vt:lpstr>1_Texte et chapitre kaki</vt:lpstr>
      <vt:lpstr>1_Texte et chapitre bleu</vt:lpstr>
      <vt:lpstr>2_Texte et chapitre bleu</vt:lpstr>
      <vt:lpstr>3_Texte et chapitre bleu</vt:lpstr>
      <vt:lpstr>4_Texte et chapitre bleu</vt:lpstr>
      <vt:lpstr>PowerPoint-Präsentation</vt:lpstr>
      <vt:lpstr>People</vt:lpstr>
      <vt:lpstr>PowerPoint-Präsentation</vt:lpstr>
      <vt:lpstr>PowerPoint-Präsentation</vt:lpstr>
      <vt:lpstr>PowerPoint-Präsentation</vt:lpstr>
      <vt:lpstr>GEMOC initiative</vt:lpstr>
      <vt:lpstr>GEMOC studio</vt:lpstr>
      <vt:lpstr>This tutorial</vt:lpstr>
      <vt:lpstr>Course content</vt:lpstr>
      <vt:lpstr>You will learn how to</vt:lpstr>
      <vt:lpstr>Today’s program</vt:lpstr>
      <vt:lpstr>LANGUAGE ENGINEERING</vt:lpstr>
      <vt:lpstr>What is a language?</vt:lpstr>
      <vt:lpstr>Languages in various domains</vt:lpstr>
      <vt:lpstr>Languages in software engineering</vt:lpstr>
      <vt:lpstr>General purpose (programming) languages</vt:lpstr>
      <vt:lpstr>Limits of general purpose languages</vt:lpstr>
      <vt:lpstr>Limits of general purpose languages</vt:lpstr>
      <vt:lpstr>Domain-Specific Languages</vt:lpstr>
      <vt:lpstr>Examples</vt:lpstr>
      <vt:lpstr>Software Language Engineering (SLE)</vt:lpstr>
      <vt:lpstr>What are languages made of?</vt:lpstr>
      <vt:lpstr>Model-driven engineering (MDE)</vt:lpstr>
      <vt:lpstr>Concerns in model-driven engineering</vt:lpstr>
      <vt:lpstr>PowerPoint-Präsentation</vt:lpstr>
      <vt:lpstr>MODEL EXECUTION</vt:lpstr>
      <vt:lpstr>Eclipse as a platform</vt:lpstr>
      <vt:lpstr>Modeling workbench vs. language workbench</vt:lpstr>
      <vt:lpstr>PowerPoint-Präsentation</vt:lpstr>
      <vt:lpstr>Load the FSM language</vt:lpstr>
      <vt:lpstr>Start the modeling workbench</vt:lpstr>
      <vt:lpstr>Examine and run your models</vt:lpstr>
      <vt:lpstr>ABSTRACT SYNTAX EXTENSION</vt:lpstr>
      <vt:lpstr>Abstract syntax defines your domain</vt:lpstr>
      <vt:lpstr>Ecore/EMF</vt:lpstr>
      <vt:lpstr>Ecore most used concepts</vt:lpstr>
      <vt:lpstr>OCL invariants</vt:lpstr>
      <vt:lpstr>PowerPoint-Präsentation</vt:lpstr>
      <vt:lpstr>Extend FSM abstract syntax</vt:lpstr>
      <vt:lpstr>Add concept Variable</vt:lpstr>
      <vt:lpstr>Add concept Guard</vt:lpstr>
      <vt:lpstr>Add concept Action</vt:lpstr>
      <vt:lpstr>Add OCL invariant</vt:lpstr>
      <vt:lpstr>DYNAMIC SEMANTICS EXTENSION</vt:lpstr>
      <vt:lpstr>Adding behavior to models</vt:lpstr>
      <vt:lpstr>Adding operational behavior to models</vt:lpstr>
      <vt:lpstr>Meet Kermeta and Melange</vt:lpstr>
      <vt:lpstr>Combining language parts with Melange</vt:lpstr>
      <vt:lpstr>PowerPoint-Präsentation</vt:lpstr>
      <vt:lpstr>Concrete syntax extension</vt:lpstr>
      <vt:lpstr>Graphical concrete syntax with Sirius</vt:lpstr>
      <vt:lpstr>Views for language engineers and modelers</vt:lpstr>
      <vt:lpstr>Examples of viewpoints</vt:lpstr>
      <vt:lpstr>PowerPoint-Präsentation</vt:lpstr>
      <vt:lpstr>Extend MontiArc concrete syntax</vt:lpstr>
      <vt:lpstr>Load graphical representation of BumperBot architecture model</vt:lpstr>
      <vt:lpstr>Add connector representation</vt:lpstr>
      <vt:lpstr>Add a new creation action</vt:lpstr>
      <vt:lpstr>Language composition</vt:lpstr>
      <vt:lpstr>PowerPoint-Präsentation</vt:lpstr>
      <vt:lpstr>PowerPoint-Präsentation</vt:lpstr>
      <vt:lpstr>WRAP-UP and Discussion</vt:lpstr>
      <vt:lpstr>Thank you</vt:lpstr>
    </vt:vector>
  </TitlesOfParts>
  <Manager/>
  <Company>INRIA</Company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Automating the Formalization of Product Comparison Matrices</dc:title>
  <dc:subject/>
  <dc:creator>Guillaume Becan</dc:creator>
  <cp:keywords/>
  <dc:description/>
  <cp:lastModifiedBy>Microsoft Office-Anwender</cp:lastModifiedBy>
  <cp:revision>2682</cp:revision>
  <cp:lastPrinted>2016-03-17T10:26:00Z</cp:lastPrinted>
  <dcterms:created xsi:type="dcterms:W3CDTF">2014-09-08T10:04:47Z</dcterms:created>
  <dcterms:modified xsi:type="dcterms:W3CDTF">2017-03-28T19:47:42Z</dcterms:modified>
  <cp:category/>
</cp:coreProperties>
</file>